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300" r:id="rId2"/>
    <p:sldId id="303" r:id="rId3"/>
    <p:sldId id="306" r:id="rId4"/>
    <p:sldId id="305" r:id="rId5"/>
    <p:sldId id="307" r:id="rId6"/>
    <p:sldId id="308" r:id="rId7"/>
    <p:sldId id="311" r:id="rId8"/>
    <p:sldId id="312" r:id="rId9"/>
    <p:sldId id="302" r:id="rId10"/>
    <p:sldId id="309" r:id="rId11"/>
    <p:sldId id="314" r:id="rId12"/>
    <p:sldId id="310" r:id="rId13"/>
    <p:sldId id="267" r:id="rId14"/>
    <p:sldId id="264" r:id="rId15"/>
    <p:sldId id="313" r:id="rId16"/>
    <p:sldId id="315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ul" initials="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2" autoAdjust="0"/>
    <p:restoredTop sz="94660"/>
  </p:normalViewPr>
  <p:slideViewPr>
    <p:cSldViewPr>
      <p:cViewPr varScale="1">
        <p:scale>
          <a:sx n="72" d="100"/>
          <a:sy n="72" d="100"/>
        </p:scale>
        <p:origin x="-11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Records Breached</c:v>
                </c:pt>
              </c:strCache>
            </c:strRef>
          </c:tx>
          <c:cat>
            <c:numRef>
              <c:f>Sheet1!$A$2:$A$8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</c:numCache>
            </c:numRef>
          </c:cat>
          <c:val>
            <c:numRef>
              <c:f>Sheet1!$B$2:$B$8</c:f>
              <c:numCache>
                <c:formatCode>#,##0</c:formatCode>
                <c:ptCount val="7"/>
                <c:pt idx="0">
                  <c:v>11488</c:v>
                </c:pt>
                <c:pt idx="1">
                  <c:v>104321</c:v>
                </c:pt>
                <c:pt idx="2">
                  <c:v>75835</c:v>
                </c:pt>
                <c:pt idx="3">
                  <c:v>39042</c:v>
                </c:pt>
                <c:pt idx="4">
                  <c:v>285423</c:v>
                </c:pt>
                <c:pt idx="5" formatCode="General">
                  <c:v>225914</c:v>
                </c:pt>
              </c:numCache>
            </c:numRef>
          </c:val>
        </c:ser>
        <c:axId val="117824512"/>
        <c:axId val="117748480"/>
      </c:barChart>
      <c:catAx>
        <c:axId val="117824512"/>
        <c:scaling>
          <c:orientation val="minMax"/>
        </c:scaling>
        <c:axPos val="b"/>
        <c:numFmt formatCode="General" sourceLinked="1"/>
        <c:tickLblPos val="nextTo"/>
        <c:txPr>
          <a:bodyPr rot="-5400000" vert="horz"/>
          <a:lstStyle/>
          <a:p>
            <a:pPr>
              <a:defRPr sz="1600"/>
            </a:pPr>
            <a:endParaRPr lang="en-US"/>
          </a:p>
        </c:txPr>
        <c:crossAx val="117748480"/>
        <c:crosses val="autoZero"/>
        <c:auto val="1"/>
        <c:lblAlgn val="ctr"/>
        <c:lblOffset val="100"/>
      </c:catAx>
      <c:valAx>
        <c:axId val="117748480"/>
        <c:scaling>
          <c:orientation val="minMax"/>
        </c:scaling>
        <c:axPos val="l"/>
        <c:majorGridlines/>
        <c:numFmt formatCode="#,##0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1782451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Records Breached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9663255769285981"/>
                  <c:y val="7.7408256153401425E-2"/>
                </c:manualLayout>
              </c:layout>
              <c:spPr/>
              <c:txPr>
                <a:bodyPr/>
                <a:lstStyle/>
                <a:p>
                  <a:pPr>
                    <a:defRPr sz="2000"/>
                  </a:pPr>
                  <a:endParaRPr lang="en-US"/>
                </a:p>
              </c:txPr>
              <c:showCatName val="1"/>
            </c:dLbl>
            <c:dLbl>
              <c:idx val="1"/>
              <c:layout>
                <c:manualLayout>
                  <c:x val="1.766996981328592E-3"/>
                  <c:y val="-0.2109368320723494"/>
                </c:manualLayout>
              </c:layout>
              <c:spPr/>
              <c:txPr>
                <a:bodyPr/>
                <a:lstStyle/>
                <a:p>
                  <a:pPr>
                    <a:defRPr sz="1400"/>
                  </a:pPr>
                  <a:endParaRPr lang="en-US"/>
                </a:p>
              </c:txPr>
              <c:showCatName val="1"/>
            </c:dLbl>
            <c:dLbl>
              <c:idx val="2"/>
              <c:spPr/>
              <c:txPr>
                <a:bodyPr/>
                <a:lstStyle/>
                <a:p>
                  <a:pPr>
                    <a:defRPr sz="700"/>
                  </a:pPr>
                  <a:endParaRPr lang="en-US"/>
                </a:p>
              </c:txPr>
            </c:dLbl>
            <c:dLbl>
              <c:idx val="3"/>
              <c:layout>
                <c:manualLayout>
                  <c:x val="3.6864621151292958E-2"/>
                  <c:y val="1.996061153346866E-3"/>
                </c:manualLayout>
              </c:layout>
              <c:spPr/>
              <c:txPr>
                <a:bodyPr/>
                <a:lstStyle/>
                <a:p>
                  <a:pPr>
                    <a:defRPr sz="800"/>
                  </a:pPr>
                  <a:endParaRPr lang="en-US"/>
                </a:p>
              </c:txPr>
              <c:showCatName val="1"/>
            </c:dLbl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CatName val="1"/>
          </c:dLbls>
          <c:cat>
            <c:strRef>
              <c:f>Sheet1!$A$2:$A$9</c:f>
              <c:strCache>
                <c:ptCount val="8"/>
                <c:pt idx="0">
                  <c:v>Retail</c:v>
                </c:pt>
                <c:pt idx="1">
                  <c:v>Finance</c:v>
                </c:pt>
                <c:pt idx="2">
                  <c:v>Food/Bevarage</c:v>
                </c:pt>
                <c:pt idx="3">
                  <c:v>Manufacuring</c:v>
                </c:pt>
                <c:pt idx="4">
                  <c:v>Business Services</c:v>
                </c:pt>
                <c:pt idx="5">
                  <c:v>Hospitality</c:v>
                </c:pt>
                <c:pt idx="6">
                  <c:v>Technology</c:v>
                </c:pt>
                <c:pt idx="7">
                  <c:v>Other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0.31000000000000005</c:v>
                </c:pt>
                <c:pt idx="1">
                  <c:v>0.30000000000000004</c:v>
                </c:pt>
                <c:pt idx="2">
                  <c:v>6.0000000000000005E-2</c:v>
                </c:pt>
                <c:pt idx="3">
                  <c:v>6.0000000000000005E-2</c:v>
                </c:pt>
                <c:pt idx="4">
                  <c:v>6.0000000000000005E-2</c:v>
                </c:pt>
                <c:pt idx="5">
                  <c:v>6.0000000000000005E-2</c:v>
                </c:pt>
                <c:pt idx="6" formatCode="General">
                  <c:v>3.0000000000000002E-2</c:v>
                </c:pt>
                <c:pt idx="7" formatCode="General">
                  <c:v>4.0000000000000008E-2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D09DD8-A216-44F0-87C3-5CCACE7953F1}" type="datetimeFigureOut">
              <a:rPr lang="en-US" smtClean="0"/>
              <a:pPr/>
              <a:t>3/14/2010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CA4FF4-5E24-4060-B364-C681A06E91E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41925C-9C79-45F9-93C2-AB5863EA332A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BDC701D-0929-4522-8B39-7D0E846FAC8C}" type="datetimeFigureOut">
              <a:rPr lang="en-US" smtClean="0"/>
              <a:pPr/>
              <a:t>3/14/2010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6E44451-B5E9-4252-8824-EB4BE52B23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DC701D-0929-4522-8B39-7D0E846FAC8C}" type="datetimeFigureOut">
              <a:rPr lang="en-US" smtClean="0"/>
              <a:pPr/>
              <a:t>3/14/2010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E44451-B5E9-4252-8824-EB4BE52B23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DC701D-0929-4522-8B39-7D0E846FAC8C}" type="datetimeFigureOut">
              <a:rPr lang="en-US" smtClean="0"/>
              <a:pPr/>
              <a:t>3/14/2010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E44451-B5E9-4252-8824-EB4BE52B23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DC701D-0929-4522-8B39-7D0E846FAC8C}" type="datetimeFigureOut">
              <a:rPr lang="en-US" smtClean="0"/>
              <a:pPr/>
              <a:t>3/14/2010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E44451-B5E9-4252-8824-EB4BE52B23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DC701D-0929-4522-8B39-7D0E846FAC8C}" type="datetimeFigureOut">
              <a:rPr lang="en-US" smtClean="0"/>
              <a:pPr/>
              <a:t>3/14/2010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E44451-B5E9-4252-8824-EB4BE52B23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DC701D-0929-4522-8B39-7D0E846FAC8C}" type="datetimeFigureOut">
              <a:rPr lang="en-US" smtClean="0"/>
              <a:pPr/>
              <a:t>3/14/2010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E44451-B5E9-4252-8824-EB4BE52B23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DC701D-0929-4522-8B39-7D0E846FAC8C}" type="datetimeFigureOut">
              <a:rPr lang="en-US" smtClean="0"/>
              <a:pPr/>
              <a:t>3/14/2010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E44451-B5E9-4252-8824-EB4BE52B23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DC701D-0929-4522-8B39-7D0E846FAC8C}" type="datetimeFigureOut">
              <a:rPr lang="en-US" smtClean="0"/>
              <a:pPr/>
              <a:t>3/14/2010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E44451-B5E9-4252-8824-EB4BE52B23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DC701D-0929-4522-8B39-7D0E846FAC8C}" type="datetimeFigureOut">
              <a:rPr lang="en-US" smtClean="0"/>
              <a:pPr/>
              <a:t>3/14/2010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E44451-B5E9-4252-8824-EB4BE52B23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BDC701D-0929-4522-8B39-7D0E846FAC8C}" type="datetimeFigureOut">
              <a:rPr lang="en-US" smtClean="0"/>
              <a:pPr/>
              <a:t>3/14/2010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E44451-B5E9-4252-8824-EB4BE52B23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BDC701D-0929-4522-8B39-7D0E846FAC8C}" type="datetimeFigureOut">
              <a:rPr lang="en-US" smtClean="0"/>
              <a:pPr/>
              <a:t>3/14/2010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6E44451-B5E9-4252-8824-EB4BE52B23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BDC701D-0929-4522-8B39-7D0E846FAC8C}" type="datetimeFigureOut">
              <a:rPr lang="en-US" smtClean="0"/>
              <a:pPr/>
              <a:t>3/14/2010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6E44451-B5E9-4252-8824-EB4BE52B235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Information Security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Changing State of Threats and Vulnerabilities</a:t>
            </a:r>
          </a:p>
          <a:p>
            <a:r>
              <a:rPr lang="en-US" dirty="0" smtClean="0"/>
              <a:t>FIRMA</a:t>
            </a:r>
          </a:p>
          <a:p>
            <a:r>
              <a:rPr lang="en-US" dirty="0" smtClean="0"/>
              <a:t>March 30, 2010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2005 FFIEC Internet Authentication Guidelines</a:t>
            </a:r>
          </a:p>
          <a:p>
            <a:r>
              <a:rPr lang="en-US" dirty="0" smtClean="0"/>
              <a:t>2006 Federal Judiciary – E-Discovery</a:t>
            </a:r>
          </a:p>
          <a:p>
            <a:r>
              <a:rPr lang="en-US" dirty="0" smtClean="0"/>
              <a:t>2006 FFIEC Information Security Update</a:t>
            </a:r>
          </a:p>
          <a:p>
            <a:r>
              <a:rPr lang="en-US" dirty="0" smtClean="0"/>
              <a:t>The rise of State breach notification laws</a:t>
            </a:r>
          </a:p>
          <a:p>
            <a:r>
              <a:rPr lang="en-US" dirty="0" smtClean="0"/>
              <a:t>2009 PCI v1.2 update</a:t>
            </a:r>
          </a:p>
          <a:p>
            <a:r>
              <a:rPr lang="en-US" dirty="0" smtClean="0"/>
              <a:t>2010 Expert-Metal </a:t>
            </a:r>
            <a:r>
              <a:rPr lang="en-US" dirty="0" err="1" smtClean="0"/>
              <a:t>vs</a:t>
            </a:r>
            <a:r>
              <a:rPr lang="en-US" dirty="0" smtClean="0"/>
              <a:t> Comerica Bank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Regulatory/PCI/Litigation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Breach Notification Laws</a:t>
            </a:r>
            <a:endParaRPr lang="en-US" dirty="0"/>
          </a:p>
        </p:txBody>
      </p:sp>
      <p:pic>
        <p:nvPicPr>
          <p:cNvPr id="1026" name="Picture 2" descr="C:\Users\tsaamms\AppData\Local\Temp\msohtmlclip1\01\clip_image0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295400"/>
            <a:ext cx="5762625" cy="417195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685800" y="5486400"/>
            <a:ext cx="739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http://www.csoonline.com/article/221322/CSO_Disclosure_Series_Data_Breach_Notification_Laws_State_By_State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Ongoing layered security development</a:t>
            </a:r>
          </a:p>
          <a:p>
            <a:r>
              <a:rPr lang="en-US" dirty="0" smtClean="0"/>
              <a:t>Security </a:t>
            </a:r>
            <a:r>
              <a:rPr lang="en-US" dirty="0" smtClean="0"/>
              <a:t>Questions for Anomalous Behavior</a:t>
            </a:r>
          </a:p>
          <a:p>
            <a:r>
              <a:rPr lang="en-US" dirty="0" smtClean="0"/>
              <a:t>Second Factor Authentication for High-Risk Transactions (ACH – Wire Transfers)</a:t>
            </a:r>
          </a:p>
          <a:p>
            <a:r>
              <a:rPr lang="en-US" dirty="0" smtClean="0"/>
              <a:t>Mitigation of PCI non-compliance items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we doing about it?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 Field Protection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447800"/>
            <a:ext cx="7086600" cy="5148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Callout 1 4"/>
          <p:cNvSpPr/>
          <p:nvPr/>
        </p:nvSpPr>
        <p:spPr>
          <a:xfrm>
            <a:off x="5715000" y="2895600"/>
            <a:ext cx="1676400" cy="1219200"/>
          </a:xfrm>
          <a:prstGeom prst="borderCallout1">
            <a:avLst>
              <a:gd name="adj1" fmla="val 50069"/>
              <a:gd name="adj2" fmla="val -289"/>
              <a:gd name="adj3" fmla="val 49483"/>
              <a:gd name="adj4" fmla="val -42380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Form Field protection from Key-stroke loggers</a:t>
            </a:r>
            <a:endParaRPr lang="en-US" sz="1400" dirty="0"/>
          </a:p>
        </p:txBody>
      </p:sp>
      <p:sp>
        <p:nvSpPr>
          <p:cNvPr id="6" name="Line Callout 1 5"/>
          <p:cNvSpPr/>
          <p:nvPr/>
        </p:nvSpPr>
        <p:spPr>
          <a:xfrm>
            <a:off x="2133600" y="4495800"/>
            <a:ext cx="1676400" cy="1219200"/>
          </a:xfrm>
          <a:prstGeom prst="borderCallout1">
            <a:avLst>
              <a:gd name="adj1" fmla="val 14629"/>
              <a:gd name="adj2" fmla="val 99811"/>
              <a:gd name="adj3" fmla="val -30462"/>
              <a:gd name="adj4" fmla="val 156022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Non-intrusive Active-X control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Secure Virtual Concept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143000"/>
            <a:ext cx="7315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981200"/>
            <a:ext cx="5562600" cy="4109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Line Callout 1 6"/>
          <p:cNvSpPr/>
          <p:nvPr/>
        </p:nvSpPr>
        <p:spPr>
          <a:xfrm>
            <a:off x="5334000" y="2362200"/>
            <a:ext cx="1676400" cy="1219200"/>
          </a:xfrm>
          <a:prstGeom prst="borderCallout1">
            <a:avLst>
              <a:gd name="adj1" fmla="val 50069"/>
              <a:gd name="adj2" fmla="val -2127"/>
              <a:gd name="adj3" fmla="val -24313"/>
              <a:gd name="adj4" fmla="val -63508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Ability to Import/Export documents into secure environment</a:t>
            </a:r>
            <a:endParaRPr lang="en-US" sz="1400" dirty="0"/>
          </a:p>
        </p:txBody>
      </p:sp>
      <p:sp>
        <p:nvSpPr>
          <p:cNvPr id="9" name="Line Callout 1 8"/>
          <p:cNvSpPr/>
          <p:nvPr/>
        </p:nvSpPr>
        <p:spPr>
          <a:xfrm>
            <a:off x="2667000" y="2590800"/>
            <a:ext cx="1676400" cy="1219200"/>
          </a:xfrm>
          <a:prstGeom prst="borderCallout1">
            <a:avLst>
              <a:gd name="adj1" fmla="val 50069"/>
              <a:gd name="adj2" fmla="val -289"/>
              <a:gd name="adj3" fmla="val 57725"/>
              <a:gd name="adj4" fmla="val -31591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Ability to pre-define the websites the customer can use</a:t>
            </a:r>
            <a:endParaRPr lang="en-US" sz="1400" dirty="0"/>
          </a:p>
        </p:txBody>
      </p:sp>
      <p:sp>
        <p:nvSpPr>
          <p:cNvPr id="12" name="Line Callout 1 11"/>
          <p:cNvSpPr/>
          <p:nvPr/>
        </p:nvSpPr>
        <p:spPr>
          <a:xfrm>
            <a:off x="7467600" y="3276600"/>
            <a:ext cx="1676400" cy="1219200"/>
          </a:xfrm>
          <a:prstGeom prst="borderCallout1">
            <a:avLst>
              <a:gd name="adj1" fmla="val 50069"/>
              <a:gd name="adj2" fmla="val -2127"/>
              <a:gd name="adj3" fmla="val 123215"/>
              <a:gd name="adj4" fmla="val -64108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Virtual Desktop operates within customer environment</a:t>
            </a:r>
            <a:endParaRPr lang="en-US" sz="1400" dirty="0"/>
          </a:p>
        </p:txBody>
      </p:sp>
      <p:sp>
        <p:nvSpPr>
          <p:cNvPr id="10" name="Line Callout 1 9"/>
          <p:cNvSpPr/>
          <p:nvPr/>
        </p:nvSpPr>
        <p:spPr>
          <a:xfrm>
            <a:off x="1981200" y="4419600"/>
            <a:ext cx="1676400" cy="1447800"/>
          </a:xfrm>
          <a:prstGeom prst="borderCallout1">
            <a:avLst>
              <a:gd name="adj1" fmla="val 50069"/>
              <a:gd name="adj2" fmla="val -2127"/>
              <a:gd name="adj3" fmla="val 49863"/>
              <a:gd name="adj4" fmla="val -2370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Secure environment protects customer interactions with M &amp; T Bank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Have no expectation of the customer</a:t>
            </a:r>
          </a:p>
          <a:p>
            <a:r>
              <a:rPr lang="en-US" dirty="0" smtClean="0"/>
              <a:t>Regulatory and association rules must develop to consider third-party malware</a:t>
            </a:r>
          </a:p>
          <a:p>
            <a:r>
              <a:rPr lang="en-US" dirty="0" smtClean="0"/>
              <a:t>Fraud intelligence gathering</a:t>
            </a:r>
          </a:p>
          <a:p>
            <a:r>
              <a:rPr lang="en-US" dirty="0" smtClean="0"/>
              <a:t>International law must be modified to remove cyber-attack “safe havens”</a:t>
            </a:r>
          </a:p>
          <a:p>
            <a:r>
              <a:rPr lang="en-US" dirty="0" smtClean="0"/>
              <a:t>Change the security paradigm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should we be doing?	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Loss </a:t>
            </a:r>
            <a:r>
              <a:rPr lang="en-US" dirty="0" err="1" smtClean="0"/>
              <a:t>vs</a:t>
            </a:r>
            <a:r>
              <a:rPr lang="en-US" dirty="0" smtClean="0"/>
              <a:t> loss avoidance trends</a:t>
            </a:r>
          </a:p>
          <a:p>
            <a:r>
              <a:rPr lang="en-US" dirty="0" smtClean="0"/>
              <a:t>Layered security architecture</a:t>
            </a:r>
          </a:p>
          <a:p>
            <a:pPr lvl="1"/>
            <a:r>
              <a:rPr lang="en-US" dirty="0" smtClean="0"/>
              <a:t>Firewall/IDS/IPS</a:t>
            </a:r>
          </a:p>
          <a:p>
            <a:pPr lvl="1"/>
            <a:r>
              <a:rPr lang="en-US" dirty="0" smtClean="0"/>
              <a:t>Evidence of continual penetration testing</a:t>
            </a:r>
          </a:p>
          <a:p>
            <a:pPr lvl="1"/>
            <a:r>
              <a:rPr lang="en-US" dirty="0" smtClean="0"/>
              <a:t>Aggressive OS patching program</a:t>
            </a:r>
          </a:p>
          <a:p>
            <a:pPr lvl="1"/>
            <a:r>
              <a:rPr lang="en-US" dirty="0" smtClean="0"/>
              <a:t>Up to date software</a:t>
            </a:r>
          </a:p>
          <a:p>
            <a:r>
              <a:rPr lang="en-US" dirty="0" smtClean="0"/>
              <a:t>Evidence of compliance</a:t>
            </a:r>
          </a:p>
          <a:p>
            <a:r>
              <a:rPr lang="en-US" dirty="0" smtClean="0"/>
              <a:t>Certified Forensic Examiners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should you be looking for?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2009 Recap</a:t>
            </a:r>
          </a:p>
          <a:p>
            <a:r>
              <a:rPr lang="en-US" dirty="0" smtClean="0"/>
              <a:t>Evolving Threat – How bad is it?</a:t>
            </a:r>
          </a:p>
          <a:p>
            <a:r>
              <a:rPr lang="en-US" dirty="0" smtClean="0"/>
              <a:t>Changes to Regulatory and PCI Requirements</a:t>
            </a:r>
          </a:p>
          <a:p>
            <a:r>
              <a:rPr lang="en-US" dirty="0" smtClean="0"/>
              <a:t>What are we doing about it?</a:t>
            </a:r>
          </a:p>
          <a:p>
            <a:r>
              <a:rPr lang="en-US" dirty="0" smtClean="0"/>
              <a:t>What should we be doing about it?</a:t>
            </a:r>
          </a:p>
          <a:p>
            <a:r>
              <a:rPr lang="en-US" dirty="0" smtClean="0"/>
              <a:t>What should you </a:t>
            </a:r>
            <a:r>
              <a:rPr lang="en-US" smtClean="0"/>
              <a:t>be auditing for?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Security 2010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2009 Recap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Data Breaches (in 1000s)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Causes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2"/>
          </p:nvPr>
        </p:nvGraphicFramePr>
        <p:xfrm>
          <a:off x="457200" y="1444625"/>
          <a:ext cx="4040188" cy="3941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Most data breaches externally driven</a:t>
            </a:r>
          </a:p>
          <a:p>
            <a:r>
              <a:rPr lang="en-US" dirty="0" smtClean="0"/>
              <a:t>99% of breaches electronic data</a:t>
            </a:r>
          </a:p>
          <a:p>
            <a:r>
              <a:rPr lang="en-US" dirty="0" smtClean="0"/>
              <a:t>69% discovered by third party</a:t>
            </a:r>
          </a:p>
          <a:p>
            <a:r>
              <a:rPr lang="en-US" dirty="0" smtClean="0"/>
              <a:t>Human-error and multiple issues allows vulnerability</a:t>
            </a:r>
          </a:p>
          <a:p>
            <a:r>
              <a:rPr lang="en-US" dirty="0" smtClean="0"/>
              <a:t>Targeted</a:t>
            </a:r>
          </a:p>
          <a:p>
            <a:r>
              <a:rPr lang="en-US" dirty="0" smtClean="0"/>
              <a:t>Malware-driven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2009 Recap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Targeted Sectors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Synopsis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2"/>
          </p:nvPr>
        </p:nvGraphicFramePr>
        <p:xfrm>
          <a:off x="457200" y="1444625"/>
          <a:ext cx="4040188" cy="3941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Retail and Online-61%</a:t>
            </a:r>
          </a:p>
          <a:p>
            <a:endParaRPr lang="en-US" dirty="0" smtClean="0"/>
          </a:p>
          <a:p>
            <a:r>
              <a:rPr lang="en-US" dirty="0" smtClean="0"/>
              <a:t>Financial Services-93% or records breached</a:t>
            </a:r>
          </a:p>
          <a:p>
            <a:endParaRPr lang="en-US" dirty="0" smtClean="0"/>
          </a:p>
          <a:p>
            <a:r>
              <a:rPr lang="en-US" dirty="0" smtClean="0"/>
              <a:t>The Castle and the Villagers</a:t>
            </a:r>
          </a:p>
          <a:p>
            <a:endParaRPr lang="en-US" dirty="0" smtClean="0"/>
          </a:p>
          <a:p>
            <a:r>
              <a:rPr lang="en-US" dirty="0" smtClean="0"/>
              <a:t>Zeus – Key Stroke Loggers</a:t>
            </a:r>
          </a:p>
          <a:p>
            <a:endParaRPr lang="en-US" dirty="0" smtClean="0"/>
          </a:p>
          <a:p>
            <a:r>
              <a:rPr lang="en-US" dirty="0" smtClean="0"/>
              <a:t>Systemic Failures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905000"/>
            <a:ext cx="718566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447800" y="1524000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Threat Categories over time by percent of breaches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15240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Malware customization by percent of breaches involving malware</a:t>
            </a:r>
            <a:endParaRPr lang="en-US" dirty="0"/>
          </a:p>
        </p:txBody>
      </p:sp>
      <p:pic>
        <p:nvPicPr>
          <p:cNvPr id="2050" name="Picture 2" descr="C:\DOCUME~1\TSAAMMS\LOCALS~1\Temp\msohtmlclip1\01\clip_image0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057400"/>
            <a:ext cx="6686550" cy="3409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in Attack Trends</a:t>
            </a:r>
            <a:endParaRPr lang="en-US" dirty="0"/>
          </a:p>
        </p:txBody>
      </p:sp>
      <p:pic>
        <p:nvPicPr>
          <p:cNvPr id="24578" name="Picture 2" descr="C:\DOCUME~1\TSAAMMS\LOCALS~1\Temp\msohtmlclip1\01\clip_image0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999" y="1524000"/>
            <a:ext cx="7636701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25425" indent="-225425">
              <a:spcAft>
                <a:spcPts val="1200"/>
              </a:spcAft>
            </a:pPr>
            <a:r>
              <a:rPr lang="en-US" sz="2800" b="1" u="sng" dirty="0" smtClean="0">
                <a:solidFill>
                  <a:srgbClr val="000066"/>
                </a:solidFill>
              </a:rPr>
              <a:t>Readily-available Trojans Toolkits:</a:t>
            </a:r>
            <a:r>
              <a:rPr lang="en-US" sz="2800" b="1" dirty="0" smtClean="0">
                <a:solidFill>
                  <a:srgbClr val="000066"/>
                </a:solidFill>
              </a:rPr>
              <a:t> </a:t>
            </a:r>
            <a:r>
              <a:rPr lang="en-US" sz="2800" b="1" dirty="0" smtClean="0"/>
              <a:t>High-quality </a:t>
            </a:r>
            <a:r>
              <a:rPr lang="en-US" sz="2800" b="1" dirty="0" err="1" smtClean="0"/>
              <a:t>trojan</a:t>
            </a:r>
            <a:r>
              <a:rPr lang="en-US" sz="2800" b="1" dirty="0" smtClean="0"/>
              <a:t> toolkits are readily available (~$700) and easy to use.</a:t>
            </a:r>
          </a:p>
          <a:p>
            <a:pPr marL="225425" indent="-225425">
              <a:spcAft>
                <a:spcPts val="1200"/>
              </a:spcAft>
            </a:pPr>
            <a:r>
              <a:rPr lang="en-US" sz="2800" b="1" u="sng" dirty="0" smtClean="0">
                <a:solidFill>
                  <a:srgbClr val="000066"/>
                </a:solidFill>
              </a:rPr>
              <a:t>Toolset Trojans Have Unique Signatures:</a:t>
            </a:r>
            <a:r>
              <a:rPr lang="en-US" sz="2800" b="1" dirty="0" smtClean="0"/>
              <a:t> Trojan toolkits create a new binary file (.exe) for each generated </a:t>
            </a:r>
            <a:r>
              <a:rPr lang="en-US" sz="2800" b="1" dirty="0" err="1" smtClean="0"/>
              <a:t>trojan</a:t>
            </a:r>
            <a:r>
              <a:rPr lang="en-US" sz="2800" b="1" dirty="0" smtClean="0"/>
              <a:t>. Therefore, each has a unique signature, making them highly resistant to detection.</a:t>
            </a:r>
          </a:p>
          <a:p>
            <a:pPr marL="225425" indent="-225425">
              <a:spcAft>
                <a:spcPts val="1200"/>
              </a:spcAft>
            </a:pPr>
            <a:r>
              <a:rPr lang="en-US" sz="2800" b="1" u="sng" dirty="0" err="1" smtClean="0">
                <a:solidFill>
                  <a:srgbClr val="000066"/>
                </a:solidFill>
              </a:rPr>
              <a:t>Botnet</a:t>
            </a:r>
            <a:r>
              <a:rPr lang="en-US" sz="2800" b="1" u="sng" dirty="0" smtClean="0">
                <a:solidFill>
                  <a:srgbClr val="000066"/>
                </a:solidFill>
              </a:rPr>
              <a:t> Service Industry:</a:t>
            </a:r>
            <a:r>
              <a:rPr lang="en-US" sz="2800" b="1" dirty="0" smtClean="0">
                <a:solidFill>
                  <a:srgbClr val="000066"/>
                </a:solidFill>
              </a:rPr>
              <a:t> </a:t>
            </a:r>
            <a:r>
              <a:rPr lang="en-US" sz="2800" b="1" dirty="0" err="1" smtClean="0"/>
              <a:t>Bot</a:t>
            </a:r>
            <a:r>
              <a:rPr lang="en-US" sz="2800" b="1" dirty="0" smtClean="0"/>
              <a:t> herders lease existing </a:t>
            </a:r>
            <a:r>
              <a:rPr lang="en-US" sz="2800" b="1" dirty="0" err="1" smtClean="0"/>
              <a:t>botnets</a:t>
            </a:r>
            <a:r>
              <a:rPr lang="en-US" sz="2800" b="1" dirty="0" smtClean="0"/>
              <a:t> for agreed periods of time, providing the harvested data from the renter’s </a:t>
            </a:r>
            <a:r>
              <a:rPr lang="en-US" sz="2800" b="1" dirty="0" err="1" smtClean="0"/>
              <a:t>trojan</a:t>
            </a:r>
            <a:r>
              <a:rPr lang="en-US" sz="2800" b="1" dirty="0" smtClean="0"/>
              <a:t>.</a:t>
            </a:r>
            <a:endParaRPr lang="en-US" sz="2800" b="1" dirty="0" smtClean="0">
              <a:solidFill>
                <a:srgbClr val="000066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this so hard?	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85"/>
          <p:cNvSpPr txBox="1">
            <a:spLocks noChangeArrowheads="1"/>
          </p:cNvSpPr>
          <p:nvPr/>
        </p:nvSpPr>
        <p:spPr bwMode="auto">
          <a:xfrm>
            <a:off x="2667000" y="330200"/>
            <a:ext cx="60864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u="sng">
                <a:solidFill>
                  <a:srgbClr val="000066"/>
                </a:solidFill>
              </a:rPr>
              <a:t>“Data Harvesting” Crimeware*</a:t>
            </a:r>
          </a:p>
        </p:txBody>
      </p:sp>
      <p:sp>
        <p:nvSpPr>
          <p:cNvPr id="9219" name="Rectangle 300"/>
          <p:cNvSpPr>
            <a:spLocks noChangeArrowheads="1"/>
          </p:cNvSpPr>
          <p:nvPr/>
        </p:nvSpPr>
        <p:spPr bwMode="auto">
          <a:xfrm>
            <a:off x="2819400" y="855663"/>
            <a:ext cx="585628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b="1" i="1"/>
              <a:t>Crimeware</a:t>
            </a:r>
            <a:r>
              <a:rPr lang="en-US" sz="800" b="1"/>
              <a:t>  is a class of malware targeting PCs that is specifically designed to automate large-scale financial crime.</a:t>
            </a:r>
          </a:p>
        </p:txBody>
      </p:sp>
      <p:sp>
        <p:nvSpPr>
          <p:cNvPr id="9220" name="Rectangle 301"/>
          <p:cNvSpPr>
            <a:spLocks noChangeArrowheads="1"/>
          </p:cNvSpPr>
          <p:nvPr/>
        </p:nvSpPr>
        <p:spPr bwMode="auto">
          <a:xfrm>
            <a:off x="2686050" y="730250"/>
            <a:ext cx="3143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600" b="1" i="1">
                <a:solidFill>
                  <a:srgbClr val="000066"/>
                </a:solidFill>
              </a:rPr>
              <a:t>*</a:t>
            </a:r>
            <a:endParaRPr lang="en-US" sz="2600"/>
          </a:p>
        </p:txBody>
      </p:sp>
      <p:grpSp>
        <p:nvGrpSpPr>
          <p:cNvPr id="2" name="Group 793"/>
          <p:cNvGrpSpPr>
            <a:grpSpLocks/>
          </p:cNvGrpSpPr>
          <p:nvPr/>
        </p:nvGrpSpPr>
        <p:grpSpPr bwMode="auto">
          <a:xfrm>
            <a:off x="1752600" y="3781425"/>
            <a:ext cx="7315200" cy="723900"/>
            <a:chOff x="1752600" y="4153348"/>
            <a:chExt cx="7315200" cy="723452"/>
          </a:xfrm>
        </p:grpSpPr>
        <p:sp>
          <p:nvSpPr>
            <p:cNvPr id="9392" name="Rectangle 794"/>
            <p:cNvSpPr>
              <a:spLocks noChangeArrowheads="1"/>
            </p:cNvSpPr>
            <p:nvPr/>
          </p:nvSpPr>
          <p:spPr bwMode="auto">
            <a:xfrm>
              <a:off x="1752600" y="4153348"/>
              <a:ext cx="7315200" cy="723452"/>
            </a:xfrm>
            <a:prstGeom prst="rect">
              <a:avLst/>
            </a:prstGeom>
            <a:solidFill>
              <a:srgbClr val="EAEAEA"/>
            </a:solidFill>
            <a:ln w="25400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grpSp>
          <p:nvGrpSpPr>
            <p:cNvPr id="3" name="Group 312"/>
            <p:cNvGrpSpPr>
              <a:grpSpLocks/>
            </p:cNvGrpSpPr>
            <p:nvPr/>
          </p:nvGrpSpPr>
          <p:grpSpPr bwMode="auto">
            <a:xfrm>
              <a:off x="2414554" y="4266992"/>
              <a:ext cx="5902936" cy="493956"/>
              <a:chOff x="2414554" y="4266992"/>
              <a:chExt cx="5902936" cy="493956"/>
            </a:xfrm>
          </p:grpSpPr>
          <p:pic>
            <p:nvPicPr>
              <p:cNvPr id="9394" name="Picture 6" descr="http://www.windowsecurity.com/img/upl/image0021204821224856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441950" y="4285818"/>
                <a:ext cx="71273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395" name="Picture 6" descr="http://www.windowsecurity.com/img/upl/image0021204821224856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191000" y="4285818"/>
                <a:ext cx="71273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396" name="Picture 6" descr="http://www.windowsecurity.com/img/upl/image0021204821224856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897880" y="4285818"/>
                <a:ext cx="71273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397" name="Picture 6" descr="http://www.windowsecurity.com/img/upl/image0021204821224856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604760" y="4285818"/>
                <a:ext cx="71273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398" name="Rectangle 800"/>
              <p:cNvSpPr>
                <a:spLocks noChangeArrowheads="1"/>
              </p:cNvSpPr>
              <p:nvPr/>
            </p:nvSpPr>
            <p:spPr bwMode="auto">
              <a:xfrm>
                <a:off x="2414588" y="4269165"/>
                <a:ext cx="731837" cy="491820"/>
              </a:xfrm>
              <a:prstGeom prst="rect">
                <a:avLst/>
              </a:prstGeom>
              <a:noFill/>
              <a:ln w="508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9399" name="Rectangle 801"/>
              <p:cNvSpPr>
                <a:spLocks noChangeArrowheads="1"/>
              </p:cNvSpPr>
              <p:nvPr/>
            </p:nvSpPr>
            <p:spPr bwMode="auto">
              <a:xfrm>
                <a:off x="4165600" y="4267578"/>
                <a:ext cx="730250" cy="491820"/>
              </a:xfrm>
              <a:prstGeom prst="rect">
                <a:avLst/>
              </a:prstGeom>
              <a:noFill/>
              <a:ln w="50800">
                <a:solidFill>
                  <a:srgbClr val="33CC33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9400" name="Rectangle 802"/>
              <p:cNvSpPr>
                <a:spLocks noChangeArrowheads="1"/>
              </p:cNvSpPr>
              <p:nvPr/>
            </p:nvSpPr>
            <p:spPr bwMode="auto">
              <a:xfrm>
                <a:off x="5872163" y="4269165"/>
                <a:ext cx="730250" cy="491820"/>
              </a:xfrm>
              <a:prstGeom prst="rect">
                <a:avLst/>
              </a:prstGeom>
              <a:noFill/>
              <a:ln w="50800">
                <a:solidFill>
                  <a:srgbClr val="558ED5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9401" name="Rectangle 803"/>
              <p:cNvSpPr>
                <a:spLocks noChangeArrowheads="1"/>
              </p:cNvSpPr>
              <p:nvPr/>
            </p:nvSpPr>
            <p:spPr bwMode="auto">
              <a:xfrm>
                <a:off x="7578725" y="4269165"/>
                <a:ext cx="731838" cy="491820"/>
              </a:xfrm>
              <a:prstGeom prst="rect">
                <a:avLst/>
              </a:prstGeom>
              <a:noFill/>
              <a:ln w="50800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</p:grpSp>
      <p:sp>
        <p:nvSpPr>
          <p:cNvPr id="9222" name="Rectangle 804"/>
          <p:cNvSpPr>
            <a:spLocks noChangeArrowheads="1"/>
          </p:cNvSpPr>
          <p:nvPr/>
        </p:nvSpPr>
        <p:spPr bwMode="auto">
          <a:xfrm>
            <a:off x="1752600" y="2628900"/>
            <a:ext cx="7315200" cy="723900"/>
          </a:xfrm>
          <a:prstGeom prst="rect">
            <a:avLst/>
          </a:prstGeom>
          <a:solidFill>
            <a:srgbClr val="EAEAEA"/>
          </a:solidFill>
          <a:ln w="25400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9223" name="Rectangle 805"/>
          <p:cNvSpPr>
            <a:spLocks noChangeArrowheads="1"/>
          </p:cNvSpPr>
          <p:nvPr/>
        </p:nvSpPr>
        <p:spPr bwMode="auto">
          <a:xfrm>
            <a:off x="1752600" y="1219200"/>
            <a:ext cx="7315200" cy="723900"/>
          </a:xfrm>
          <a:prstGeom prst="rect">
            <a:avLst/>
          </a:prstGeom>
          <a:solidFill>
            <a:srgbClr val="EAEAEA"/>
          </a:solidFill>
          <a:ln w="25400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9224" name="laptop"/>
          <p:cNvSpPr>
            <a:spLocks noChangeAspect="1" noEditPoints="1" noChangeArrowheads="1"/>
          </p:cNvSpPr>
          <p:nvPr/>
        </p:nvSpPr>
        <p:spPr bwMode="auto">
          <a:xfrm>
            <a:off x="1990725" y="2705100"/>
            <a:ext cx="388938" cy="3651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0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445 w 21600"/>
              <a:gd name="T25" fmla="*/ 1858 h 21600"/>
              <a:gd name="T26" fmla="*/ 17311 w 21600"/>
              <a:gd name="T27" fmla="*/ 1232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5" name="laptop"/>
          <p:cNvSpPr>
            <a:spLocks noChangeAspect="1" noEditPoints="1" noChangeArrowheads="1"/>
          </p:cNvSpPr>
          <p:nvPr/>
        </p:nvSpPr>
        <p:spPr bwMode="auto">
          <a:xfrm>
            <a:off x="2455863" y="2705100"/>
            <a:ext cx="388937" cy="3651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0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445 w 21600"/>
              <a:gd name="T25" fmla="*/ 1858 h 21600"/>
              <a:gd name="T26" fmla="*/ 17311 w 21600"/>
              <a:gd name="T27" fmla="*/ 1232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6" name="laptop"/>
          <p:cNvSpPr>
            <a:spLocks noChangeAspect="1" noEditPoints="1" noChangeArrowheads="1"/>
          </p:cNvSpPr>
          <p:nvPr/>
        </p:nvSpPr>
        <p:spPr bwMode="auto">
          <a:xfrm>
            <a:off x="2921000" y="2705100"/>
            <a:ext cx="387350" cy="3651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0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445 w 21600"/>
              <a:gd name="T25" fmla="*/ 1858 h 21600"/>
              <a:gd name="T26" fmla="*/ 17311 w 21600"/>
              <a:gd name="T27" fmla="*/ 1232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7" name="laptop"/>
          <p:cNvSpPr>
            <a:spLocks noChangeAspect="1" noEditPoints="1" noChangeArrowheads="1"/>
          </p:cNvSpPr>
          <p:nvPr/>
        </p:nvSpPr>
        <p:spPr bwMode="auto">
          <a:xfrm>
            <a:off x="3384550" y="2705100"/>
            <a:ext cx="388938" cy="3651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0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445 w 21600"/>
              <a:gd name="T25" fmla="*/ 1858 h 21600"/>
              <a:gd name="T26" fmla="*/ 17311 w 21600"/>
              <a:gd name="T27" fmla="*/ 1232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8" name="laptop"/>
          <p:cNvSpPr>
            <a:spLocks noChangeAspect="1" noEditPoints="1" noChangeArrowheads="1"/>
          </p:cNvSpPr>
          <p:nvPr/>
        </p:nvSpPr>
        <p:spPr bwMode="auto">
          <a:xfrm>
            <a:off x="3849688" y="2705100"/>
            <a:ext cx="388937" cy="3651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0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445 w 21600"/>
              <a:gd name="T25" fmla="*/ 1858 h 21600"/>
              <a:gd name="T26" fmla="*/ 17311 w 21600"/>
              <a:gd name="T27" fmla="*/ 1232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9" name="laptop"/>
          <p:cNvSpPr>
            <a:spLocks noChangeAspect="1" noEditPoints="1" noChangeArrowheads="1"/>
          </p:cNvSpPr>
          <p:nvPr/>
        </p:nvSpPr>
        <p:spPr bwMode="auto">
          <a:xfrm>
            <a:off x="4314825" y="2705100"/>
            <a:ext cx="388938" cy="3651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0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445 w 21600"/>
              <a:gd name="T25" fmla="*/ 1858 h 21600"/>
              <a:gd name="T26" fmla="*/ 17311 w 21600"/>
              <a:gd name="T27" fmla="*/ 1232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0" name="laptop"/>
          <p:cNvSpPr>
            <a:spLocks noChangeAspect="1" noEditPoints="1" noChangeArrowheads="1"/>
          </p:cNvSpPr>
          <p:nvPr/>
        </p:nvSpPr>
        <p:spPr bwMode="auto">
          <a:xfrm>
            <a:off x="4778375" y="2705100"/>
            <a:ext cx="388938" cy="3651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0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445 w 21600"/>
              <a:gd name="T25" fmla="*/ 1858 h 21600"/>
              <a:gd name="T26" fmla="*/ 17311 w 21600"/>
              <a:gd name="T27" fmla="*/ 1232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1" name="laptop"/>
          <p:cNvSpPr>
            <a:spLocks noChangeAspect="1" noEditPoints="1" noChangeArrowheads="1"/>
          </p:cNvSpPr>
          <p:nvPr/>
        </p:nvSpPr>
        <p:spPr bwMode="auto">
          <a:xfrm>
            <a:off x="5243513" y="2705100"/>
            <a:ext cx="388937" cy="3651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0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445 w 21600"/>
              <a:gd name="T25" fmla="*/ 1858 h 21600"/>
              <a:gd name="T26" fmla="*/ 17311 w 21600"/>
              <a:gd name="T27" fmla="*/ 1232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2" name="laptop"/>
          <p:cNvSpPr>
            <a:spLocks noChangeAspect="1" noEditPoints="1" noChangeArrowheads="1"/>
          </p:cNvSpPr>
          <p:nvPr/>
        </p:nvSpPr>
        <p:spPr bwMode="auto">
          <a:xfrm>
            <a:off x="5708650" y="2705100"/>
            <a:ext cx="388938" cy="3651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0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445 w 21600"/>
              <a:gd name="T25" fmla="*/ 1858 h 21600"/>
              <a:gd name="T26" fmla="*/ 17311 w 21600"/>
              <a:gd name="T27" fmla="*/ 1232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3" name="laptop"/>
          <p:cNvSpPr>
            <a:spLocks noChangeAspect="1" noEditPoints="1" noChangeArrowheads="1"/>
          </p:cNvSpPr>
          <p:nvPr/>
        </p:nvSpPr>
        <p:spPr bwMode="auto">
          <a:xfrm>
            <a:off x="6172200" y="2705100"/>
            <a:ext cx="388938" cy="3651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0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445 w 21600"/>
              <a:gd name="T25" fmla="*/ 1858 h 21600"/>
              <a:gd name="T26" fmla="*/ 17311 w 21600"/>
              <a:gd name="T27" fmla="*/ 1232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4" name="laptop"/>
          <p:cNvSpPr>
            <a:spLocks noChangeAspect="1" noEditPoints="1" noChangeArrowheads="1"/>
          </p:cNvSpPr>
          <p:nvPr/>
        </p:nvSpPr>
        <p:spPr bwMode="auto">
          <a:xfrm>
            <a:off x="6637338" y="2705100"/>
            <a:ext cx="388937" cy="3651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0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445 w 21600"/>
              <a:gd name="T25" fmla="*/ 1858 h 21600"/>
              <a:gd name="T26" fmla="*/ 17311 w 21600"/>
              <a:gd name="T27" fmla="*/ 1232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5" name="laptop"/>
          <p:cNvSpPr>
            <a:spLocks noChangeAspect="1" noEditPoints="1" noChangeArrowheads="1"/>
          </p:cNvSpPr>
          <p:nvPr/>
        </p:nvSpPr>
        <p:spPr bwMode="auto">
          <a:xfrm>
            <a:off x="7102475" y="2705100"/>
            <a:ext cx="388938" cy="3651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0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445 w 21600"/>
              <a:gd name="T25" fmla="*/ 1858 h 21600"/>
              <a:gd name="T26" fmla="*/ 17311 w 21600"/>
              <a:gd name="T27" fmla="*/ 1232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6" name="laptop"/>
          <p:cNvSpPr>
            <a:spLocks noChangeAspect="1" noEditPoints="1" noChangeArrowheads="1"/>
          </p:cNvSpPr>
          <p:nvPr/>
        </p:nvSpPr>
        <p:spPr bwMode="auto">
          <a:xfrm>
            <a:off x="7567613" y="2705100"/>
            <a:ext cx="387350" cy="3651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0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445 w 21600"/>
              <a:gd name="T25" fmla="*/ 1858 h 21600"/>
              <a:gd name="T26" fmla="*/ 17311 w 21600"/>
              <a:gd name="T27" fmla="*/ 1232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7" name="laptop"/>
          <p:cNvSpPr>
            <a:spLocks noChangeAspect="1" noEditPoints="1" noChangeArrowheads="1"/>
          </p:cNvSpPr>
          <p:nvPr/>
        </p:nvSpPr>
        <p:spPr bwMode="auto">
          <a:xfrm>
            <a:off x="8031163" y="2705100"/>
            <a:ext cx="388937" cy="3651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0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445 w 21600"/>
              <a:gd name="T25" fmla="*/ 1858 h 21600"/>
              <a:gd name="T26" fmla="*/ 17311 w 21600"/>
              <a:gd name="T27" fmla="*/ 1232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8" name="laptop"/>
          <p:cNvSpPr>
            <a:spLocks noChangeAspect="1" noEditPoints="1" noChangeArrowheads="1"/>
          </p:cNvSpPr>
          <p:nvPr/>
        </p:nvSpPr>
        <p:spPr bwMode="auto">
          <a:xfrm>
            <a:off x="8496300" y="2705100"/>
            <a:ext cx="388938" cy="3651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0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445 w 21600"/>
              <a:gd name="T25" fmla="*/ 1858 h 21600"/>
              <a:gd name="T26" fmla="*/ 17311 w 21600"/>
              <a:gd name="T27" fmla="*/ 1232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9239" name="Picture 4" descr="background right"/>
          <p:cNvPicPr>
            <a:picLocks noChangeAspect="1" noChangeArrowheads="1"/>
          </p:cNvPicPr>
          <p:nvPr/>
        </p:nvPicPr>
        <p:blipFill>
          <a:blip r:embed="rId4" cstate="print"/>
          <a:srcRect l="1601" t="51199" r="1601" b="4266"/>
          <a:stretch>
            <a:fillRect/>
          </a:stretch>
        </p:blipFill>
        <p:spPr bwMode="auto">
          <a:xfrm>
            <a:off x="1997075" y="1219200"/>
            <a:ext cx="1651000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0" name="Picture 4" descr="background right"/>
          <p:cNvPicPr>
            <a:picLocks noChangeAspect="1" noChangeArrowheads="1"/>
          </p:cNvPicPr>
          <p:nvPr/>
        </p:nvPicPr>
        <p:blipFill>
          <a:blip r:embed="rId4" cstate="print"/>
          <a:srcRect l="1601" t="51199" r="1601" b="4266"/>
          <a:stretch>
            <a:fillRect/>
          </a:stretch>
        </p:blipFill>
        <p:spPr bwMode="auto">
          <a:xfrm>
            <a:off x="3714750" y="1219200"/>
            <a:ext cx="1651000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1" name="Picture 4" descr="background right"/>
          <p:cNvPicPr>
            <a:picLocks noChangeAspect="1" noChangeArrowheads="1"/>
          </p:cNvPicPr>
          <p:nvPr/>
        </p:nvPicPr>
        <p:blipFill>
          <a:blip r:embed="rId4" cstate="print"/>
          <a:srcRect l="1601" t="51199" r="1601" b="4266"/>
          <a:stretch>
            <a:fillRect/>
          </a:stretch>
        </p:blipFill>
        <p:spPr bwMode="auto">
          <a:xfrm>
            <a:off x="5430838" y="1219200"/>
            <a:ext cx="1652587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2" name="Picture 4" descr="background right"/>
          <p:cNvPicPr>
            <a:picLocks noChangeAspect="1" noChangeArrowheads="1"/>
          </p:cNvPicPr>
          <p:nvPr/>
        </p:nvPicPr>
        <p:blipFill>
          <a:blip r:embed="rId4" cstate="print"/>
          <a:srcRect l="1601" t="51199" r="1601" b="4266"/>
          <a:stretch>
            <a:fillRect/>
          </a:stretch>
        </p:blipFill>
        <p:spPr bwMode="auto">
          <a:xfrm>
            <a:off x="7148513" y="1219200"/>
            <a:ext cx="1651000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825"/>
          <p:cNvGrpSpPr>
            <a:grpSpLocks/>
          </p:cNvGrpSpPr>
          <p:nvPr/>
        </p:nvGrpSpPr>
        <p:grpSpPr bwMode="auto">
          <a:xfrm>
            <a:off x="2606675" y="1333500"/>
            <a:ext cx="5581650" cy="533400"/>
            <a:chOff x="2606040" y="1437053"/>
            <a:chExt cx="5582501" cy="533400"/>
          </a:xfrm>
        </p:grpSpPr>
        <p:sp>
          <p:nvSpPr>
            <p:cNvPr id="9388" name="Rectangle 826"/>
            <p:cNvSpPr>
              <a:spLocks noChangeArrowheads="1"/>
            </p:cNvSpPr>
            <p:nvPr/>
          </p:nvSpPr>
          <p:spPr bwMode="auto">
            <a:xfrm>
              <a:off x="2606040" y="1437053"/>
              <a:ext cx="427103" cy="533400"/>
            </a:xfrm>
            <a:prstGeom prst="rect">
              <a:avLst/>
            </a:prstGeom>
            <a:noFill/>
            <a:ln w="50800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9389" name="Rectangle 827"/>
            <p:cNvSpPr>
              <a:spLocks noChangeArrowheads="1"/>
            </p:cNvSpPr>
            <p:nvPr/>
          </p:nvSpPr>
          <p:spPr bwMode="auto">
            <a:xfrm>
              <a:off x="4312863" y="1437053"/>
              <a:ext cx="427102" cy="533400"/>
            </a:xfrm>
            <a:prstGeom prst="rect">
              <a:avLst/>
            </a:prstGeom>
            <a:noFill/>
            <a:ln w="50800">
              <a:solidFill>
                <a:srgbClr val="33CC33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9390" name="Rectangle 828"/>
            <p:cNvSpPr>
              <a:spLocks noChangeArrowheads="1"/>
            </p:cNvSpPr>
            <p:nvPr/>
          </p:nvSpPr>
          <p:spPr bwMode="auto">
            <a:xfrm>
              <a:off x="6019685" y="1437053"/>
              <a:ext cx="427103" cy="533400"/>
            </a:xfrm>
            <a:prstGeom prst="rect">
              <a:avLst/>
            </a:prstGeom>
            <a:noFill/>
            <a:ln w="50800">
              <a:solidFill>
                <a:srgbClr val="558ED5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9391" name="Rectangle 829"/>
            <p:cNvSpPr>
              <a:spLocks noChangeArrowheads="1"/>
            </p:cNvSpPr>
            <p:nvPr/>
          </p:nvSpPr>
          <p:spPr bwMode="auto">
            <a:xfrm>
              <a:off x="7761439" y="1437053"/>
              <a:ext cx="427102" cy="533400"/>
            </a:xfrm>
            <a:prstGeom prst="rect">
              <a:avLst/>
            </a:prstGeom>
            <a:noFill/>
            <a:ln w="50800">
              <a:solidFill>
                <a:srgbClr val="FFFF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5" name="Group 830"/>
          <p:cNvGrpSpPr>
            <a:grpSpLocks/>
          </p:cNvGrpSpPr>
          <p:nvPr/>
        </p:nvGrpSpPr>
        <p:grpSpPr bwMode="auto">
          <a:xfrm>
            <a:off x="2012950" y="2771775"/>
            <a:ext cx="6773863" cy="147638"/>
            <a:chOff x="2013653" y="3189653"/>
            <a:chExt cx="6773731" cy="147404"/>
          </a:xfrm>
        </p:grpSpPr>
        <p:sp>
          <p:nvSpPr>
            <p:cNvPr id="9367" name="Flowchart: Connector 831"/>
            <p:cNvSpPr>
              <a:spLocks noChangeArrowheads="1"/>
            </p:cNvSpPr>
            <p:nvPr/>
          </p:nvSpPr>
          <p:spPr bwMode="auto">
            <a:xfrm>
              <a:off x="2013653" y="3189653"/>
              <a:ext cx="146047" cy="145819"/>
            </a:xfrm>
            <a:prstGeom prst="flowChartConnector">
              <a:avLst/>
            </a:prstGeom>
            <a:solidFill>
              <a:srgbClr val="FF0000"/>
            </a:solidFill>
            <a:ln w="2540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9368" name="Flowchart: Connector 832"/>
            <p:cNvSpPr>
              <a:spLocks noChangeArrowheads="1"/>
            </p:cNvSpPr>
            <p:nvPr/>
          </p:nvSpPr>
          <p:spPr bwMode="auto">
            <a:xfrm>
              <a:off x="3135994" y="3189653"/>
              <a:ext cx="147634" cy="145819"/>
            </a:xfrm>
            <a:prstGeom prst="flowChartConnector">
              <a:avLst/>
            </a:prstGeom>
            <a:solidFill>
              <a:srgbClr val="FFFF00"/>
            </a:solidFill>
            <a:ln w="2540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9369" name="Flowchart: Connector 833"/>
            <p:cNvSpPr>
              <a:spLocks noChangeArrowheads="1"/>
            </p:cNvSpPr>
            <p:nvPr/>
          </p:nvSpPr>
          <p:spPr bwMode="auto">
            <a:xfrm>
              <a:off x="2605779" y="3189653"/>
              <a:ext cx="146047" cy="145819"/>
            </a:xfrm>
            <a:prstGeom prst="flowChartConnector">
              <a:avLst/>
            </a:prstGeom>
            <a:solidFill>
              <a:srgbClr val="558ED5"/>
            </a:solidFill>
            <a:ln w="2540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9370" name="Flowchart: Connector 834"/>
            <p:cNvSpPr>
              <a:spLocks noChangeArrowheads="1"/>
            </p:cNvSpPr>
            <p:nvPr/>
          </p:nvSpPr>
          <p:spPr bwMode="auto">
            <a:xfrm>
              <a:off x="2953435" y="3189653"/>
              <a:ext cx="146047" cy="145819"/>
            </a:xfrm>
            <a:prstGeom prst="flowChartConnector">
              <a:avLst/>
            </a:prstGeom>
            <a:solidFill>
              <a:srgbClr val="FF0000"/>
            </a:solidFill>
            <a:ln w="2540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9371" name="Flowchart: Connector 835"/>
            <p:cNvSpPr>
              <a:spLocks noChangeArrowheads="1"/>
            </p:cNvSpPr>
            <p:nvPr/>
          </p:nvSpPr>
          <p:spPr bwMode="auto">
            <a:xfrm>
              <a:off x="4921896" y="3189653"/>
              <a:ext cx="147635" cy="145819"/>
            </a:xfrm>
            <a:prstGeom prst="flowChartConnector">
              <a:avLst/>
            </a:prstGeom>
            <a:solidFill>
              <a:srgbClr val="FF0000"/>
            </a:solidFill>
            <a:ln w="2540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9372" name="Flowchart: Connector 836"/>
            <p:cNvSpPr>
              <a:spLocks noChangeArrowheads="1"/>
            </p:cNvSpPr>
            <p:nvPr/>
          </p:nvSpPr>
          <p:spPr bwMode="auto">
            <a:xfrm>
              <a:off x="7134828" y="3189653"/>
              <a:ext cx="146047" cy="145819"/>
            </a:xfrm>
            <a:prstGeom prst="flowChartConnector">
              <a:avLst/>
            </a:prstGeom>
            <a:solidFill>
              <a:srgbClr val="FF0000"/>
            </a:solidFill>
            <a:ln w="2540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9373" name="Flowchart: Connector 837"/>
            <p:cNvSpPr>
              <a:spLocks noChangeArrowheads="1"/>
            </p:cNvSpPr>
            <p:nvPr/>
          </p:nvSpPr>
          <p:spPr bwMode="auto">
            <a:xfrm>
              <a:off x="8641337" y="3189653"/>
              <a:ext cx="146047" cy="145819"/>
            </a:xfrm>
            <a:prstGeom prst="flowChartConnector">
              <a:avLst/>
            </a:prstGeom>
            <a:solidFill>
              <a:srgbClr val="FF0000"/>
            </a:solidFill>
            <a:ln w="2540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9374" name="Flowchart: Connector 838"/>
            <p:cNvSpPr>
              <a:spLocks noChangeArrowheads="1"/>
            </p:cNvSpPr>
            <p:nvPr/>
          </p:nvSpPr>
          <p:spPr bwMode="auto">
            <a:xfrm>
              <a:off x="2196212" y="3189653"/>
              <a:ext cx="146047" cy="145819"/>
            </a:xfrm>
            <a:prstGeom prst="flowChartConnector">
              <a:avLst/>
            </a:prstGeom>
            <a:solidFill>
              <a:srgbClr val="33CC33"/>
            </a:solidFill>
            <a:ln w="2540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9375" name="Flowchart: Connector 839"/>
            <p:cNvSpPr>
              <a:spLocks noChangeArrowheads="1"/>
            </p:cNvSpPr>
            <p:nvPr/>
          </p:nvSpPr>
          <p:spPr bwMode="auto">
            <a:xfrm>
              <a:off x="3520162" y="3189653"/>
              <a:ext cx="146047" cy="145819"/>
            </a:xfrm>
            <a:prstGeom prst="flowChartConnector">
              <a:avLst/>
            </a:prstGeom>
            <a:solidFill>
              <a:srgbClr val="33CC33"/>
            </a:solidFill>
            <a:ln w="2540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9376" name="Flowchart: Connector 840"/>
            <p:cNvSpPr>
              <a:spLocks noChangeArrowheads="1"/>
            </p:cNvSpPr>
            <p:nvPr/>
          </p:nvSpPr>
          <p:spPr bwMode="auto">
            <a:xfrm>
              <a:off x="5348926" y="3189653"/>
              <a:ext cx="146047" cy="145819"/>
            </a:xfrm>
            <a:prstGeom prst="flowChartConnector">
              <a:avLst/>
            </a:prstGeom>
            <a:solidFill>
              <a:srgbClr val="33CC33"/>
            </a:solidFill>
            <a:ln w="2540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9377" name="Flowchart: Connector 841"/>
            <p:cNvSpPr>
              <a:spLocks noChangeArrowheads="1"/>
            </p:cNvSpPr>
            <p:nvPr/>
          </p:nvSpPr>
          <p:spPr bwMode="auto">
            <a:xfrm>
              <a:off x="7317388" y="3189653"/>
              <a:ext cx="146047" cy="145819"/>
            </a:xfrm>
            <a:prstGeom prst="flowChartConnector">
              <a:avLst/>
            </a:prstGeom>
            <a:solidFill>
              <a:srgbClr val="33CC33"/>
            </a:solidFill>
            <a:ln w="2540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9378" name="Flowchart: Connector 842"/>
            <p:cNvSpPr>
              <a:spLocks noChangeArrowheads="1"/>
            </p:cNvSpPr>
            <p:nvPr/>
          </p:nvSpPr>
          <p:spPr bwMode="auto">
            <a:xfrm>
              <a:off x="8068260" y="3189653"/>
              <a:ext cx="146047" cy="145819"/>
            </a:xfrm>
            <a:prstGeom prst="flowChartConnector">
              <a:avLst/>
            </a:prstGeom>
            <a:solidFill>
              <a:srgbClr val="33CC33"/>
            </a:solidFill>
            <a:ln w="2540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9379" name="Flowchart: Connector 843"/>
            <p:cNvSpPr>
              <a:spLocks noChangeArrowheads="1"/>
            </p:cNvSpPr>
            <p:nvPr/>
          </p:nvSpPr>
          <p:spPr bwMode="auto">
            <a:xfrm>
              <a:off x="4348820" y="3189653"/>
              <a:ext cx="147634" cy="145819"/>
            </a:xfrm>
            <a:prstGeom prst="flowChartConnector">
              <a:avLst/>
            </a:prstGeom>
            <a:solidFill>
              <a:srgbClr val="558ED5"/>
            </a:solidFill>
            <a:ln w="2540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9380" name="Flowchart: Connector 844"/>
            <p:cNvSpPr>
              <a:spLocks noChangeArrowheads="1"/>
            </p:cNvSpPr>
            <p:nvPr/>
          </p:nvSpPr>
          <p:spPr bwMode="auto">
            <a:xfrm>
              <a:off x="6325219" y="3189653"/>
              <a:ext cx="146047" cy="145819"/>
            </a:xfrm>
            <a:prstGeom prst="flowChartConnector">
              <a:avLst/>
            </a:prstGeom>
            <a:solidFill>
              <a:srgbClr val="558ED5"/>
            </a:solidFill>
            <a:ln w="2540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9381" name="Flowchart: Connector 845"/>
            <p:cNvSpPr>
              <a:spLocks noChangeArrowheads="1"/>
            </p:cNvSpPr>
            <p:nvPr/>
          </p:nvSpPr>
          <p:spPr bwMode="auto">
            <a:xfrm>
              <a:off x="8250819" y="3189653"/>
              <a:ext cx="146047" cy="145819"/>
            </a:xfrm>
            <a:prstGeom prst="flowChartConnector">
              <a:avLst/>
            </a:prstGeom>
            <a:solidFill>
              <a:srgbClr val="558ED5"/>
            </a:solidFill>
            <a:ln w="2540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9382" name="Flowchart: Connector 846"/>
            <p:cNvSpPr>
              <a:spLocks noChangeArrowheads="1"/>
            </p:cNvSpPr>
            <p:nvPr/>
          </p:nvSpPr>
          <p:spPr bwMode="auto">
            <a:xfrm>
              <a:off x="4532967" y="3189653"/>
              <a:ext cx="146047" cy="145819"/>
            </a:xfrm>
            <a:prstGeom prst="flowChartConnector">
              <a:avLst/>
            </a:prstGeom>
            <a:solidFill>
              <a:srgbClr val="FFFF00"/>
            </a:solidFill>
            <a:ln w="2540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9383" name="Flowchart: Connector 847"/>
            <p:cNvSpPr>
              <a:spLocks noChangeArrowheads="1"/>
            </p:cNvSpPr>
            <p:nvPr/>
          </p:nvSpPr>
          <p:spPr bwMode="auto">
            <a:xfrm>
              <a:off x="5968039" y="3191238"/>
              <a:ext cx="146047" cy="145819"/>
            </a:xfrm>
            <a:prstGeom prst="flowChartConnector">
              <a:avLst/>
            </a:prstGeom>
            <a:solidFill>
              <a:srgbClr val="FFFF00"/>
            </a:solidFill>
            <a:ln w="2540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9384" name="Flowchart: Connector 848"/>
            <p:cNvSpPr>
              <a:spLocks noChangeArrowheads="1"/>
            </p:cNvSpPr>
            <p:nvPr/>
          </p:nvSpPr>
          <p:spPr bwMode="auto">
            <a:xfrm>
              <a:off x="7726955" y="3189653"/>
              <a:ext cx="146047" cy="145819"/>
            </a:xfrm>
            <a:prstGeom prst="flowChartConnector">
              <a:avLst/>
            </a:prstGeom>
            <a:solidFill>
              <a:srgbClr val="FFFF00"/>
            </a:solidFill>
            <a:ln w="2540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9385" name="Flowchart: Connector 849"/>
            <p:cNvSpPr>
              <a:spLocks noChangeArrowheads="1"/>
            </p:cNvSpPr>
            <p:nvPr/>
          </p:nvSpPr>
          <p:spPr bwMode="auto">
            <a:xfrm>
              <a:off x="5882316" y="3191238"/>
              <a:ext cx="146047" cy="145819"/>
            </a:xfrm>
            <a:prstGeom prst="flowChartConnector">
              <a:avLst/>
            </a:prstGeom>
            <a:solidFill>
              <a:srgbClr val="558ED5"/>
            </a:solidFill>
            <a:ln w="2540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9386" name="Flowchart: Connector 850"/>
            <p:cNvSpPr>
              <a:spLocks noChangeArrowheads="1"/>
            </p:cNvSpPr>
            <p:nvPr/>
          </p:nvSpPr>
          <p:spPr bwMode="auto">
            <a:xfrm>
              <a:off x="5793417" y="3191238"/>
              <a:ext cx="146047" cy="145819"/>
            </a:xfrm>
            <a:prstGeom prst="flowChartConnector">
              <a:avLst/>
            </a:prstGeom>
            <a:solidFill>
              <a:srgbClr val="33CC33"/>
            </a:solidFill>
            <a:ln w="2540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9387" name="Flowchart: Connector 851"/>
            <p:cNvSpPr>
              <a:spLocks noChangeArrowheads="1"/>
            </p:cNvSpPr>
            <p:nvPr/>
          </p:nvSpPr>
          <p:spPr bwMode="auto">
            <a:xfrm>
              <a:off x="5714044" y="3191238"/>
              <a:ext cx="146047" cy="145819"/>
            </a:xfrm>
            <a:prstGeom prst="flowChartConnector">
              <a:avLst/>
            </a:prstGeom>
            <a:solidFill>
              <a:srgbClr val="FF0000"/>
            </a:solidFill>
            <a:ln w="2540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6" name="Group 852"/>
          <p:cNvGrpSpPr>
            <a:grpSpLocks/>
          </p:cNvGrpSpPr>
          <p:nvPr/>
        </p:nvGrpSpPr>
        <p:grpSpPr bwMode="auto">
          <a:xfrm>
            <a:off x="2185988" y="1752600"/>
            <a:ext cx="6370637" cy="990600"/>
            <a:chOff x="2185280" y="1857754"/>
            <a:chExt cx="6371374" cy="874700"/>
          </a:xfrm>
        </p:grpSpPr>
        <p:cxnSp>
          <p:nvCxnSpPr>
            <p:cNvPr id="9346" name="Straight Arrow Connector 853"/>
            <p:cNvCxnSpPr>
              <a:cxnSpLocks noChangeShapeType="1"/>
              <a:stCxn id="9388" idx="2"/>
              <a:endCxn id="9224" idx="4"/>
            </p:cNvCxnSpPr>
            <p:nvPr/>
          </p:nvCxnSpPr>
          <p:spPr bwMode="auto">
            <a:xfrm rot="5400000">
              <a:off x="2083240" y="1996293"/>
              <a:ext cx="838200" cy="634120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arrow" w="med" len="med"/>
            </a:ln>
          </p:spPr>
        </p:cxnSp>
        <p:cxnSp>
          <p:nvCxnSpPr>
            <p:cNvPr id="9347" name="Straight Arrow Connector 854"/>
            <p:cNvCxnSpPr>
              <a:cxnSpLocks noChangeShapeType="1"/>
              <a:endCxn id="9226" idx="0"/>
            </p:cNvCxnSpPr>
            <p:nvPr/>
          </p:nvCxnSpPr>
          <p:spPr bwMode="auto">
            <a:xfrm rot="16200000" flipH="1">
              <a:off x="2499990" y="2217682"/>
              <a:ext cx="821662" cy="139806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arrow" w="med" len="med"/>
            </a:ln>
          </p:spPr>
        </p:cxnSp>
        <p:cxnSp>
          <p:nvCxnSpPr>
            <p:cNvPr id="9348" name="Straight Arrow Connector 855"/>
            <p:cNvCxnSpPr>
              <a:cxnSpLocks noChangeShapeType="1"/>
              <a:stCxn id="9388" idx="2"/>
              <a:endCxn id="9230" idx="4"/>
            </p:cNvCxnSpPr>
            <p:nvPr/>
          </p:nvCxnSpPr>
          <p:spPr bwMode="auto">
            <a:xfrm rot="16200000" flipH="1">
              <a:off x="3477222" y="1236431"/>
              <a:ext cx="838200" cy="2153844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arrow" w="med" len="med"/>
            </a:ln>
          </p:spPr>
        </p:cxnSp>
        <p:cxnSp>
          <p:nvCxnSpPr>
            <p:cNvPr id="9349" name="Straight Arrow Connector 856"/>
            <p:cNvCxnSpPr>
              <a:cxnSpLocks noChangeShapeType="1"/>
              <a:stCxn id="9388" idx="2"/>
              <a:endCxn id="9232" idx="0"/>
            </p:cNvCxnSpPr>
            <p:nvPr/>
          </p:nvCxnSpPr>
          <p:spPr bwMode="auto">
            <a:xfrm rot="16200000" flipH="1">
              <a:off x="3874944" y="838708"/>
              <a:ext cx="838200" cy="2949289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arrow" w="med" len="med"/>
            </a:ln>
          </p:spPr>
        </p:cxnSp>
        <p:cxnSp>
          <p:nvCxnSpPr>
            <p:cNvPr id="9350" name="Straight Arrow Connector 857"/>
            <p:cNvCxnSpPr>
              <a:cxnSpLocks noChangeShapeType="1"/>
              <a:stCxn id="9388" idx="2"/>
              <a:endCxn id="9235" idx="0"/>
            </p:cNvCxnSpPr>
            <p:nvPr/>
          </p:nvCxnSpPr>
          <p:spPr bwMode="auto">
            <a:xfrm rot="16200000" flipH="1">
              <a:off x="4571935" y="141717"/>
              <a:ext cx="838200" cy="4343271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arrow" w="med" len="med"/>
            </a:ln>
          </p:spPr>
        </p:cxnSp>
        <p:cxnSp>
          <p:nvCxnSpPr>
            <p:cNvPr id="9351" name="Straight Arrow Connector 858"/>
            <p:cNvCxnSpPr>
              <a:cxnSpLocks noChangeShapeType="1"/>
              <a:stCxn id="9388" idx="2"/>
              <a:endCxn id="9238" idx="0"/>
            </p:cNvCxnSpPr>
            <p:nvPr/>
          </p:nvCxnSpPr>
          <p:spPr bwMode="auto">
            <a:xfrm rot="16200000" flipH="1">
              <a:off x="5268927" y="-555274"/>
              <a:ext cx="838200" cy="5737254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arrow" w="med" len="med"/>
            </a:ln>
          </p:spPr>
        </p:cxnSp>
        <p:cxnSp>
          <p:nvCxnSpPr>
            <p:cNvPr id="9352" name="Straight Arrow Connector 859"/>
            <p:cNvCxnSpPr>
              <a:cxnSpLocks noChangeShapeType="1"/>
            </p:cNvCxnSpPr>
            <p:nvPr/>
          </p:nvCxnSpPr>
          <p:spPr bwMode="auto">
            <a:xfrm rot="10800000" flipV="1">
              <a:off x="2301240" y="1857754"/>
              <a:ext cx="2270760" cy="846899"/>
            </a:xfrm>
            <a:prstGeom prst="straightConnector1">
              <a:avLst/>
            </a:prstGeom>
            <a:noFill/>
            <a:ln w="19050">
              <a:solidFill>
                <a:srgbClr val="33CC33"/>
              </a:solidFill>
              <a:round/>
              <a:headEnd/>
              <a:tailEnd type="arrow" w="med" len="med"/>
            </a:ln>
          </p:spPr>
        </p:cxnSp>
        <p:cxnSp>
          <p:nvCxnSpPr>
            <p:cNvPr id="9353" name="Straight Arrow Connector 860"/>
            <p:cNvCxnSpPr>
              <a:cxnSpLocks noChangeShapeType="1"/>
              <a:endCxn id="9227" idx="4"/>
            </p:cNvCxnSpPr>
            <p:nvPr/>
          </p:nvCxnSpPr>
          <p:spPr bwMode="auto">
            <a:xfrm rot="10800000" flipV="1">
              <a:off x="3579262" y="1857754"/>
              <a:ext cx="992738" cy="840663"/>
            </a:xfrm>
            <a:prstGeom prst="straightConnector1">
              <a:avLst/>
            </a:prstGeom>
            <a:noFill/>
            <a:ln w="19050">
              <a:solidFill>
                <a:srgbClr val="33CC33"/>
              </a:solidFill>
              <a:round/>
              <a:headEnd/>
              <a:tailEnd type="arrow" w="med" len="med"/>
            </a:ln>
          </p:spPr>
        </p:cxnSp>
        <p:cxnSp>
          <p:nvCxnSpPr>
            <p:cNvPr id="9354" name="Straight Arrow Connector 861"/>
            <p:cNvCxnSpPr>
              <a:cxnSpLocks noChangeShapeType="1"/>
              <a:endCxn id="9231" idx="4"/>
            </p:cNvCxnSpPr>
            <p:nvPr/>
          </p:nvCxnSpPr>
          <p:spPr bwMode="auto">
            <a:xfrm rot="16200000" flipH="1">
              <a:off x="4584621" y="1845133"/>
              <a:ext cx="840663" cy="865905"/>
            </a:xfrm>
            <a:prstGeom prst="straightConnector1">
              <a:avLst/>
            </a:prstGeom>
            <a:noFill/>
            <a:ln w="19050">
              <a:solidFill>
                <a:srgbClr val="33CC33"/>
              </a:solidFill>
              <a:round/>
              <a:headEnd/>
              <a:tailEnd type="arrow" w="med" len="med"/>
            </a:ln>
          </p:spPr>
        </p:cxnSp>
        <p:cxnSp>
          <p:nvCxnSpPr>
            <p:cNvPr id="9355" name="Straight Arrow Connector 862"/>
            <p:cNvCxnSpPr>
              <a:cxnSpLocks noChangeShapeType="1"/>
              <a:stCxn id="9389" idx="2"/>
            </p:cNvCxnSpPr>
            <p:nvPr/>
          </p:nvCxnSpPr>
          <p:spPr bwMode="auto">
            <a:xfrm rot="16200000" flipH="1">
              <a:off x="5463541" y="929191"/>
              <a:ext cx="838200" cy="2712722"/>
            </a:xfrm>
            <a:prstGeom prst="straightConnector1">
              <a:avLst/>
            </a:prstGeom>
            <a:noFill/>
            <a:ln w="19050">
              <a:solidFill>
                <a:srgbClr val="33CC33"/>
              </a:solidFill>
              <a:round/>
              <a:headEnd/>
              <a:tailEnd type="arrow" w="med" len="med"/>
            </a:ln>
          </p:spPr>
        </p:cxnSp>
        <p:cxnSp>
          <p:nvCxnSpPr>
            <p:cNvPr id="9356" name="Straight Arrow Connector 863"/>
            <p:cNvCxnSpPr>
              <a:cxnSpLocks noChangeShapeType="1"/>
              <a:endCxn id="9237" idx="0"/>
            </p:cNvCxnSpPr>
            <p:nvPr/>
          </p:nvCxnSpPr>
          <p:spPr bwMode="auto">
            <a:xfrm>
              <a:off x="4572000" y="1857754"/>
              <a:ext cx="3519993" cy="840663"/>
            </a:xfrm>
            <a:prstGeom prst="straightConnector1">
              <a:avLst/>
            </a:prstGeom>
            <a:noFill/>
            <a:ln w="19050">
              <a:solidFill>
                <a:srgbClr val="33CC33"/>
              </a:solidFill>
              <a:round/>
              <a:headEnd/>
              <a:tailEnd type="arrow" w="med" len="med"/>
            </a:ln>
          </p:spPr>
        </p:cxnSp>
        <p:cxnSp>
          <p:nvCxnSpPr>
            <p:cNvPr id="9357" name="Straight Arrow Connector 864"/>
            <p:cNvCxnSpPr>
              <a:cxnSpLocks noChangeShapeType="1"/>
            </p:cNvCxnSpPr>
            <p:nvPr/>
          </p:nvCxnSpPr>
          <p:spPr bwMode="auto">
            <a:xfrm rot="10800000" flipV="1">
              <a:off x="2788922" y="1925040"/>
              <a:ext cx="3459478" cy="779612"/>
            </a:xfrm>
            <a:prstGeom prst="straightConnector1">
              <a:avLst/>
            </a:prstGeom>
            <a:noFill/>
            <a:ln w="19050">
              <a:solidFill>
                <a:srgbClr val="558ED5"/>
              </a:solidFill>
              <a:round/>
              <a:headEnd/>
              <a:tailEnd type="arrow" w="med" len="med"/>
            </a:ln>
          </p:spPr>
        </p:cxnSp>
        <p:cxnSp>
          <p:nvCxnSpPr>
            <p:cNvPr id="9358" name="Straight Arrow Connector 865"/>
            <p:cNvCxnSpPr>
              <a:cxnSpLocks noChangeShapeType="1"/>
            </p:cNvCxnSpPr>
            <p:nvPr/>
          </p:nvCxnSpPr>
          <p:spPr bwMode="auto">
            <a:xfrm rot="10800000" flipV="1">
              <a:off x="4495800" y="1925040"/>
              <a:ext cx="1752600" cy="779612"/>
            </a:xfrm>
            <a:prstGeom prst="straightConnector1">
              <a:avLst/>
            </a:prstGeom>
            <a:noFill/>
            <a:ln w="19050">
              <a:solidFill>
                <a:srgbClr val="558ED5"/>
              </a:solidFill>
              <a:round/>
              <a:headEnd/>
              <a:tailEnd type="arrow" w="med" len="med"/>
            </a:ln>
          </p:spPr>
        </p:cxnSp>
        <p:cxnSp>
          <p:nvCxnSpPr>
            <p:cNvPr id="9359" name="Straight Arrow Connector 866"/>
            <p:cNvCxnSpPr>
              <a:cxnSpLocks noChangeShapeType="1"/>
              <a:stCxn id="9390" idx="2"/>
              <a:endCxn id="9232" idx="4"/>
            </p:cNvCxnSpPr>
            <p:nvPr/>
          </p:nvCxnSpPr>
          <p:spPr bwMode="auto">
            <a:xfrm rot="5400000">
              <a:off x="5648763" y="2148056"/>
              <a:ext cx="838200" cy="330594"/>
            </a:xfrm>
            <a:prstGeom prst="straightConnector1">
              <a:avLst/>
            </a:prstGeom>
            <a:noFill/>
            <a:ln w="19050">
              <a:solidFill>
                <a:srgbClr val="558ED5"/>
              </a:solidFill>
              <a:round/>
              <a:headEnd/>
              <a:tailEnd type="arrow" w="med" len="med"/>
            </a:ln>
          </p:spPr>
        </p:cxnSp>
        <p:cxnSp>
          <p:nvCxnSpPr>
            <p:cNvPr id="9360" name="Straight Arrow Connector 867"/>
            <p:cNvCxnSpPr>
              <a:cxnSpLocks noChangeShapeType="1"/>
              <a:stCxn id="9390" idx="2"/>
              <a:endCxn id="9233" idx="4"/>
            </p:cNvCxnSpPr>
            <p:nvPr/>
          </p:nvCxnSpPr>
          <p:spPr bwMode="auto">
            <a:xfrm rot="16200000" flipH="1">
              <a:off x="5881093" y="2246319"/>
              <a:ext cx="838200" cy="134067"/>
            </a:xfrm>
            <a:prstGeom prst="straightConnector1">
              <a:avLst/>
            </a:prstGeom>
            <a:noFill/>
            <a:ln w="19050">
              <a:solidFill>
                <a:srgbClr val="558ED5"/>
              </a:solidFill>
              <a:round/>
              <a:headEnd/>
              <a:tailEnd type="arrow" w="med" len="med"/>
            </a:ln>
          </p:spPr>
        </p:cxnSp>
        <p:cxnSp>
          <p:nvCxnSpPr>
            <p:cNvPr id="9361" name="Straight Arrow Connector 868"/>
            <p:cNvCxnSpPr>
              <a:cxnSpLocks noChangeShapeType="1"/>
              <a:stCxn id="9390" idx="2"/>
              <a:endCxn id="9237" idx="4"/>
            </p:cNvCxnSpPr>
            <p:nvPr/>
          </p:nvCxnSpPr>
          <p:spPr bwMode="auto">
            <a:xfrm rot="16200000" flipH="1">
              <a:off x="6810415" y="1316998"/>
              <a:ext cx="838200" cy="1992710"/>
            </a:xfrm>
            <a:prstGeom prst="straightConnector1">
              <a:avLst/>
            </a:prstGeom>
            <a:noFill/>
            <a:ln w="19050">
              <a:solidFill>
                <a:srgbClr val="558ED5"/>
              </a:solidFill>
              <a:round/>
              <a:headEnd/>
              <a:tailEnd type="arrow" w="med" len="med"/>
            </a:ln>
          </p:spPr>
        </p:cxnSp>
        <p:cxnSp>
          <p:nvCxnSpPr>
            <p:cNvPr id="9362" name="Straight Arrow Connector 869"/>
            <p:cNvCxnSpPr>
              <a:cxnSpLocks noChangeShapeType="1"/>
              <a:stCxn id="9391" idx="2"/>
              <a:endCxn id="9226" idx="2"/>
            </p:cNvCxnSpPr>
            <p:nvPr/>
          </p:nvCxnSpPr>
          <p:spPr bwMode="auto">
            <a:xfrm rot="5400000">
              <a:off x="5193530" y="-49198"/>
              <a:ext cx="838200" cy="4725102"/>
            </a:xfrm>
            <a:prstGeom prst="straightConnector1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arrow" w="med" len="med"/>
            </a:ln>
          </p:spPr>
        </p:cxnSp>
        <p:cxnSp>
          <p:nvCxnSpPr>
            <p:cNvPr id="9363" name="Straight Arrow Connector 870"/>
            <p:cNvCxnSpPr>
              <a:cxnSpLocks noChangeShapeType="1"/>
              <a:stCxn id="9391" idx="2"/>
              <a:endCxn id="9229" idx="2"/>
            </p:cNvCxnSpPr>
            <p:nvPr/>
          </p:nvCxnSpPr>
          <p:spPr bwMode="auto">
            <a:xfrm rot="5400000">
              <a:off x="5890522" y="647794"/>
              <a:ext cx="838200" cy="3331119"/>
            </a:xfrm>
            <a:prstGeom prst="straightConnector1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arrow" w="med" len="med"/>
            </a:ln>
          </p:spPr>
        </p:cxnSp>
        <p:cxnSp>
          <p:nvCxnSpPr>
            <p:cNvPr id="9364" name="Straight Arrow Connector 871"/>
            <p:cNvCxnSpPr>
              <a:cxnSpLocks noChangeShapeType="1"/>
              <a:stCxn id="9391" idx="2"/>
              <a:endCxn id="9236" idx="4"/>
            </p:cNvCxnSpPr>
            <p:nvPr/>
          </p:nvCxnSpPr>
          <p:spPr bwMode="auto">
            <a:xfrm rot="5400000">
              <a:off x="7449095" y="2206367"/>
              <a:ext cx="838200" cy="213972"/>
            </a:xfrm>
            <a:prstGeom prst="straightConnector1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arrow" w="med" len="med"/>
            </a:ln>
          </p:spPr>
        </p:cxnSp>
        <p:cxnSp>
          <p:nvCxnSpPr>
            <p:cNvPr id="9365" name="Straight Arrow Connector 872"/>
            <p:cNvCxnSpPr>
              <a:cxnSpLocks noChangeShapeType="1"/>
              <a:stCxn id="9391" idx="2"/>
              <a:endCxn id="9232" idx="4"/>
            </p:cNvCxnSpPr>
            <p:nvPr/>
          </p:nvCxnSpPr>
          <p:spPr bwMode="auto">
            <a:xfrm rot="5400000">
              <a:off x="6519774" y="1277046"/>
              <a:ext cx="838200" cy="2072615"/>
            </a:xfrm>
            <a:prstGeom prst="straightConnector1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arrow" w="med" len="med"/>
            </a:ln>
          </p:spPr>
        </p:cxnSp>
        <p:cxnSp>
          <p:nvCxnSpPr>
            <p:cNvPr id="9366" name="Straight Arrow Connector 873"/>
            <p:cNvCxnSpPr>
              <a:cxnSpLocks noChangeShapeType="1"/>
              <a:endCxn id="9232" idx="4"/>
            </p:cNvCxnSpPr>
            <p:nvPr/>
          </p:nvCxnSpPr>
          <p:spPr bwMode="auto">
            <a:xfrm>
              <a:off x="4572000" y="1857754"/>
              <a:ext cx="1330566" cy="840663"/>
            </a:xfrm>
            <a:prstGeom prst="straightConnector1">
              <a:avLst/>
            </a:prstGeom>
            <a:noFill/>
            <a:ln w="19050">
              <a:solidFill>
                <a:srgbClr val="33CC33"/>
              </a:solidFill>
              <a:round/>
              <a:headEnd/>
              <a:tailEnd type="arrow" w="med" len="med"/>
            </a:ln>
          </p:spPr>
        </p:cxnSp>
      </p:grpSp>
      <p:sp>
        <p:nvSpPr>
          <p:cNvPr id="875" name="TextBox 874"/>
          <p:cNvSpPr>
            <a:spLocks noChangeArrowheads="1"/>
          </p:cNvSpPr>
          <p:nvPr/>
        </p:nvSpPr>
        <p:spPr bwMode="auto">
          <a:xfrm>
            <a:off x="284163" y="1295400"/>
            <a:ext cx="1093787" cy="4762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100">
                <a:solidFill>
                  <a:srgbClr val="000066"/>
                </a:solidFill>
                <a:latin typeface="Arial Black" pitchFamily="34" charset="0"/>
              </a:rPr>
              <a:t>INFECTING</a:t>
            </a:r>
          </a:p>
          <a:p>
            <a:pPr algn="ctr"/>
            <a:r>
              <a:rPr lang="en-US" sz="1100">
                <a:solidFill>
                  <a:srgbClr val="000066"/>
                </a:solidFill>
                <a:latin typeface="Arial Black" pitchFamily="34" charset="0"/>
              </a:rPr>
              <a:t>WEBSITES</a:t>
            </a:r>
          </a:p>
        </p:txBody>
      </p:sp>
      <p:grpSp>
        <p:nvGrpSpPr>
          <p:cNvPr id="7" name="Group 875"/>
          <p:cNvGrpSpPr>
            <a:grpSpLocks/>
          </p:cNvGrpSpPr>
          <p:nvPr/>
        </p:nvGrpSpPr>
        <p:grpSpPr bwMode="auto">
          <a:xfrm>
            <a:off x="328613" y="1806575"/>
            <a:ext cx="982662" cy="684213"/>
            <a:chOff x="329100" y="1807284"/>
            <a:chExt cx="981758" cy="683300"/>
          </a:xfrm>
        </p:grpSpPr>
        <p:sp>
          <p:nvSpPr>
            <p:cNvPr id="9344" name="TextBox 876"/>
            <p:cNvSpPr>
              <a:spLocks noChangeArrowheads="1"/>
            </p:cNvSpPr>
            <p:nvPr/>
          </p:nvSpPr>
          <p:spPr bwMode="auto">
            <a:xfrm>
              <a:off x="329100" y="2013384"/>
              <a:ext cx="981758" cy="4772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100">
                  <a:solidFill>
                    <a:srgbClr val="000066"/>
                  </a:solidFill>
                  <a:latin typeface="Arial Black" pitchFamily="34" charset="0"/>
                </a:rPr>
                <a:t>INJECT</a:t>
              </a:r>
            </a:p>
            <a:p>
              <a:pPr algn="ctr"/>
              <a:r>
                <a:rPr lang="en-US" sz="1100">
                  <a:solidFill>
                    <a:srgbClr val="000066"/>
                  </a:solidFill>
                  <a:latin typeface="Arial Black" pitchFamily="34" charset="0"/>
                </a:rPr>
                <a:t>TROJANS</a:t>
              </a:r>
            </a:p>
          </p:txBody>
        </p:sp>
        <p:sp>
          <p:nvSpPr>
            <p:cNvPr id="9345" name="Down Arrow 877"/>
            <p:cNvSpPr>
              <a:spLocks noChangeArrowheads="1"/>
            </p:cNvSpPr>
            <p:nvPr/>
          </p:nvSpPr>
          <p:spPr bwMode="auto">
            <a:xfrm>
              <a:off x="609829" y="1807284"/>
              <a:ext cx="456779" cy="152197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4F81BD"/>
            </a:solidFill>
            <a:ln w="25400">
              <a:solidFill>
                <a:srgbClr val="385D8A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 sz="1100">
                <a:solidFill>
                  <a:srgbClr val="000066"/>
                </a:solidFill>
                <a:latin typeface="Calibri" pitchFamily="34" charset="0"/>
              </a:endParaRPr>
            </a:p>
          </p:txBody>
        </p:sp>
      </p:grpSp>
      <p:grpSp>
        <p:nvGrpSpPr>
          <p:cNvPr id="8" name="Group 878"/>
          <p:cNvGrpSpPr>
            <a:grpSpLocks/>
          </p:cNvGrpSpPr>
          <p:nvPr/>
        </p:nvGrpSpPr>
        <p:grpSpPr bwMode="auto">
          <a:xfrm>
            <a:off x="280988" y="2525713"/>
            <a:ext cx="1093787" cy="661987"/>
            <a:chOff x="280682" y="2525358"/>
            <a:chExt cx="1094248" cy="661910"/>
          </a:xfrm>
        </p:grpSpPr>
        <p:sp>
          <p:nvSpPr>
            <p:cNvPr id="9342" name="TextBox 879"/>
            <p:cNvSpPr>
              <a:spLocks noChangeArrowheads="1"/>
            </p:cNvSpPr>
            <p:nvPr/>
          </p:nvSpPr>
          <p:spPr bwMode="auto">
            <a:xfrm>
              <a:off x="280682" y="2711073"/>
              <a:ext cx="1094248" cy="47619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100">
                  <a:solidFill>
                    <a:srgbClr val="000066"/>
                  </a:solidFill>
                  <a:latin typeface="Arial Black" pitchFamily="34" charset="0"/>
                </a:rPr>
                <a:t>INFECTED</a:t>
              </a:r>
            </a:p>
            <a:p>
              <a:pPr algn="ctr"/>
              <a:r>
                <a:rPr lang="en-US" sz="1100">
                  <a:solidFill>
                    <a:srgbClr val="000066"/>
                  </a:solidFill>
                  <a:latin typeface="Arial Black" pitchFamily="34" charset="0"/>
                </a:rPr>
                <a:t>PCs (BOTs)</a:t>
              </a:r>
            </a:p>
          </p:txBody>
        </p:sp>
        <p:sp>
          <p:nvSpPr>
            <p:cNvPr id="9343" name="Down Arrow 880"/>
            <p:cNvSpPr>
              <a:spLocks noChangeArrowheads="1"/>
            </p:cNvSpPr>
            <p:nvPr/>
          </p:nvSpPr>
          <p:spPr bwMode="auto">
            <a:xfrm>
              <a:off x="609433" y="2525358"/>
              <a:ext cx="457393" cy="152382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4F81BD"/>
            </a:solidFill>
            <a:ln w="25400">
              <a:solidFill>
                <a:srgbClr val="385D8A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 sz="1100">
                <a:solidFill>
                  <a:srgbClr val="000066"/>
                </a:solidFill>
                <a:latin typeface="Calibri" pitchFamily="34" charset="0"/>
              </a:endParaRPr>
            </a:p>
          </p:txBody>
        </p:sp>
      </p:grpSp>
      <p:grpSp>
        <p:nvGrpSpPr>
          <p:cNvPr id="9" name="Group 881"/>
          <p:cNvGrpSpPr>
            <a:grpSpLocks/>
          </p:cNvGrpSpPr>
          <p:nvPr/>
        </p:nvGrpSpPr>
        <p:grpSpPr bwMode="auto">
          <a:xfrm>
            <a:off x="360363" y="3213100"/>
            <a:ext cx="1012825" cy="639763"/>
            <a:chOff x="360719" y="3213530"/>
            <a:chExt cx="1012662" cy="640012"/>
          </a:xfrm>
        </p:grpSpPr>
        <p:sp>
          <p:nvSpPr>
            <p:cNvPr id="9340" name="TextBox 882"/>
            <p:cNvSpPr>
              <a:spLocks noChangeArrowheads="1"/>
            </p:cNvSpPr>
            <p:nvPr/>
          </p:nvSpPr>
          <p:spPr bwMode="auto">
            <a:xfrm>
              <a:off x="360719" y="3377107"/>
              <a:ext cx="1012662" cy="47643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100">
                  <a:solidFill>
                    <a:srgbClr val="000066"/>
                  </a:solidFill>
                  <a:latin typeface="Arial Black" pitchFamily="34" charset="0"/>
                </a:rPr>
                <a:t>EXPORT</a:t>
              </a:r>
            </a:p>
            <a:p>
              <a:pPr algn="ctr"/>
              <a:r>
                <a:rPr lang="en-US" sz="1100">
                  <a:solidFill>
                    <a:srgbClr val="000066"/>
                  </a:solidFill>
                  <a:latin typeface="Arial Black" pitchFamily="34" charset="0"/>
                </a:rPr>
                <a:t>KEY LOGs</a:t>
              </a:r>
            </a:p>
          </p:txBody>
        </p:sp>
        <p:sp>
          <p:nvSpPr>
            <p:cNvPr id="9341" name="Down Arrow 883"/>
            <p:cNvSpPr>
              <a:spLocks noChangeArrowheads="1"/>
            </p:cNvSpPr>
            <p:nvPr/>
          </p:nvSpPr>
          <p:spPr bwMode="auto">
            <a:xfrm>
              <a:off x="609916" y="3213530"/>
              <a:ext cx="457126" cy="152459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4F81BD"/>
            </a:solidFill>
            <a:ln w="25400">
              <a:solidFill>
                <a:srgbClr val="385D8A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 sz="1100">
                <a:solidFill>
                  <a:srgbClr val="000066"/>
                </a:solidFill>
                <a:latin typeface="Calibri" pitchFamily="34" charset="0"/>
              </a:endParaRPr>
            </a:p>
          </p:txBody>
        </p:sp>
      </p:grpSp>
      <p:grpSp>
        <p:nvGrpSpPr>
          <p:cNvPr id="10" name="Group 884"/>
          <p:cNvGrpSpPr>
            <a:grpSpLocks/>
          </p:cNvGrpSpPr>
          <p:nvPr/>
        </p:nvGrpSpPr>
        <p:grpSpPr bwMode="auto">
          <a:xfrm>
            <a:off x="187325" y="3863975"/>
            <a:ext cx="1262063" cy="650875"/>
            <a:chOff x="187864" y="3864684"/>
            <a:chExt cx="1262206" cy="650642"/>
          </a:xfrm>
        </p:grpSpPr>
        <p:sp>
          <p:nvSpPr>
            <p:cNvPr id="9338" name="TextBox 885"/>
            <p:cNvSpPr>
              <a:spLocks noChangeArrowheads="1"/>
            </p:cNvSpPr>
            <p:nvPr/>
          </p:nvSpPr>
          <p:spPr bwMode="auto">
            <a:xfrm>
              <a:off x="187864" y="4039246"/>
              <a:ext cx="1262206" cy="47608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100">
                  <a:solidFill>
                    <a:srgbClr val="000066"/>
                  </a:solidFill>
                  <a:latin typeface="Arial Black" pitchFamily="34" charset="0"/>
                </a:rPr>
                <a:t>KEY-LOG</a:t>
              </a:r>
            </a:p>
            <a:p>
              <a:pPr algn="ctr"/>
              <a:r>
                <a:rPr lang="en-US" sz="1100">
                  <a:solidFill>
                    <a:srgbClr val="000066"/>
                  </a:solidFill>
                  <a:latin typeface="Arial Black" pitchFamily="34" charset="0"/>
                </a:rPr>
                <a:t>COLLECTORs</a:t>
              </a:r>
            </a:p>
          </p:txBody>
        </p:sp>
        <p:sp>
          <p:nvSpPr>
            <p:cNvPr id="9339" name="Down Arrow 886"/>
            <p:cNvSpPr>
              <a:spLocks noChangeArrowheads="1"/>
            </p:cNvSpPr>
            <p:nvPr/>
          </p:nvSpPr>
          <p:spPr bwMode="auto">
            <a:xfrm>
              <a:off x="610187" y="3864684"/>
              <a:ext cx="457252" cy="152345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4F81BD"/>
            </a:solidFill>
            <a:ln w="25400">
              <a:solidFill>
                <a:srgbClr val="385D8A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 sz="1100">
                <a:solidFill>
                  <a:srgbClr val="000066"/>
                </a:solidFill>
                <a:latin typeface="Calibri" pitchFamily="34" charset="0"/>
              </a:endParaRPr>
            </a:p>
          </p:txBody>
        </p:sp>
      </p:grpSp>
      <p:grpSp>
        <p:nvGrpSpPr>
          <p:cNvPr id="11" name="Group 887"/>
          <p:cNvGrpSpPr>
            <a:grpSpLocks/>
          </p:cNvGrpSpPr>
          <p:nvPr/>
        </p:nvGrpSpPr>
        <p:grpSpPr bwMode="auto">
          <a:xfrm>
            <a:off x="220663" y="4572000"/>
            <a:ext cx="1225550" cy="650875"/>
            <a:chOff x="220304" y="4572000"/>
            <a:chExt cx="1225587" cy="651376"/>
          </a:xfrm>
        </p:grpSpPr>
        <p:sp>
          <p:nvSpPr>
            <p:cNvPr id="9336" name="TextBox 888"/>
            <p:cNvSpPr>
              <a:spLocks noChangeArrowheads="1"/>
            </p:cNvSpPr>
            <p:nvPr/>
          </p:nvSpPr>
          <p:spPr bwMode="auto">
            <a:xfrm>
              <a:off x="220304" y="4746632"/>
              <a:ext cx="1225587" cy="476744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100">
                  <a:solidFill>
                    <a:srgbClr val="000066"/>
                  </a:solidFill>
                  <a:latin typeface="Arial Black" pitchFamily="34" charset="0"/>
                </a:rPr>
                <a:t>PARSE/SORT</a:t>
              </a:r>
            </a:p>
            <a:p>
              <a:pPr algn="ctr"/>
              <a:r>
                <a:rPr lang="en-US" sz="1100">
                  <a:solidFill>
                    <a:srgbClr val="000066"/>
                  </a:solidFill>
                  <a:latin typeface="Arial Black" pitchFamily="34" charset="0"/>
                </a:rPr>
                <a:t>KEY-LOGs</a:t>
              </a:r>
            </a:p>
          </p:txBody>
        </p:sp>
        <p:sp>
          <p:nvSpPr>
            <p:cNvPr id="9337" name="Down Arrow 889"/>
            <p:cNvSpPr>
              <a:spLocks noChangeArrowheads="1"/>
            </p:cNvSpPr>
            <p:nvPr/>
          </p:nvSpPr>
          <p:spPr bwMode="auto">
            <a:xfrm>
              <a:off x="609295" y="4572000"/>
              <a:ext cx="457126" cy="152406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4F81BD"/>
            </a:solidFill>
            <a:ln w="25400">
              <a:solidFill>
                <a:srgbClr val="385D8A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 sz="1100">
                <a:solidFill>
                  <a:srgbClr val="000066"/>
                </a:solidFill>
                <a:latin typeface="Calibri" pitchFamily="34" charset="0"/>
              </a:endParaRPr>
            </a:p>
          </p:txBody>
        </p:sp>
      </p:grpSp>
      <p:grpSp>
        <p:nvGrpSpPr>
          <p:cNvPr id="12" name="Group 890"/>
          <p:cNvGrpSpPr>
            <a:grpSpLocks/>
          </p:cNvGrpSpPr>
          <p:nvPr/>
        </p:nvGrpSpPr>
        <p:grpSpPr bwMode="auto">
          <a:xfrm>
            <a:off x="1752600" y="5487988"/>
            <a:ext cx="7315200" cy="1123950"/>
            <a:chOff x="1752600" y="5487712"/>
            <a:chExt cx="7315199" cy="1124382"/>
          </a:xfrm>
        </p:grpSpPr>
        <p:sp>
          <p:nvSpPr>
            <p:cNvPr id="9293" name="Rectangle 891"/>
            <p:cNvSpPr>
              <a:spLocks noChangeArrowheads="1"/>
            </p:cNvSpPr>
            <p:nvPr/>
          </p:nvSpPr>
          <p:spPr bwMode="auto">
            <a:xfrm>
              <a:off x="1752600" y="5487712"/>
              <a:ext cx="7315199" cy="724178"/>
            </a:xfrm>
            <a:prstGeom prst="rect">
              <a:avLst/>
            </a:prstGeom>
            <a:solidFill>
              <a:srgbClr val="EAEAEA"/>
            </a:solidFill>
            <a:ln w="25400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9294" name="TextBox 892"/>
            <p:cNvSpPr txBox="1">
              <a:spLocks noChangeArrowheads="1"/>
            </p:cNvSpPr>
            <p:nvPr/>
          </p:nvSpPr>
          <p:spPr bwMode="auto">
            <a:xfrm>
              <a:off x="1905000" y="6173776"/>
              <a:ext cx="2128838" cy="430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solidFill>
                    <a:srgbClr val="000000"/>
                  </a:solidFill>
                  <a:latin typeface="Arial Black" pitchFamily="34" charset="0"/>
                </a:rPr>
                <a:t>Bank Account Logons</a:t>
              </a:r>
            </a:p>
            <a:p>
              <a:pPr algn="ctr"/>
              <a:r>
                <a:rPr lang="en-US" sz="1000">
                  <a:solidFill>
                    <a:srgbClr val="000000"/>
                  </a:solidFill>
                  <a:latin typeface="Arial Black" pitchFamily="34" charset="0"/>
                </a:rPr>
                <a:t>(Logon, Security Questions)</a:t>
              </a:r>
              <a:endParaRPr lang="en-US" sz="120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9295" name="TextBox 893"/>
            <p:cNvSpPr txBox="1">
              <a:spLocks noChangeArrowheads="1"/>
            </p:cNvSpPr>
            <p:nvPr/>
          </p:nvSpPr>
          <p:spPr bwMode="auto">
            <a:xfrm>
              <a:off x="4344988" y="6173776"/>
              <a:ext cx="2306637" cy="438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solidFill>
                    <a:srgbClr val="000000"/>
                  </a:solidFill>
                  <a:latin typeface="Arial Black" pitchFamily="34" charset="0"/>
                </a:rPr>
                <a:t>$Management Logons</a:t>
              </a:r>
            </a:p>
            <a:p>
              <a:pPr algn="ctr"/>
              <a:r>
                <a:rPr lang="en-US" sz="1000">
                  <a:solidFill>
                    <a:srgbClr val="000000"/>
                  </a:solidFill>
                  <a:latin typeface="Arial Black" pitchFamily="34" charset="0"/>
                </a:rPr>
                <a:t>(Logon, Security Questions)</a:t>
              </a:r>
            </a:p>
          </p:txBody>
        </p:sp>
        <p:sp>
          <p:nvSpPr>
            <p:cNvPr id="9296" name="TextBox 894"/>
            <p:cNvSpPr txBox="1">
              <a:spLocks noChangeArrowheads="1"/>
            </p:cNvSpPr>
            <p:nvPr/>
          </p:nvSpPr>
          <p:spPr bwMode="auto">
            <a:xfrm>
              <a:off x="6902449" y="6173776"/>
              <a:ext cx="2114550" cy="430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solidFill>
                    <a:srgbClr val="000000"/>
                  </a:solidFill>
                  <a:latin typeface="Arial Black" pitchFamily="34" charset="0"/>
                </a:rPr>
                <a:t>Payment Card Data</a:t>
              </a:r>
            </a:p>
            <a:p>
              <a:pPr algn="ctr"/>
              <a:r>
                <a:rPr lang="en-US" sz="1000">
                  <a:solidFill>
                    <a:srgbClr val="000000"/>
                  </a:solidFill>
                  <a:latin typeface="Arial Black" pitchFamily="34" charset="0"/>
                </a:rPr>
                <a:t>(Card #, CVV2, Expire Date)</a:t>
              </a:r>
            </a:p>
          </p:txBody>
        </p:sp>
        <p:sp>
          <p:nvSpPr>
            <p:cNvPr id="896" name="File"/>
            <p:cNvSpPr>
              <a:spLocks noChangeAspect="1" noEditPoints="1" noChangeArrowheads="1"/>
            </p:cNvSpPr>
            <p:nvPr/>
          </p:nvSpPr>
          <p:spPr bwMode="auto">
            <a:xfrm>
              <a:off x="1905000" y="5563941"/>
              <a:ext cx="438150" cy="274743"/>
            </a:xfrm>
            <a:custGeom>
              <a:avLst/>
              <a:gdLst>
                <a:gd name="T0" fmla="*/ 4534083 w 21600"/>
                <a:gd name="T1" fmla="*/ 522580 h 21600"/>
                <a:gd name="T2" fmla="*/ 0 w 21600"/>
                <a:gd name="T3" fmla="*/ 1741932 h 21600"/>
                <a:gd name="T4" fmla="*/ 4459346 w 21600"/>
                <a:gd name="T5" fmla="*/ 3483864 h 21600"/>
                <a:gd name="T6" fmla="*/ 8918692 w 21600"/>
                <a:gd name="T7" fmla="*/ 1741932 h 21600"/>
                <a:gd name="T8" fmla="*/ 0 w 21600"/>
                <a:gd name="T9" fmla="*/ 3483864 h 21600"/>
                <a:gd name="T10" fmla="*/ 8918692 w 21600"/>
                <a:gd name="T11" fmla="*/ 3483864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1086 w 21600"/>
                <a:gd name="T19" fmla="*/ 4628 h 21600"/>
                <a:gd name="T20" fmla="*/ 20635 w 21600"/>
                <a:gd name="T21" fmla="*/ 20289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9790" y="3240"/>
                  </a:moveTo>
                  <a:cubicBezTo>
                    <a:pt x="10981" y="3240"/>
                    <a:pt x="9171" y="3240"/>
                    <a:pt x="9050" y="3086"/>
                  </a:cubicBezTo>
                  <a:cubicBezTo>
                    <a:pt x="9050" y="2931"/>
                    <a:pt x="8930" y="2777"/>
                    <a:pt x="8930" y="2469"/>
                  </a:cubicBezTo>
                  <a:cubicBezTo>
                    <a:pt x="8930" y="2160"/>
                    <a:pt x="8809" y="1851"/>
                    <a:pt x="8688" y="1389"/>
                  </a:cubicBezTo>
                  <a:cubicBezTo>
                    <a:pt x="8568" y="1080"/>
                    <a:pt x="8326" y="771"/>
                    <a:pt x="8085" y="463"/>
                  </a:cubicBezTo>
                  <a:cubicBezTo>
                    <a:pt x="7723" y="154"/>
                    <a:pt x="7361" y="0"/>
                    <a:pt x="7361" y="0"/>
                  </a:cubicBezTo>
                  <a:cubicBezTo>
                    <a:pt x="7361" y="0"/>
                    <a:pt x="2293" y="0"/>
                    <a:pt x="2051" y="154"/>
                  </a:cubicBezTo>
                  <a:cubicBezTo>
                    <a:pt x="1689" y="309"/>
                    <a:pt x="1448" y="463"/>
                    <a:pt x="1327" y="771"/>
                  </a:cubicBezTo>
                  <a:cubicBezTo>
                    <a:pt x="1207" y="1080"/>
                    <a:pt x="1086" y="1389"/>
                    <a:pt x="965" y="1697"/>
                  </a:cubicBezTo>
                  <a:cubicBezTo>
                    <a:pt x="845" y="2160"/>
                    <a:pt x="724" y="2314"/>
                    <a:pt x="724" y="2469"/>
                  </a:cubicBezTo>
                  <a:cubicBezTo>
                    <a:pt x="603" y="2623"/>
                    <a:pt x="603" y="2777"/>
                    <a:pt x="483" y="2931"/>
                  </a:cubicBezTo>
                  <a:cubicBezTo>
                    <a:pt x="483" y="3086"/>
                    <a:pt x="362" y="3240"/>
                    <a:pt x="241" y="3240"/>
                  </a:cubicBezTo>
                  <a:lnTo>
                    <a:pt x="0" y="3394"/>
                  </a:lnTo>
                  <a:lnTo>
                    <a:pt x="0" y="3703"/>
                  </a:lnTo>
                  <a:lnTo>
                    <a:pt x="0" y="10800"/>
                  </a:lnTo>
                  <a:lnTo>
                    <a:pt x="0" y="21600"/>
                  </a:lnTo>
                  <a:lnTo>
                    <a:pt x="10981" y="21600"/>
                  </a:lnTo>
                  <a:lnTo>
                    <a:pt x="21600" y="21600"/>
                  </a:lnTo>
                  <a:lnTo>
                    <a:pt x="21600" y="10800"/>
                  </a:lnTo>
                  <a:lnTo>
                    <a:pt x="21600" y="5246"/>
                  </a:lnTo>
                  <a:lnTo>
                    <a:pt x="21600" y="4783"/>
                  </a:lnTo>
                  <a:cubicBezTo>
                    <a:pt x="21479" y="4320"/>
                    <a:pt x="21359" y="4011"/>
                    <a:pt x="21117" y="3703"/>
                  </a:cubicBezTo>
                  <a:cubicBezTo>
                    <a:pt x="20876" y="3549"/>
                    <a:pt x="20514" y="3394"/>
                    <a:pt x="20152" y="3240"/>
                  </a:cubicBez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97" name="File"/>
            <p:cNvSpPr>
              <a:spLocks noChangeAspect="1" noEditPoints="1" noChangeArrowheads="1"/>
            </p:cNvSpPr>
            <p:nvPr/>
          </p:nvSpPr>
          <p:spPr bwMode="auto">
            <a:xfrm>
              <a:off x="2057400" y="5716400"/>
              <a:ext cx="438150" cy="274743"/>
            </a:xfrm>
            <a:custGeom>
              <a:avLst/>
              <a:gdLst>
                <a:gd name="T0" fmla="*/ 4534083 w 21600"/>
                <a:gd name="T1" fmla="*/ 522580 h 21600"/>
                <a:gd name="T2" fmla="*/ 0 w 21600"/>
                <a:gd name="T3" fmla="*/ 1741932 h 21600"/>
                <a:gd name="T4" fmla="*/ 4459346 w 21600"/>
                <a:gd name="T5" fmla="*/ 3483864 h 21600"/>
                <a:gd name="T6" fmla="*/ 8918692 w 21600"/>
                <a:gd name="T7" fmla="*/ 1741932 h 21600"/>
                <a:gd name="T8" fmla="*/ 0 w 21600"/>
                <a:gd name="T9" fmla="*/ 3483864 h 21600"/>
                <a:gd name="T10" fmla="*/ 8918692 w 21600"/>
                <a:gd name="T11" fmla="*/ 3483864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1086 w 21600"/>
                <a:gd name="T19" fmla="*/ 4628 h 21600"/>
                <a:gd name="T20" fmla="*/ 20635 w 21600"/>
                <a:gd name="T21" fmla="*/ 20289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9790" y="3240"/>
                  </a:moveTo>
                  <a:cubicBezTo>
                    <a:pt x="10981" y="3240"/>
                    <a:pt x="9171" y="3240"/>
                    <a:pt x="9050" y="3086"/>
                  </a:cubicBezTo>
                  <a:cubicBezTo>
                    <a:pt x="9050" y="2931"/>
                    <a:pt x="8930" y="2777"/>
                    <a:pt x="8930" y="2469"/>
                  </a:cubicBezTo>
                  <a:cubicBezTo>
                    <a:pt x="8930" y="2160"/>
                    <a:pt x="8809" y="1851"/>
                    <a:pt x="8688" y="1389"/>
                  </a:cubicBezTo>
                  <a:cubicBezTo>
                    <a:pt x="8568" y="1080"/>
                    <a:pt x="8326" y="771"/>
                    <a:pt x="8085" y="463"/>
                  </a:cubicBezTo>
                  <a:cubicBezTo>
                    <a:pt x="7723" y="154"/>
                    <a:pt x="7361" y="0"/>
                    <a:pt x="7361" y="0"/>
                  </a:cubicBezTo>
                  <a:cubicBezTo>
                    <a:pt x="7361" y="0"/>
                    <a:pt x="2293" y="0"/>
                    <a:pt x="2051" y="154"/>
                  </a:cubicBezTo>
                  <a:cubicBezTo>
                    <a:pt x="1689" y="309"/>
                    <a:pt x="1448" y="463"/>
                    <a:pt x="1327" y="771"/>
                  </a:cubicBezTo>
                  <a:cubicBezTo>
                    <a:pt x="1207" y="1080"/>
                    <a:pt x="1086" y="1389"/>
                    <a:pt x="965" y="1697"/>
                  </a:cubicBezTo>
                  <a:cubicBezTo>
                    <a:pt x="845" y="2160"/>
                    <a:pt x="724" y="2314"/>
                    <a:pt x="724" y="2469"/>
                  </a:cubicBezTo>
                  <a:cubicBezTo>
                    <a:pt x="603" y="2623"/>
                    <a:pt x="603" y="2777"/>
                    <a:pt x="483" y="2931"/>
                  </a:cubicBezTo>
                  <a:cubicBezTo>
                    <a:pt x="483" y="3086"/>
                    <a:pt x="362" y="3240"/>
                    <a:pt x="241" y="3240"/>
                  </a:cubicBezTo>
                  <a:lnTo>
                    <a:pt x="0" y="3394"/>
                  </a:lnTo>
                  <a:lnTo>
                    <a:pt x="0" y="3703"/>
                  </a:lnTo>
                  <a:lnTo>
                    <a:pt x="0" y="10800"/>
                  </a:lnTo>
                  <a:lnTo>
                    <a:pt x="0" y="21600"/>
                  </a:lnTo>
                  <a:lnTo>
                    <a:pt x="10981" y="21600"/>
                  </a:lnTo>
                  <a:lnTo>
                    <a:pt x="21600" y="21600"/>
                  </a:lnTo>
                  <a:lnTo>
                    <a:pt x="21600" y="10800"/>
                  </a:lnTo>
                  <a:lnTo>
                    <a:pt x="21600" y="5246"/>
                  </a:lnTo>
                  <a:lnTo>
                    <a:pt x="21600" y="4783"/>
                  </a:lnTo>
                  <a:cubicBezTo>
                    <a:pt x="21479" y="4320"/>
                    <a:pt x="21359" y="4011"/>
                    <a:pt x="21117" y="3703"/>
                  </a:cubicBezTo>
                  <a:cubicBezTo>
                    <a:pt x="20876" y="3549"/>
                    <a:pt x="20514" y="3394"/>
                    <a:pt x="20152" y="3240"/>
                  </a:cubicBez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98" name="File"/>
            <p:cNvSpPr>
              <a:spLocks noChangeAspect="1" noEditPoints="1" noChangeArrowheads="1"/>
            </p:cNvSpPr>
            <p:nvPr/>
          </p:nvSpPr>
          <p:spPr bwMode="auto">
            <a:xfrm>
              <a:off x="2209800" y="5868858"/>
              <a:ext cx="438150" cy="274743"/>
            </a:xfrm>
            <a:custGeom>
              <a:avLst/>
              <a:gdLst>
                <a:gd name="T0" fmla="*/ 4534083 w 21600"/>
                <a:gd name="T1" fmla="*/ 522580 h 21600"/>
                <a:gd name="T2" fmla="*/ 0 w 21600"/>
                <a:gd name="T3" fmla="*/ 1741932 h 21600"/>
                <a:gd name="T4" fmla="*/ 4459346 w 21600"/>
                <a:gd name="T5" fmla="*/ 3483864 h 21600"/>
                <a:gd name="T6" fmla="*/ 8918692 w 21600"/>
                <a:gd name="T7" fmla="*/ 1741932 h 21600"/>
                <a:gd name="T8" fmla="*/ 0 w 21600"/>
                <a:gd name="T9" fmla="*/ 3483864 h 21600"/>
                <a:gd name="T10" fmla="*/ 8918692 w 21600"/>
                <a:gd name="T11" fmla="*/ 3483864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1086 w 21600"/>
                <a:gd name="T19" fmla="*/ 4628 h 21600"/>
                <a:gd name="T20" fmla="*/ 20635 w 21600"/>
                <a:gd name="T21" fmla="*/ 20289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9790" y="3240"/>
                  </a:moveTo>
                  <a:cubicBezTo>
                    <a:pt x="10981" y="3240"/>
                    <a:pt x="9171" y="3240"/>
                    <a:pt x="9050" y="3086"/>
                  </a:cubicBezTo>
                  <a:cubicBezTo>
                    <a:pt x="9050" y="2931"/>
                    <a:pt x="8930" y="2777"/>
                    <a:pt x="8930" y="2469"/>
                  </a:cubicBezTo>
                  <a:cubicBezTo>
                    <a:pt x="8930" y="2160"/>
                    <a:pt x="8809" y="1851"/>
                    <a:pt x="8688" y="1389"/>
                  </a:cubicBezTo>
                  <a:cubicBezTo>
                    <a:pt x="8568" y="1080"/>
                    <a:pt x="8326" y="771"/>
                    <a:pt x="8085" y="463"/>
                  </a:cubicBezTo>
                  <a:cubicBezTo>
                    <a:pt x="7723" y="154"/>
                    <a:pt x="7361" y="0"/>
                    <a:pt x="7361" y="0"/>
                  </a:cubicBezTo>
                  <a:cubicBezTo>
                    <a:pt x="7361" y="0"/>
                    <a:pt x="2293" y="0"/>
                    <a:pt x="2051" y="154"/>
                  </a:cubicBezTo>
                  <a:cubicBezTo>
                    <a:pt x="1689" y="309"/>
                    <a:pt x="1448" y="463"/>
                    <a:pt x="1327" y="771"/>
                  </a:cubicBezTo>
                  <a:cubicBezTo>
                    <a:pt x="1207" y="1080"/>
                    <a:pt x="1086" y="1389"/>
                    <a:pt x="965" y="1697"/>
                  </a:cubicBezTo>
                  <a:cubicBezTo>
                    <a:pt x="845" y="2160"/>
                    <a:pt x="724" y="2314"/>
                    <a:pt x="724" y="2469"/>
                  </a:cubicBezTo>
                  <a:cubicBezTo>
                    <a:pt x="603" y="2623"/>
                    <a:pt x="603" y="2777"/>
                    <a:pt x="483" y="2931"/>
                  </a:cubicBezTo>
                  <a:cubicBezTo>
                    <a:pt x="483" y="3086"/>
                    <a:pt x="362" y="3240"/>
                    <a:pt x="241" y="3240"/>
                  </a:cubicBezTo>
                  <a:lnTo>
                    <a:pt x="0" y="3394"/>
                  </a:lnTo>
                  <a:lnTo>
                    <a:pt x="0" y="3703"/>
                  </a:lnTo>
                  <a:lnTo>
                    <a:pt x="0" y="10800"/>
                  </a:lnTo>
                  <a:lnTo>
                    <a:pt x="0" y="21600"/>
                  </a:lnTo>
                  <a:lnTo>
                    <a:pt x="10981" y="21600"/>
                  </a:lnTo>
                  <a:lnTo>
                    <a:pt x="21600" y="21600"/>
                  </a:lnTo>
                  <a:lnTo>
                    <a:pt x="21600" y="10800"/>
                  </a:lnTo>
                  <a:lnTo>
                    <a:pt x="21600" y="5246"/>
                  </a:lnTo>
                  <a:lnTo>
                    <a:pt x="21600" y="4783"/>
                  </a:lnTo>
                  <a:cubicBezTo>
                    <a:pt x="21479" y="4320"/>
                    <a:pt x="21359" y="4011"/>
                    <a:pt x="21117" y="3703"/>
                  </a:cubicBezTo>
                  <a:cubicBezTo>
                    <a:pt x="20876" y="3549"/>
                    <a:pt x="20514" y="3394"/>
                    <a:pt x="20152" y="3240"/>
                  </a:cubicBez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99" name="File"/>
            <p:cNvSpPr>
              <a:spLocks noChangeAspect="1" noEditPoints="1" noChangeArrowheads="1"/>
            </p:cNvSpPr>
            <p:nvPr/>
          </p:nvSpPr>
          <p:spPr bwMode="auto">
            <a:xfrm>
              <a:off x="2381250" y="5563941"/>
              <a:ext cx="438150" cy="274743"/>
            </a:xfrm>
            <a:custGeom>
              <a:avLst/>
              <a:gdLst>
                <a:gd name="T0" fmla="*/ 4534083 w 21600"/>
                <a:gd name="T1" fmla="*/ 522580 h 21600"/>
                <a:gd name="T2" fmla="*/ 0 w 21600"/>
                <a:gd name="T3" fmla="*/ 1741932 h 21600"/>
                <a:gd name="T4" fmla="*/ 4459346 w 21600"/>
                <a:gd name="T5" fmla="*/ 3483864 h 21600"/>
                <a:gd name="T6" fmla="*/ 8918692 w 21600"/>
                <a:gd name="T7" fmla="*/ 1741932 h 21600"/>
                <a:gd name="T8" fmla="*/ 0 w 21600"/>
                <a:gd name="T9" fmla="*/ 3483864 h 21600"/>
                <a:gd name="T10" fmla="*/ 8918692 w 21600"/>
                <a:gd name="T11" fmla="*/ 3483864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1086 w 21600"/>
                <a:gd name="T19" fmla="*/ 4628 h 21600"/>
                <a:gd name="T20" fmla="*/ 20635 w 21600"/>
                <a:gd name="T21" fmla="*/ 20289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9790" y="3240"/>
                  </a:moveTo>
                  <a:cubicBezTo>
                    <a:pt x="10981" y="3240"/>
                    <a:pt x="9171" y="3240"/>
                    <a:pt x="9050" y="3086"/>
                  </a:cubicBezTo>
                  <a:cubicBezTo>
                    <a:pt x="9050" y="2931"/>
                    <a:pt x="8930" y="2777"/>
                    <a:pt x="8930" y="2469"/>
                  </a:cubicBezTo>
                  <a:cubicBezTo>
                    <a:pt x="8930" y="2160"/>
                    <a:pt x="8809" y="1851"/>
                    <a:pt x="8688" y="1389"/>
                  </a:cubicBezTo>
                  <a:cubicBezTo>
                    <a:pt x="8568" y="1080"/>
                    <a:pt x="8326" y="771"/>
                    <a:pt x="8085" y="463"/>
                  </a:cubicBezTo>
                  <a:cubicBezTo>
                    <a:pt x="7723" y="154"/>
                    <a:pt x="7361" y="0"/>
                    <a:pt x="7361" y="0"/>
                  </a:cubicBezTo>
                  <a:cubicBezTo>
                    <a:pt x="7361" y="0"/>
                    <a:pt x="2293" y="0"/>
                    <a:pt x="2051" y="154"/>
                  </a:cubicBezTo>
                  <a:cubicBezTo>
                    <a:pt x="1689" y="309"/>
                    <a:pt x="1448" y="463"/>
                    <a:pt x="1327" y="771"/>
                  </a:cubicBezTo>
                  <a:cubicBezTo>
                    <a:pt x="1207" y="1080"/>
                    <a:pt x="1086" y="1389"/>
                    <a:pt x="965" y="1697"/>
                  </a:cubicBezTo>
                  <a:cubicBezTo>
                    <a:pt x="845" y="2160"/>
                    <a:pt x="724" y="2314"/>
                    <a:pt x="724" y="2469"/>
                  </a:cubicBezTo>
                  <a:cubicBezTo>
                    <a:pt x="603" y="2623"/>
                    <a:pt x="603" y="2777"/>
                    <a:pt x="483" y="2931"/>
                  </a:cubicBezTo>
                  <a:cubicBezTo>
                    <a:pt x="483" y="3086"/>
                    <a:pt x="362" y="3240"/>
                    <a:pt x="241" y="3240"/>
                  </a:cubicBezTo>
                  <a:lnTo>
                    <a:pt x="0" y="3394"/>
                  </a:lnTo>
                  <a:lnTo>
                    <a:pt x="0" y="3703"/>
                  </a:lnTo>
                  <a:lnTo>
                    <a:pt x="0" y="10800"/>
                  </a:lnTo>
                  <a:lnTo>
                    <a:pt x="0" y="21600"/>
                  </a:lnTo>
                  <a:lnTo>
                    <a:pt x="10981" y="21600"/>
                  </a:lnTo>
                  <a:lnTo>
                    <a:pt x="21600" y="21600"/>
                  </a:lnTo>
                  <a:lnTo>
                    <a:pt x="21600" y="10800"/>
                  </a:lnTo>
                  <a:lnTo>
                    <a:pt x="21600" y="5246"/>
                  </a:lnTo>
                  <a:lnTo>
                    <a:pt x="21600" y="4783"/>
                  </a:lnTo>
                  <a:cubicBezTo>
                    <a:pt x="21479" y="4320"/>
                    <a:pt x="21359" y="4011"/>
                    <a:pt x="21117" y="3703"/>
                  </a:cubicBezTo>
                  <a:cubicBezTo>
                    <a:pt x="20876" y="3549"/>
                    <a:pt x="20514" y="3394"/>
                    <a:pt x="20152" y="3240"/>
                  </a:cubicBez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0" name="File"/>
            <p:cNvSpPr>
              <a:spLocks noChangeAspect="1" noEditPoints="1" noChangeArrowheads="1"/>
            </p:cNvSpPr>
            <p:nvPr/>
          </p:nvSpPr>
          <p:spPr bwMode="auto">
            <a:xfrm>
              <a:off x="2533650" y="5716400"/>
              <a:ext cx="438150" cy="274743"/>
            </a:xfrm>
            <a:custGeom>
              <a:avLst/>
              <a:gdLst>
                <a:gd name="T0" fmla="*/ 4534083 w 21600"/>
                <a:gd name="T1" fmla="*/ 522580 h 21600"/>
                <a:gd name="T2" fmla="*/ 0 w 21600"/>
                <a:gd name="T3" fmla="*/ 1741932 h 21600"/>
                <a:gd name="T4" fmla="*/ 4459346 w 21600"/>
                <a:gd name="T5" fmla="*/ 3483864 h 21600"/>
                <a:gd name="T6" fmla="*/ 8918692 w 21600"/>
                <a:gd name="T7" fmla="*/ 1741932 h 21600"/>
                <a:gd name="T8" fmla="*/ 0 w 21600"/>
                <a:gd name="T9" fmla="*/ 3483864 h 21600"/>
                <a:gd name="T10" fmla="*/ 8918692 w 21600"/>
                <a:gd name="T11" fmla="*/ 3483864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1086 w 21600"/>
                <a:gd name="T19" fmla="*/ 4628 h 21600"/>
                <a:gd name="T20" fmla="*/ 20635 w 21600"/>
                <a:gd name="T21" fmla="*/ 20289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9790" y="3240"/>
                  </a:moveTo>
                  <a:cubicBezTo>
                    <a:pt x="10981" y="3240"/>
                    <a:pt x="9171" y="3240"/>
                    <a:pt x="9050" y="3086"/>
                  </a:cubicBezTo>
                  <a:cubicBezTo>
                    <a:pt x="9050" y="2931"/>
                    <a:pt x="8930" y="2777"/>
                    <a:pt x="8930" y="2469"/>
                  </a:cubicBezTo>
                  <a:cubicBezTo>
                    <a:pt x="8930" y="2160"/>
                    <a:pt x="8809" y="1851"/>
                    <a:pt x="8688" y="1389"/>
                  </a:cubicBezTo>
                  <a:cubicBezTo>
                    <a:pt x="8568" y="1080"/>
                    <a:pt x="8326" y="771"/>
                    <a:pt x="8085" y="463"/>
                  </a:cubicBezTo>
                  <a:cubicBezTo>
                    <a:pt x="7723" y="154"/>
                    <a:pt x="7361" y="0"/>
                    <a:pt x="7361" y="0"/>
                  </a:cubicBezTo>
                  <a:cubicBezTo>
                    <a:pt x="7361" y="0"/>
                    <a:pt x="2293" y="0"/>
                    <a:pt x="2051" y="154"/>
                  </a:cubicBezTo>
                  <a:cubicBezTo>
                    <a:pt x="1689" y="309"/>
                    <a:pt x="1448" y="463"/>
                    <a:pt x="1327" y="771"/>
                  </a:cubicBezTo>
                  <a:cubicBezTo>
                    <a:pt x="1207" y="1080"/>
                    <a:pt x="1086" y="1389"/>
                    <a:pt x="965" y="1697"/>
                  </a:cubicBezTo>
                  <a:cubicBezTo>
                    <a:pt x="845" y="2160"/>
                    <a:pt x="724" y="2314"/>
                    <a:pt x="724" y="2469"/>
                  </a:cubicBezTo>
                  <a:cubicBezTo>
                    <a:pt x="603" y="2623"/>
                    <a:pt x="603" y="2777"/>
                    <a:pt x="483" y="2931"/>
                  </a:cubicBezTo>
                  <a:cubicBezTo>
                    <a:pt x="483" y="3086"/>
                    <a:pt x="362" y="3240"/>
                    <a:pt x="241" y="3240"/>
                  </a:cubicBezTo>
                  <a:lnTo>
                    <a:pt x="0" y="3394"/>
                  </a:lnTo>
                  <a:lnTo>
                    <a:pt x="0" y="3703"/>
                  </a:lnTo>
                  <a:lnTo>
                    <a:pt x="0" y="10800"/>
                  </a:lnTo>
                  <a:lnTo>
                    <a:pt x="0" y="21600"/>
                  </a:lnTo>
                  <a:lnTo>
                    <a:pt x="10981" y="21600"/>
                  </a:lnTo>
                  <a:lnTo>
                    <a:pt x="21600" y="21600"/>
                  </a:lnTo>
                  <a:lnTo>
                    <a:pt x="21600" y="10800"/>
                  </a:lnTo>
                  <a:lnTo>
                    <a:pt x="21600" y="5246"/>
                  </a:lnTo>
                  <a:lnTo>
                    <a:pt x="21600" y="4783"/>
                  </a:lnTo>
                  <a:cubicBezTo>
                    <a:pt x="21479" y="4320"/>
                    <a:pt x="21359" y="4011"/>
                    <a:pt x="21117" y="3703"/>
                  </a:cubicBezTo>
                  <a:cubicBezTo>
                    <a:pt x="20876" y="3549"/>
                    <a:pt x="20514" y="3394"/>
                    <a:pt x="20152" y="3240"/>
                  </a:cubicBez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1" name="File"/>
            <p:cNvSpPr>
              <a:spLocks noChangeAspect="1" noEditPoints="1" noChangeArrowheads="1"/>
            </p:cNvSpPr>
            <p:nvPr/>
          </p:nvSpPr>
          <p:spPr bwMode="auto">
            <a:xfrm>
              <a:off x="2686050" y="5868858"/>
              <a:ext cx="438150" cy="274743"/>
            </a:xfrm>
            <a:custGeom>
              <a:avLst/>
              <a:gdLst>
                <a:gd name="T0" fmla="*/ 4534083 w 21600"/>
                <a:gd name="T1" fmla="*/ 522580 h 21600"/>
                <a:gd name="T2" fmla="*/ 0 w 21600"/>
                <a:gd name="T3" fmla="*/ 1741932 h 21600"/>
                <a:gd name="T4" fmla="*/ 4459346 w 21600"/>
                <a:gd name="T5" fmla="*/ 3483864 h 21600"/>
                <a:gd name="T6" fmla="*/ 8918692 w 21600"/>
                <a:gd name="T7" fmla="*/ 1741932 h 21600"/>
                <a:gd name="T8" fmla="*/ 0 w 21600"/>
                <a:gd name="T9" fmla="*/ 3483864 h 21600"/>
                <a:gd name="T10" fmla="*/ 8918692 w 21600"/>
                <a:gd name="T11" fmla="*/ 3483864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1086 w 21600"/>
                <a:gd name="T19" fmla="*/ 4628 h 21600"/>
                <a:gd name="T20" fmla="*/ 20635 w 21600"/>
                <a:gd name="T21" fmla="*/ 20289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9790" y="3240"/>
                  </a:moveTo>
                  <a:cubicBezTo>
                    <a:pt x="10981" y="3240"/>
                    <a:pt x="9171" y="3240"/>
                    <a:pt x="9050" y="3086"/>
                  </a:cubicBezTo>
                  <a:cubicBezTo>
                    <a:pt x="9050" y="2931"/>
                    <a:pt x="8930" y="2777"/>
                    <a:pt x="8930" y="2469"/>
                  </a:cubicBezTo>
                  <a:cubicBezTo>
                    <a:pt x="8930" y="2160"/>
                    <a:pt x="8809" y="1851"/>
                    <a:pt x="8688" y="1389"/>
                  </a:cubicBezTo>
                  <a:cubicBezTo>
                    <a:pt x="8568" y="1080"/>
                    <a:pt x="8326" y="771"/>
                    <a:pt x="8085" y="463"/>
                  </a:cubicBezTo>
                  <a:cubicBezTo>
                    <a:pt x="7723" y="154"/>
                    <a:pt x="7361" y="0"/>
                    <a:pt x="7361" y="0"/>
                  </a:cubicBezTo>
                  <a:cubicBezTo>
                    <a:pt x="7361" y="0"/>
                    <a:pt x="2293" y="0"/>
                    <a:pt x="2051" y="154"/>
                  </a:cubicBezTo>
                  <a:cubicBezTo>
                    <a:pt x="1689" y="309"/>
                    <a:pt x="1448" y="463"/>
                    <a:pt x="1327" y="771"/>
                  </a:cubicBezTo>
                  <a:cubicBezTo>
                    <a:pt x="1207" y="1080"/>
                    <a:pt x="1086" y="1389"/>
                    <a:pt x="965" y="1697"/>
                  </a:cubicBezTo>
                  <a:cubicBezTo>
                    <a:pt x="845" y="2160"/>
                    <a:pt x="724" y="2314"/>
                    <a:pt x="724" y="2469"/>
                  </a:cubicBezTo>
                  <a:cubicBezTo>
                    <a:pt x="603" y="2623"/>
                    <a:pt x="603" y="2777"/>
                    <a:pt x="483" y="2931"/>
                  </a:cubicBezTo>
                  <a:cubicBezTo>
                    <a:pt x="483" y="3086"/>
                    <a:pt x="362" y="3240"/>
                    <a:pt x="241" y="3240"/>
                  </a:cubicBezTo>
                  <a:lnTo>
                    <a:pt x="0" y="3394"/>
                  </a:lnTo>
                  <a:lnTo>
                    <a:pt x="0" y="3703"/>
                  </a:lnTo>
                  <a:lnTo>
                    <a:pt x="0" y="10800"/>
                  </a:lnTo>
                  <a:lnTo>
                    <a:pt x="0" y="21600"/>
                  </a:lnTo>
                  <a:lnTo>
                    <a:pt x="10981" y="21600"/>
                  </a:lnTo>
                  <a:lnTo>
                    <a:pt x="21600" y="21600"/>
                  </a:lnTo>
                  <a:lnTo>
                    <a:pt x="21600" y="10800"/>
                  </a:lnTo>
                  <a:lnTo>
                    <a:pt x="21600" y="5246"/>
                  </a:lnTo>
                  <a:lnTo>
                    <a:pt x="21600" y="4783"/>
                  </a:lnTo>
                  <a:cubicBezTo>
                    <a:pt x="21479" y="4320"/>
                    <a:pt x="21359" y="4011"/>
                    <a:pt x="21117" y="3703"/>
                  </a:cubicBezTo>
                  <a:cubicBezTo>
                    <a:pt x="20876" y="3549"/>
                    <a:pt x="20514" y="3394"/>
                    <a:pt x="20152" y="3240"/>
                  </a:cubicBez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2" name="File"/>
            <p:cNvSpPr>
              <a:spLocks noChangeAspect="1" noEditPoints="1" noChangeArrowheads="1"/>
            </p:cNvSpPr>
            <p:nvPr/>
          </p:nvSpPr>
          <p:spPr bwMode="auto">
            <a:xfrm>
              <a:off x="2855913" y="5563941"/>
              <a:ext cx="439737" cy="274743"/>
            </a:xfrm>
            <a:custGeom>
              <a:avLst/>
              <a:gdLst>
                <a:gd name="T0" fmla="*/ 4534083 w 21600"/>
                <a:gd name="T1" fmla="*/ 522580 h 21600"/>
                <a:gd name="T2" fmla="*/ 0 w 21600"/>
                <a:gd name="T3" fmla="*/ 1741932 h 21600"/>
                <a:gd name="T4" fmla="*/ 4459346 w 21600"/>
                <a:gd name="T5" fmla="*/ 3483864 h 21600"/>
                <a:gd name="T6" fmla="*/ 8918692 w 21600"/>
                <a:gd name="T7" fmla="*/ 1741932 h 21600"/>
                <a:gd name="T8" fmla="*/ 0 w 21600"/>
                <a:gd name="T9" fmla="*/ 3483864 h 21600"/>
                <a:gd name="T10" fmla="*/ 8918692 w 21600"/>
                <a:gd name="T11" fmla="*/ 3483864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1086 w 21600"/>
                <a:gd name="T19" fmla="*/ 4628 h 21600"/>
                <a:gd name="T20" fmla="*/ 20635 w 21600"/>
                <a:gd name="T21" fmla="*/ 20289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9790" y="3240"/>
                  </a:moveTo>
                  <a:cubicBezTo>
                    <a:pt x="10981" y="3240"/>
                    <a:pt x="9171" y="3240"/>
                    <a:pt x="9050" y="3086"/>
                  </a:cubicBezTo>
                  <a:cubicBezTo>
                    <a:pt x="9050" y="2931"/>
                    <a:pt x="8930" y="2777"/>
                    <a:pt x="8930" y="2469"/>
                  </a:cubicBezTo>
                  <a:cubicBezTo>
                    <a:pt x="8930" y="2160"/>
                    <a:pt x="8809" y="1851"/>
                    <a:pt x="8688" y="1389"/>
                  </a:cubicBezTo>
                  <a:cubicBezTo>
                    <a:pt x="8568" y="1080"/>
                    <a:pt x="8326" y="771"/>
                    <a:pt x="8085" y="463"/>
                  </a:cubicBezTo>
                  <a:cubicBezTo>
                    <a:pt x="7723" y="154"/>
                    <a:pt x="7361" y="0"/>
                    <a:pt x="7361" y="0"/>
                  </a:cubicBezTo>
                  <a:cubicBezTo>
                    <a:pt x="7361" y="0"/>
                    <a:pt x="2293" y="0"/>
                    <a:pt x="2051" y="154"/>
                  </a:cubicBezTo>
                  <a:cubicBezTo>
                    <a:pt x="1689" y="309"/>
                    <a:pt x="1448" y="463"/>
                    <a:pt x="1327" y="771"/>
                  </a:cubicBezTo>
                  <a:cubicBezTo>
                    <a:pt x="1207" y="1080"/>
                    <a:pt x="1086" y="1389"/>
                    <a:pt x="965" y="1697"/>
                  </a:cubicBezTo>
                  <a:cubicBezTo>
                    <a:pt x="845" y="2160"/>
                    <a:pt x="724" y="2314"/>
                    <a:pt x="724" y="2469"/>
                  </a:cubicBezTo>
                  <a:cubicBezTo>
                    <a:pt x="603" y="2623"/>
                    <a:pt x="603" y="2777"/>
                    <a:pt x="483" y="2931"/>
                  </a:cubicBezTo>
                  <a:cubicBezTo>
                    <a:pt x="483" y="3086"/>
                    <a:pt x="362" y="3240"/>
                    <a:pt x="241" y="3240"/>
                  </a:cubicBezTo>
                  <a:lnTo>
                    <a:pt x="0" y="3394"/>
                  </a:lnTo>
                  <a:lnTo>
                    <a:pt x="0" y="3703"/>
                  </a:lnTo>
                  <a:lnTo>
                    <a:pt x="0" y="10800"/>
                  </a:lnTo>
                  <a:lnTo>
                    <a:pt x="0" y="21600"/>
                  </a:lnTo>
                  <a:lnTo>
                    <a:pt x="10981" y="21600"/>
                  </a:lnTo>
                  <a:lnTo>
                    <a:pt x="21600" y="21600"/>
                  </a:lnTo>
                  <a:lnTo>
                    <a:pt x="21600" y="10800"/>
                  </a:lnTo>
                  <a:lnTo>
                    <a:pt x="21600" y="5246"/>
                  </a:lnTo>
                  <a:lnTo>
                    <a:pt x="21600" y="4783"/>
                  </a:lnTo>
                  <a:cubicBezTo>
                    <a:pt x="21479" y="4320"/>
                    <a:pt x="21359" y="4011"/>
                    <a:pt x="21117" y="3703"/>
                  </a:cubicBezTo>
                  <a:cubicBezTo>
                    <a:pt x="20876" y="3549"/>
                    <a:pt x="20514" y="3394"/>
                    <a:pt x="20152" y="3240"/>
                  </a:cubicBez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3" name="File"/>
            <p:cNvSpPr>
              <a:spLocks noChangeAspect="1" noEditPoints="1" noChangeArrowheads="1"/>
            </p:cNvSpPr>
            <p:nvPr/>
          </p:nvSpPr>
          <p:spPr bwMode="auto">
            <a:xfrm>
              <a:off x="3008313" y="5716400"/>
              <a:ext cx="439737" cy="274743"/>
            </a:xfrm>
            <a:custGeom>
              <a:avLst/>
              <a:gdLst>
                <a:gd name="T0" fmla="*/ 4534083 w 21600"/>
                <a:gd name="T1" fmla="*/ 522580 h 21600"/>
                <a:gd name="T2" fmla="*/ 0 w 21600"/>
                <a:gd name="T3" fmla="*/ 1741932 h 21600"/>
                <a:gd name="T4" fmla="*/ 4459346 w 21600"/>
                <a:gd name="T5" fmla="*/ 3483864 h 21600"/>
                <a:gd name="T6" fmla="*/ 8918692 w 21600"/>
                <a:gd name="T7" fmla="*/ 1741932 h 21600"/>
                <a:gd name="T8" fmla="*/ 0 w 21600"/>
                <a:gd name="T9" fmla="*/ 3483864 h 21600"/>
                <a:gd name="T10" fmla="*/ 8918692 w 21600"/>
                <a:gd name="T11" fmla="*/ 3483864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1086 w 21600"/>
                <a:gd name="T19" fmla="*/ 4628 h 21600"/>
                <a:gd name="T20" fmla="*/ 20635 w 21600"/>
                <a:gd name="T21" fmla="*/ 20289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9790" y="3240"/>
                  </a:moveTo>
                  <a:cubicBezTo>
                    <a:pt x="10981" y="3240"/>
                    <a:pt x="9171" y="3240"/>
                    <a:pt x="9050" y="3086"/>
                  </a:cubicBezTo>
                  <a:cubicBezTo>
                    <a:pt x="9050" y="2931"/>
                    <a:pt x="8930" y="2777"/>
                    <a:pt x="8930" y="2469"/>
                  </a:cubicBezTo>
                  <a:cubicBezTo>
                    <a:pt x="8930" y="2160"/>
                    <a:pt x="8809" y="1851"/>
                    <a:pt x="8688" y="1389"/>
                  </a:cubicBezTo>
                  <a:cubicBezTo>
                    <a:pt x="8568" y="1080"/>
                    <a:pt x="8326" y="771"/>
                    <a:pt x="8085" y="463"/>
                  </a:cubicBezTo>
                  <a:cubicBezTo>
                    <a:pt x="7723" y="154"/>
                    <a:pt x="7361" y="0"/>
                    <a:pt x="7361" y="0"/>
                  </a:cubicBezTo>
                  <a:cubicBezTo>
                    <a:pt x="7361" y="0"/>
                    <a:pt x="2293" y="0"/>
                    <a:pt x="2051" y="154"/>
                  </a:cubicBezTo>
                  <a:cubicBezTo>
                    <a:pt x="1689" y="309"/>
                    <a:pt x="1448" y="463"/>
                    <a:pt x="1327" y="771"/>
                  </a:cubicBezTo>
                  <a:cubicBezTo>
                    <a:pt x="1207" y="1080"/>
                    <a:pt x="1086" y="1389"/>
                    <a:pt x="965" y="1697"/>
                  </a:cubicBezTo>
                  <a:cubicBezTo>
                    <a:pt x="845" y="2160"/>
                    <a:pt x="724" y="2314"/>
                    <a:pt x="724" y="2469"/>
                  </a:cubicBezTo>
                  <a:cubicBezTo>
                    <a:pt x="603" y="2623"/>
                    <a:pt x="603" y="2777"/>
                    <a:pt x="483" y="2931"/>
                  </a:cubicBezTo>
                  <a:cubicBezTo>
                    <a:pt x="483" y="3086"/>
                    <a:pt x="362" y="3240"/>
                    <a:pt x="241" y="3240"/>
                  </a:cubicBezTo>
                  <a:lnTo>
                    <a:pt x="0" y="3394"/>
                  </a:lnTo>
                  <a:lnTo>
                    <a:pt x="0" y="3703"/>
                  </a:lnTo>
                  <a:lnTo>
                    <a:pt x="0" y="10800"/>
                  </a:lnTo>
                  <a:lnTo>
                    <a:pt x="0" y="21600"/>
                  </a:lnTo>
                  <a:lnTo>
                    <a:pt x="10981" y="21600"/>
                  </a:lnTo>
                  <a:lnTo>
                    <a:pt x="21600" y="21600"/>
                  </a:lnTo>
                  <a:lnTo>
                    <a:pt x="21600" y="10800"/>
                  </a:lnTo>
                  <a:lnTo>
                    <a:pt x="21600" y="5246"/>
                  </a:lnTo>
                  <a:lnTo>
                    <a:pt x="21600" y="4783"/>
                  </a:lnTo>
                  <a:cubicBezTo>
                    <a:pt x="21479" y="4320"/>
                    <a:pt x="21359" y="4011"/>
                    <a:pt x="21117" y="3703"/>
                  </a:cubicBezTo>
                  <a:cubicBezTo>
                    <a:pt x="20876" y="3549"/>
                    <a:pt x="20514" y="3394"/>
                    <a:pt x="20152" y="3240"/>
                  </a:cubicBez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4" name="File"/>
            <p:cNvSpPr>
              <a:spLocks noChangeAspect="1" noEditPoints="1" noChangeArrowheads="1"/>
            </p:cNvSpPr>
            <p:nvPr/>
          </p:nvSpPr>
          <p:spPr bwMode="auto">
            <a:xfrm>
              <a:off x="3160713" y="5868858"/>
              <a:ext cx="439737" cy="274743"/>
            </a:xfrm>
            <a:custGeom>
              <a:avLst/>
              <a:gdLst>
                <a:gd name="T0" fmla="*/ 4534083 w 21600"/>
                <a:gd name="T1" fmla="*/ 522580 h 21600"/>
                <a:gd name="T2" fmla="*/ 0 w 21600"/>
                <a:gd name="T3" fmla="*/ 1741932 h 21600"/>
                <a:gd name="T4" fmla="*/ 4459346 w 21600"/>
                <a:gd name="T5" fmla="*/ 3483864 h 21600"/>
                <a:gd name="T6" fmla="*/ 8918692 w 21600"/>
                <a:gd name="T7" fmla="*/ 1741932 h 21600"/>
                <a:gd name="T8" fmla="*/ 0 w 21600"/>
                <a:gd name="T9" fmla="*/ 3483864 h 21600"/>
                <a:gd name="T10" fmla="*/ 8918692 w 21600"/>
                <a:gd name="T11" fmla="*/ 3483864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1086 w 21600"/>
                <a:gd name="T19" fmla="*/ 4628 h 21600"/>
                <a:gd name="T20" fmla="*/ 20635 w 21600"/>
                <a:gd name="T21" fmla="*/ 20289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9790" y="3240"/>
                  </a:moveTo>
                  <a:cubicBezTo>
                    <a:pt x="10981" y="3240"/>
                    <a:pt x="9171" y="3240"/>
                    <a:pt x="9050" y="3086"/>
                  </a:cubicBezTo>
                  <a:cubicBezTo>
                    <a:pt x="9050" y="2931"/>
                    <a:pt x="8930" y="2777"/>
                    <a:pt x="8930" y="2469"/>
                  </a:cubicBezTo>
                  <a:cubicBezTo>
                    <a:pt x="8930" y="2160"/>
                    <a:pt x="8809" y="1851"/>
                    <a:pt x="8688" y="1389"/>
                  </a:cubicBezTo>
                  <a:cubicBezTo>
                    <a:pt x="8568" y="1080"/>
                    <a:pt x="8326" y="771"/>
                    <a:pt x="8085" y="463"/>
                  </a:cubicBezTo>
                  <a:cubicBezTo>
                    <a:pt x="7723" y="154"/>
                    <a:pt x="7361" y="0"/>
                    <a:pt x="7361" y="0"/>
                  </a:cubicBezTo>
                  <a:cubicBezTo>
                    <a:pt x="7361" y="0"/>
                    <a:pt x="2293" y="0"/>
                    <a:pt x="2051" y="154"/>
                  </a:cubicBezTo>
                  <a:cubicBezTo>
                    <a:pt x="1689" y="309"/>
                    <a:pt x="1448" y="463"/>
                    <a:pt x="1327" y="771"/>
                  </a:cubicBezTo>
                  <a:cubicBezTo>
                    <a:pt x="1207" y="1080"/>
                    <a:pt x="1086" y="1389"/>
                    <a:pt x="965" y="1697"/>
                  </a:cubicBezTo>
                  <a:cubicBezTo>
                    <a:pt x="845" y="2160"/>
                    <a:pt x="724" y="2314"/>
                    <a:pt x="724" y="2469"/>
                  </a:cubicBezTo>
                  <a:cubicBezTo>
                    <a:pt x="603" y="2623"/>
                    <a:pt x="603" y="2777"/>
                    <a:pt x="483" y="2931"/>
                  </a:cubicBezTo>
                  <a:cubicBezTo>
                    <a:pt x="483" y="3086"/>
                    <a:pt x="362" y="3240"/>
                    <a:pt x="241" y="3240"/>
                  </a:cubicBezTo>
                  <a:lnTo>
                    <a:pt x="0" y="3394"/>
                  </a:lnTo>
                  <a:lnTo>
                    <a:pt x="0" y="3703"/>
                  </a:lnTo>
                  <a:lnTo>
                    <a:pt x="0" y="10800"/>
                  </a:lnTo>
                  <a:lnTo>
                    <a:pt x="0" y="21600"/>
                  </a:lnTo>
                  <a:lnTo>
                    <a:pt x="10981" y="21600"/>
                  </a:lnTo>
                  <a:lnTo>
                    <a:pt x="21600" y="21600"/>
                  </a:lnTo>
                  <a:lnTo>
                    <a:pt x="21600" y="10800"/>
                  </a:lnTo>
                  <a:lnTo>
                    <a:pt x="21600" y="5246"/>
                  </a:lnTo>
                  <a:lnTo>
                    <a:pt x="21600" y="4783"/>
                  </a:lnTo>
                  <a:cubicBezTo>
                    <a:pt x="21479" y="4320"/>
                    <a:pt x="21359" y="4011"/>
                    <a:pt x="21117" y="3703"/>
                  </a:cubicBezTo>
                  <a:cubicBezTo>
                    <a:pt x="20876" y="3549"/>
                    <a:pt x="20514" y="3394"/>
                    <a:pt x="20152" y="3240"/>
                  </a:cubicBez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5" name="File"/>
            <p:cNvSpPr>
              <a:spLocks noChangeAspect="1" noEditPoints="1" noChangeArrowheads="1"/>
            </p:cNvSpPr>
            <p:nvPr/>
          </p:nvSpPr>
          <p:spPr bwMode="auto">
            <a:xfrm>
              <a:off x="3332163" y="5563941"/>
              <a:ext cx="438150" cy="274743"/>
            </a:xfrm>
            <a:custGeom>
              <a:avLst/>
              <a:gdLst>
                <a:gd name="T0" fmla="*/ 4534083 w 21600"/>
                <a:gd name="T1" fmla="*/ 522580 h 21600"/>
                <a:gd name="T2" fmla="*/ 0 w 21600"/>
                <a:gd name="T3" fmla="*/ 1741932 h 21600"/>
                <a:gd name="T4" fmla="*/ 4459346 w 21600"/>
                <a:gd name="T5" fmla="*/ 3483864 h 21600"/>
                <a:gd name="T6" fmla="*/ 8918692 w 21600"/>
                <a:gd name="T7" fmla="*/ 1741932 h 21600"/>
                <a:gd name="T8" fmla="*/ 0 w 21600"/>
                <a:gd name="T9" fmla="*/ 3483864 h 21600"/>
                <a:gd name="T10" fmla="*/ 8918692 w 21600"/>
                <a:gd name="T11" fmla="*/ 3483864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1086 w 21600"/>
                <a:gd name="T19" fmla="*/ 4628 h 21600"/>
                <a:gd name="T20" fmla="*/ 20635 w 21600"/>
                <a:gd name="T21" fmla="*/ 20289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9790" y="3240"/>
                  </a:moveTo>
                  <a:cubicBezTo>
                    <a:pt x="10981" y="3240"/>
                    <a:pt x="9171" y="3240"/>
                    <a:pt x="9050" y="3086"/>
                  </a:cubicBezTo>
                  <a:cubicBezTo>
                    <a:pt x="9050" y="2931"/>
                    <a:pt x="8930" y="2777"/>
                    <a:pt x="8930" y="2469"/>
                  </a:cubicBezTo>
                  <a:cubicBezTo>
                    <a:pt x="8930" y="2160"/>
                    <a:pt x="8809" y="1851"/>
                    <a:pt x="8688" y="1389"/>
                  </a:cubicBezTo>
                  <a:cubicBezTo>
                    <a:pt x="8568" y="1080"/>
                    <a:pt x="8326" y="771"/>
                    <a:pt x="8085" y="463"/>
                  </a:cubicBezTo>
                  <a:cubicBezTo>
                    <a:pt x="7723" y="154"/>
                    <a:pt x="7361" y="0"/>
                    <a:pt x="7361" y="0"/>
                  </a:cubicBezTo>
                  <a:cubicBezTo>
                    <a:pt x="7361" y="0"/>
                    <a:pt x="2293" y="0"/>
                    <a:pt x="2051" y="154"/>
                  </a:cubicBezTo>
                  <a:cubicBezTo>
                    <a:pt x="1689" y="309"/>
                    <a:pt x="1448" y="463"/>
                    <a:pt x="1327" y="771"/>
                  </a:cubicBezTo>
                  <a:cubicBezTo>
                    <a:pt x="1207" y="1080"/>
                    <a:pt x="1086" y="1389"/>
                    <a:pt x="965" y="1697"/>
                  </a:cubicBezTo>
                  <a:cubicBezTo>
                    <a:pt x="845" y="2160"/>
                    <a:pt x="724" y="2314"/>
                    <a:pt x="724" y="2469"/>
                  </a:cubicBezTo>
                  <a:cubicBezTo>
                    <a:pt x="603" y="2623"/>
                    <a:pt x="603" y="2777"/>
                    <a:pt x="483" y="2931"/>
                  </a:cubicBezTo>
                  <a:cubicBezTo>
                    <a:pt x="483" y="3086"/>
                    <a:pt x="362" y="3240"/>
                    <a:pt x="241" y="3240"/>
                  </a:cubicBezTo>
                  <a:lnTo>
                    <a:pt x="0" y="3394"/>
                  </a:lnTo>
                  <a:lnTo>
                    <a:pt x="0" y="3703"/>
                  </a:lnTo>
                  <a:lnTo>
                    <a:pt x="0" y="10800"/>
                  </a:lnTo>
                  <a:lnTo>
                    <a:pt x="0" y="21600"/>
                  </a:lnTo>
                  <a:lnTo>
                    <a:pt x="10981" y="21600"/>
                  </a:lnTo>
                  <a:lnTo>
                    <a:pt x="21600" y="21600"/>
                  </a:lnTo>
                  <a:lnTo>
                    <a:pt x="21600" y="10800"/>
                  </a:lnTo>
                  <a:lnTo>
                    <a:pt x="21600" y="5246"/>
                  </a:lnTo>
                  <a:lnTo>
                    <a:pt x="21600" y="4783"/>
                  </a:lnTo>
                  <a:cubicBezTo>
                    <a:pt x="21479" y="4320"/>
                    <a:pt x="21359" y="4011"/>
                    <a:pt x="21117" y="3703"/>
                  </a:cubicBezTo>
                  <a:cubicBezTo>
                    <a:pt x="20876" y="3549"/>
                    <a:pt x="20514" y="3394"/>
                    <a:pt x="20152" y="3240"/>
                  </a:cubicBez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6" name="File"/>
            <p:cNvSpPr>
              <a:spLocks noChangeAspect="1" noEditPoints="1" noChangeArrowheads="1"/>
            </p:cNvSpPr>
            <p:nvPr/>
          </p:nvSpPr>
          <p:spPr bwMode="auto">
            <a:xfrm>
              <a:off x="3484563" y="5716400"/>
              <a:ext cx="438150" cy="274743"/>
            </a:xfrm>
            <a:custGeom>
              <a:avLst/>
              <a:gdLst>
                <a:gd name="T0" fmla="*/ 4534083 w 21600"/>
                <a:gd name="T1" fmla="*/ 522580 h 21600"/>
                <a:gd name="T2" fmla="*/ 0 w 21600"/>
                <a:gd name="T3" fmla="*/ 1741932 h 21600"/>
                <a:gd name="T4" fmla="*/ 4459346 w 21600"/>
                <a:gd name="T5" fmla="*/ 3483864 h 21600"/>
                <a:gd name="T6" fmla="*/ 8918692 w 21600"/>
                <a:gd name="T7" fmla="*/ 1741932 h 21600"/>
                <a:gd name="T8" fmla="*/ 0 w 21600"/>
                <a:gd name="T9" fmla="*/ 3483864 h 21600"/>
                <a:gd name="T10" fmla="*/ 8918692 w 21600"/>
                <a:gd name="T11" fmla="*/ 3483864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1086 w 21600"/>
                <a:gd name="T19" fmla="*/ 4628 h 21600"/>
                <a:gd name="T20" fmla="*/ 20635 w 21600"/>
                <a:gd name="T21" fmla="*/ 20289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9790" y="3240"/>
                  </a:moveTo>
                  <a:cubicBezTo>
                    <a:pt x="10981" y="3240"/>
                    <a:pt x="9171" y="3240"/>
                    <a:pt x="9050" y="3086"/>
                  </a:cubicBezTo>
                  <a:cubicBezTo>
                    <a:pt x="9050" y="2931"/>
                    <a:pt x="8930" y="2777"/>
                    <a:pt x="8930" y="2469"/>
                  </a:cubicBezTo>
                  <a:cubicBezTo>
                    <a:pt x="8930" y="2160"/>
                    <a:pt x="8809" y="1851"/>
                    <a:pt x="8688" y="1389"/>
                  </a:cubicBezTo>
                  <a:cubicBezTo>
                    <a:pt x="8568" y="1080"/>
                    <a:pt x="8326" y="771"/>
                    <a:pt x="8085" y="463"/>
                  </a:cubicBezTo>
                  <a:cubicBezTo>
                    <a:pt x="7723" y="154"/>
                    <a:pt x="7361" y="0"/>
                    <a:pt x="7361" y="0"/>
                  </a:cubicBezTo>
                  <a:cubicBezTo>
                    <a:pt x="7361" y="0"/>
                    <a:pt x="2293" y="0"/>
                    <a:pt x="2051" y="154"/>
                  </a:cubicBezTo>
                  <a:cubicBezTo>
                    <a:pt x="1689" y="309"/>
                    <a:pt x="1448" y="463"/>
                    <a:pt x="1327" y="771"/>
                  </a:cubicBezTo>
                  <a:cubicBezTo>
                    <a:pt x="1207" y="1080"/>
                    <a:pt x="1086" y="1389"/>
                    <a:pt x="965" y="1697"/>
                  </a:cubicBezTo>
                  <a:cubicBezTo>
                    <a:pt x="845" y="2160"/>
                    <a:pt x="724" y="2314"/>
                    <a:pt x="724" y="2469"/>
                  </a:cubicBezTo>
                  <a:cubicBezTo>
                    <a:pt x="603" y="2623"/>
                    <a:pt x="603" y="2777"/>
                    <a:pt x="483" y="2931"/>
                  </a:cubicBezTo>
                  <a:cubicBezTo>
                    <a:pt x="483" y="3086"/>
                    <a:pt x="362" y="3240"/>
                    <a:pt x="241" y="3240"/>
                  </a:cubicBezTo>
                  <a:lnTo>
                    <a:pt x="0" y="3394"/>
                  </a:lnTo>
                  <a:lnTo>
                    <a:pt x="0" y="3703"/>
                  </a:lnTo>
                  <a:lnTo>
                    <a:pt x="0" y="10800"/>
                  </a:lnTo>
                  <a:lnTo>
                    <a:pt x="0" y="21600"/>
                  </a:lnTo>
                  <a:lnTo>
                    <a:pt x="10981" y="21600"/>
                  </a:lnTo>
                  <a:lnTo>
                    <a:pt x="21600" y="21600"/>
                  </a:lnTo>
                  <a:lnTo>
                    <a:pt x="21600" y="10800"/>
                  </a:lnTo>
                  <a:lnTo>
                    <a:pt x="21600" y="5246"/>
                  </a:lnTo>
                  <a:lnTo>
                    <a:pt x="21600" y="4783"/>
                  </a:lnTo>
                  <a:cubicBezTo>
                    <a:pt x="21479" y="4320"/>
                    <a:pt x="21359" y="4011"/>
                    <a:pt x="21117" y="3703"/>
                  </a:cubicBezTo>
                  <a:cubicBezTo>
                    <a:pt x="20876" y="3549"/>
                    <a:pt x="20514" y="3394"/>
                    <a:pt x="20152" y="3240"/>
                  </a:cubicBez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7" name="File"/>
            <p:cNvSpPr>
              <a:spLocks noChangeAspect="1" noEditPoints="1" noChangeArrowheads="1"/>
            </p:cNvSpPr>
            <p:nvPr/>
          </p:nvSpPr>
          <p:spPr bwMode="auto">
            <a:xfrm>
              <a:off x="3636963" y="5868858"/>
              <a:ext cx="438150" cy="274743"/>
            </a:xfrm>
            <a:custGeom>
              <a:avLst/>
              <a:gdLst>
                <a:gd name="T0" fmla="*/ 4534083 w 21600"/>
                <a:gd name="T1" fmla="*/ 522580 h 21600"/>
                <a:gd name="T2" fmla="*/ 0 w 21600"/>
                <a:gd name="T3" fmla="*/ 1741932 h 21600"/>
                <a:gd name="T4" fmla="*/ 4459346 w 21600"/>
                <a:gd name="T5" fmla="*/ 3483864 h 21600"/>
                <a:gd name="T6" fmla="*/ 8918692 w 21600"/>
                <a:gd name="T7" fmla="*/ 1741932 h 21600"/>
                <a:gd name="T8" fmla="*/ 0 w 21600"/>
                <a:gd name="T9" fmla="*/ 3483864 h 21600"/>
                <a:gd name="T10" fmla="*/ 8918692 w 21600"/>
                <a:gd name="T11" fmla="*/ 3483864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1086 w 21600"/>
                <a:gd name="T19" fmla="*/ 4628 h 21600"/>
                <a:gd name="T20" fmla="*/ 20635 w 21600"/>
                <a:gd name="T21" fmla="*/ 20289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9790" y="3240"/>
                  </a:moveTo>
                  <a:cubicBezTo>
                    <a:pt x="10981" y="3240"/>
                    <a:pt x="9171" y="3240"/>
                    <a:pt x="9050" y="3086"/>
                  </a:cubicBezTo>
                  <a:cubicBezTo>
                    <a:pt x="9050" y="2931"/>
                    <a:pt x="8930" y="2777"/>
                    <a:pt x="8930" y="2469"/>
                  </a:cubicBezTo>
                  <a:cubicBezTo>
                    <a:pt x="8930" y="2160"/>
                    <a:pt x="8809" y="1851"/>
                    <a:pt x="8688" y="1389"/>
                  </a:cubicBezTo>
                  <a:cubicBezTo>
                    <a:pt x="8568" y="1080"/>
                    <a:pt x="8326" y="771"/>
                    <a:pt x="8085" y="463"/>
                  </a:cubicBezTo>
                  <a:cubicBezTo>
                    <a:pt x="7723" y="154"/>
                    <a:pt x="7361" y="0"/>
                    <a:pt x="7361" y="0"/>
                  </a:cubicBezTo>
                  <a:cubicBezTo>
                    <a:pt x="7361" y="0"/>
                    <a:pt x="2293" y="0"/>
                    <a:pt x="2051" y="154"/>
                  </a:cubicBezTo>
                  <a:cubicBezTo>
                    <a:pt x="1689" y="309"/>
                    <a:pt x="1448" y="463"/>
                    <a:pt x="1327" y="771"/>
                  </a:cubicBezTo>
                  <a:cubicBezTo>
                    <a:pt x="1207" y="1080"/>
                    <a:pt x="1086" y="1389"/>
                    <a:pt x="965" y="1697"/>
                  </a:cubicBezTo>
                  <a:cubicBezTo>
                    <a:pt x="845" y="2160"/>
                    <a:pt x="724" y="2314"/>
                    <a:pt x="724" y="2469"/>
                  </a:cubicBezTo>
                  <a:cubicBezTo>
                    <a:pt x="603" y="2623"/>
                    <a:pt x="603" y="2777"/>
                    <a:pt x="483" y="2931"/>
                  </a:cubicBezTo>
                  <a:cubicBezTo>
                    <a:pt x="483" y="3086"/>
                    <a:pt x="362" y="3240"/>
                    <a:pt x="241" y="3240"/>
                  </a:cubicBezTo>
                  <a:lnTo>
                    <a:pt x="0" y="3394"/>
                  </a:lnTo>
                  <a:lnTo>
                    <a:pt x="0" y="3703"/>
                  </a:lnTo>
                  <a:lnTo>
                    <a:pt x="0" y="10800"/>
                  </a:lnTo>
                  <a:lnTo>
                    <a:pt x="0" y="21600"/>
                  </a:lnTo>
                  <a:lnTo>
                    <a:pt x="10981" y="21600"/>
                  </a:lnTo>
                  <a:lnTo>
                    <a:pt x="21600" y="21600"/>
                  </a:lnTo>
                  <a:lnTo>
                    <a:pt x="21600" y="10800"/>
                  </a:lnTo>
                  <a:lnTo>
                    <a:pt x="21600" y="5246"/>
                  </a:lnTo>
                  <a:lnTo>
                    <a:pt x="21600" y="4783"/>
                  </a:lnTo>
                  <a:cubicBezTo>
                    <a:pt x="21479" y="4320"/>
                    <a:pt x="21359" y="4011"/>
                    <a:pt x="21117" y="3703"/>
                  </a:cubicBezTo>
                  <a:cubicBezTo>
                    <a:pt x="20876" y="3549"/>
                    <a:pt x="20514" y="3394"/>
                    <a:pt x="20152" y="3240"/>
                  </a:cubicBez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309" name="TextBox 907"/>
            <p:cNvSpPr txBox="1">
              <a:spLocks noChangeArrowheads="1"/>
            </p:cNvSpPr>
            <p:nvPr/>
          </p:nvSpPr>
          <p:spPr bwMode="auto">
            <a:xfrm>
              <a:off x="2344738" y="5743397"/>
              <a:ext cx="1312862" cy="277920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</a:rPr>
                <a:t>Sorted by Bank</a:t>
              </a:r>
            </a:p>
          </p:txBody>
        </p:sp>
        <p:sp>
          <p:nvSpPr>
            <p:cNvPr id="909" name="File"/>
            <p:cNvSpPr>
              <a:spLocks noChangeAspect="1" noEditPoints="1" noChangeArrowheads="1"/>
            </p:cNvSpPr>
            <p:nvPr/>
          </p:nvSpPr>
          <p:spPr bwMode="auto">
            <a:xfrm>
              <a:off x="4267200" y="5563941"/>
              <a:ext cx="438150" cy="274743"/>
            </a:xfrm>
            <a:custGeom>
              <a:avLst/>
              <a:gdLst>
                <a:gd name="T0" fmla="*/ 4534083 w 21600"/>
                <a:gd name="T1" fmla="*/ 522580 h 21600"/>
                <a:gd name="T2" fmla="*/ 0 w 21600"/>
                <a:gd name="T3" fmla="*/ 1741932 h 21600"/>
                <a:gd name="T4" fmla="*/ 4459346 w 21600"/>
                <a:gd name="T5" fmla="*/ 3483864 h 21600"/>
                <a:gd name="T6" fmla="*/ 8918692 w 21600"/>
                <a:gd name="T7" fmla="*/ 1741932 h 21600"/>
                <a:gd name="T8" fmla="*/ 0 w 21600"/>
                <a:gd name="T9" fmla="*/ 3483864 h 21600"/>
                <a:gd name="T10" fmla="*/ 8918692 w 21600"/>
                <a:gd name="T11" fmla="*/ 3483864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1086 w 21600"/>
                <a:gd name="T19" fmla="*/ 4628 h 21600"/>
                <a:gd name="T20" fmla="*/ 20635 w 21600"/>
                <a:gd name="T21" fmla="*/ 20289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9790" y="3240"/>
                  </a:moveTo>
                  <a:cubicBezTo>
                    <a:pt x="10981" y="3240"/>
                    <a:pt x="9171" y="3240"/>
                    <a:pt x="9050" y="3086"/>
                  </a:cubicBezTo>
                  <a:cubicBezTo>
                    <a:pt x="9050" y="2931"/>
                    <a:pt x="8930" y="2777"/>
                    <a:pt x="8930" y="2469"/>
                  </a:cubicBezTo>
                  <a:cubicBezTo>
                    <a:pt x="8930" y="2160"/>
                    <a:pt x="8809" y="1851"/>
                    <a:pt x="8688" y="1389"/>
                  </a:cubicBezTo>
                  <a:cubicBezTo>
                    <a:pt x="8568" y="1080"/>
                    <a:pt x="8326" y="771"/>
                    <a:pt x="8085" y="463"/>
                  </a:cubicBezTo>
                  <a:cubicBezTo>
                    <a:pt x="7723" y="154"/>
                    <a:pt x="7361" y="0"/>
                    <a:pt x="7361" y="0"/>
                  </a:cubicBezTo>
                  <a:cubicBezTo>
                    <a:pt x="7361" y="0"/>
                    <a:pt x="2293" y="0"/>
                    <a:pt x="2051" y="154"/>
                  </a:cubicBezTo>
                  <a:cubicBezTo>
                    <a:pt x="1689" y="309"/>
                    <a:pt x="1448" y="463"/>
                    <a:pt x="1327" y="771"/>
                  </a:cubicBezTo>
                  <a:cubicBezTo>
                    <a:pt x="1207" y="1080"/>
                    <a:pt x="1086" y="1389"/>
                    <a:pt x="965" y="1697"/>
                  </a:cubicBezTo>
                  <a:cubicBezTo>
                    <a:pt x="845" y="2160"/>
                    <a:pt x="724" y="2314"/>
                    <a:pt x="724" y="2469"/>
                  </a:cubicBezTo>
                  <a:cubicBezTo>
                    <a:pt x="603" y="2623"/>
                    <a:pt x="603" y="2777"/>
                    <a:pt x="483" y="2931"/>
                  </a:cubicBezTo>
                  <a:cubicBezTo>
                    <a:pt x="483" y="3086"/>
                    <a:pt x="362" y="3240"/>
                    <a:pt x="241" y="3240"/>
                  </a:cubicBezTo>
                  <a:lnTo>
                    <a:pt x="0" y="3394"/>
                  </a:lnTo>
                  <a:lnTo>
                    <a:pt x="0" y="3703"/>
                  </a:lnTo>
                  <a:lnTo>
                    <a:pt x="0" y="10800"/>
                  </a:lnTo>
                  <a:lnTo>
                    <a:pt x="0" y="21600"/>
                  </a:lnTo>
                  <a:lnTo>
                    <a:pt x="10981" y="21600"/>
                  </a:lnTo>
                  <a:lnTo>
                    <a:pt x="21600" y="21600"/>
                  </a:lnTo>
                  <a:lnTo>
                    <a:pt x="21600" y="10800"/>
                  </a:lnTo>
                  <a:lnTo>
                    <a:pt x="21600" y="5246"/>
                  </a:lnTo>
                  <a:lnTo>
                    <a:pt x="21600" y="4783"/>
                  </a:lnTo>
                  <a:cubicBezTo>
                    <a:pt x="21479" y="4320"/>
                    <a:pt x="21359" y="4011"/>
                    <a:pt x="21117" y="3703"/>
                  </a:cubicBezTo>
                  <a:cubicBezTo>
                    <a:pt x="20876" y="3549"/>
                    <a:pt x="20514" y="3394"/>
                    <a:pt x="20152" y="3240"/>
                  </a:cubicBez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10" name="File"/>
            <p:cNvSpPr>
              <a:spLocks noChangeAspect="1" noEditPoints="1" noChangeArrowheads="1"/>
            </p:cNvSpPr>
            <p:nvPr/>
          </p:nvSpPr>
          <p:spPr bwMode="auto">
            <a:xfrm>
              <a:off x="4419600" y="5716400"/>
              <a:ext cx="438150" cy="274743"/>
            </a:xfrm>
            <a:custGeom>
              <a:avLst/>
              <a:gdLst>
                <a:gd name="T0" fmla="*/ 4534083 w 21600"/>
                <a:gd name="T1" fmla="*/ 522580 h 21600"/>
                <a:gd name="T2" fmla="*/ 0 w 21600"/>
                <a:gd name="T3" fmla="*/ 1741932 h 21600"/>
                <a:gd name="T4" fmla="*/ 4459346 w 21600"/>
                <a:gd name="T5" fmla="*/ 3483864 h 21600"/>
                <a:gd name="T6" fmla="*/ 8918692 w 21600"/>
                <a:gd name="T7" fmla="*/ 1741932 h 21600"/>
                <a:gd name="T8" fmla="*/ 0 w 21600"/>
                <a:gd name="T9" fmla="*/ 3483864 h 21600"/>
                <a:gd name="T10" fmla="*/ 8918692 w 21600"/>
                <a:gd name="T11" fmla="*/ 3483864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1086 w 21600"/>
                <a:gd name="T19" fmla="*/ 4628 h 21600"/>
                <a:gd name="T20" fmla="*/ 20635 w 21600"/>
                <a:gd name="T21" fmla="*/ 20289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9790" y="3240"/>
                  </a:moveTo>
                  <a:cubicBezTo>
                    <a:pt x="10981" y="3240"/>
                    <a:pt x="9171" y="3240"/>
                    <a:pt x="9050" y="3086"/>
                  </a:cubicBezTo>
                  <a:cubicBezTo>
                    <a:pt x="9050" y="2931"/>
                    <a:pt x="8930" y="2777"/>
                    <a:pt x="8930" y="2469"/>
                  </a:cubicBezTo>
                  <a:cubicBezTo>
                    <a:pt x="8930" y="2160"/>
                    <a:pt x="8809" y="1851"/>
                    <a:pt x="8688" y="1389"/>
                  </a:cubicBezTo>
                  <a:cubicBezTo>
                    <a:pt x="8568" y="1080"/>
                    <a:pt x="8326" y="771"/>
                    <a:pt x="8085" y="463"/>
                  </a:cubicBezTo>
                  <a:cubicBezTo>
                    <a:pt x="7723" y="154"/>
                    <a:pt x="7361" y="0"/>
                    <a:pt x="7361" y="0"/>
                  </a:cubicBezTo>
                  <a:cubicBezTo>
                    <a:pt x="7361" y="0"/>
                    <a:pt x="2293" y="0"/>
                    <a:pt x="2051" y="154"/>
                  </a:cubicBezTo>
                  <a:cubicBezTo>
                    <a:pt x="1689" y="309"/>
                    <a:pt x="1448" y="463"/>
                    <a:pt x="1327" y="771"/>
                  </a:cubicBezTo>
                  <a:cubicBezTo>
                    <a:pt x="1207" y="1080"/>
                    <a:pt x="1086" y="1389"/>
                    <a:pt x="965" y="1697"/>
                  </a:cubicBezTo>
                  <a:cubicBezTo>
                    <a:pt x="845" y="2160"/>
                    <a:pt x="724" y="2314"/>
                    <a:pt x="724" y="2469"/>
                  </a:cubicBezTo>
                  <a:cubicBezTo>
                    <a:pt x="603" y="2623"/>
                    <a:pt x="603" y="2777"/>
                    <a:pt x="483" y="2931"/>
                  </a:cubicBezTo>
                  <a:cubicBezTo>
                    <a:pt x="483" y="3086"/>
                    <a:pt x="362" y="3240"/>
                    <a:pt x="241" y="3240"/>
                  </a:cubicBezTo>
                  <a:lnTo>
                    <a:pt x="0" y="3394"/>
                  </a:lnTo>
                  <a:lnTo>
                    <a:pt x="0" y="3703"/>
                  </a:lnTo>
                  <a:lnTo>
                    <a:pt x="0" y="10800"/>
                  </a:lnTo>
                  <a:lnTo>
                    <a:pt x="0" y="21600"/>
                  </a:lnTo>
                  <a:lnTo>
                    <a:pt x="10981" y="21600"/>
                  </a:lnTo>
                  <a:lnTo>
                    <a:pt x="21600" y="21600"/>
                  </a:lnTo>
                  <a:lnTo>
                    <a:pt x="21600" y="10800"/>
                  </a:lnTo>
                  <a:lnTo>
                    <a:pt x="21600" y="5246"/>
                  </a:lnTo>
                  <a:lnTo>
                    <a:pt x="21600" y="4783"/>
                  </a:lnTo>
                  <a:cubicBezTo>
                    <a:pt x="21479" y="4320"/>
                    <a:pt x="21359" y="4011"/>
                    <a:pt x="21117" y="3703"/>
                  </a:cubicBezTo>
                  <a:cubicBezTo>
                    <a:pt x="20876" y="3549"/>
                    <a:pt x="20514" y="3394"/>
                    <a:pt x="20152" y="3240"/>
                  </a:cubicBez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11" name="File"/>
            <p:cNvSpPr>
              <a:spLocks noChangeAspect="1" noEditPoints="1" noChangeArrowheads="1"/>
            </p:cNvSpPr>
            <p:nvPr/>
          </p:nvSpPr>
          <p:spPr bwMode="auto">
            <a:xfrm>
              <a:off x="4572000" y="5868858"/>
              <a:ext cx="438150" cy="274743"/>
            </a:xfrm>
            <a:custGeom>
              <a:avLst/>
              <a:gdLst>
                <a:gd name="T0" fmla="*/ 4534083 w 21600"/>
                <a:gd name="T1" fmla="*/ 522580 h 21600"/>
                <a:gd name="T2" fmla="*/ 0 w 21600"/>
                <a:gd name="T3" fmla="*/ 1741932 h 21600"/>
                <a:gd name="T4" fmla="*/ 4459346 w 21600"/>
                <a:gd name="T5" fmla="*/ 3483864 h 21600"/>
                <a:gd name="T6" fmla="*/ 8918692 w 21600"/>
                <a:gd name="T7" fmla="*/ 1741932 h 21600"/>
                <a:gd name="T8" fmla="*/ 0 w 21600"/>
                <a:gd name="T9" fmla="*/ 3483864 h 21600"/>
                <a:gd name="T10" fmla="*/ 8918692 w 21600"/>
                <a:gd name="T11" fmla="*/ 3483864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1086 w 21600"/>
                <a:gd name="T19" fmla="*/ 4628 h 21600"/>
                <a:gd name="T20" fmla="*/ 20635 w 21600"/>
                <a:gd name="T21" fmla="*/ 20289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9790" y="3240"/>
                  </a:moveTo>
                  <a:cubicBezTo>
                    <a:pt x="10981" y="3240"/>
                    <a:pt x="9171" y="3240"/>
                    <a:pt x="9050" y="3086"/>
                  </a:cubicBezTo>
                  <a:cubicBezTo>
                    <a:pt x="9050" y="2931"/>
                    <a:pt x="8930" y="2777"/>
                    <a:pt x="8930" y="2469"/>
                  </a:cubicBezTo>
                  <a:cubicBezTo>
                    <a:pt x="8930" y="2160"/>
                    <a:pt x="8809" y="1851"/>
                    <a:pt x="8688" y="1389"/>
                  </a:cubicBezTo>
                  <a:cubicBezTo>
                    <a:pt x="8568" y="1080"/>
                    <a:pt x="8326" y="771"/>
                    <a:pt x="8085" y="463"/>
                  </a:cubicBezTo>
                  <a:cubicBezTo>
                    <a:pt x="7723" y="154"/>
                    <a:pt x="7361" y="0"/>
                    <a:pt x="7361" y="0"/>
                  </a:cubicBezTo>
                  <a:cubicBezTo>
                    <a:pt x="7361" y="0"/>
                    <a:pt x="2293" y="0"/>
                    <a:pt x="2051" y="154"/>
                  </a:cubicBezTo>
                  <a:cubicBezTo>
                    <a:pt x="1689" y="309"/>
                    <a:pt x="1448" y="463"/>
                    <a:pt x="1327" y="771"/>
                  </a:cubicBezTo>
                  <a:cubicBezTo>
                    <a:pt x="1207" y="1080"/>
                    <a:pt x="1086" y="1389"/>
                    <a:pt x="965" y="1697"/>
                  </a:cubicBezTo>
                  <a:cubicBezTo>
                    <a:pt x="845" y="2160"/>
                    <a:pt x="724" y="2314"/>
                    <a:pt x="724" y="2469"/>
                  </a:cubicBezTo>
                  <a:cubicBezTo>
                    <a:pt x="603" y="2623"/>
                    <a:pt x="603" y="2777"/>
                    <a:pt x="483" y="2931"/>
                  </a:cubicBezTo>
                  <a:cubicBezTo>
                    <a:pt x="483" y="3086"/>
                    <a:pt x="362" y="3240"/>
                    <a:pt x="241" y="3240"/>
                  </a:cubicBezTo>
                  <a:lnTo>
                    <a:pt x="0" y="3394"/>
                  </a:lnTo>
                  <a:lnTo>
                    <a:pt x="0" y="3703"/>
                  </a:lnTo>
                  <a:lnTo>
                    <a:pt x="0" y="10800"/>
                  </a:lnTo>
                  <a:lnTo>
                    <a:pt x="0" y="21600"/>
                  </a:lnTo>
                  <a:lnTo>
                    <a:pt x="10981" y="21600"/>
                  </a:lnTo>
                  <a:lnTo>
                    <a:pt x="21600" y="21600"/>
                  </a:lnTo>
                  <a:lnTo>
                    <a:pt x="21600" y="10800"/>
                  </a:lnTo>
                  <a:lnTo>
                    <a:pt x="21600" y="5246"/>
                  </a:lnTo>
                  <a:lnTo>
                    <a:pt x="21600" y="4783"/>
                  </a:lnTo>
                  <a:cubicBezTo>
                    <a:pt x="21479" y="4320"/>
                    <a:pt x="21359" y="4011"/>
                    <a:pt x="21117" y="3703"/>
                  </a:cubicBezTo>
                  <a:cubicBezTo>
                    <a:pt x="20876" y="3549"/>
                    <a:pt x="20514" y="3394"/>
                    <a:pt x="20152" y="3240"/>
                  </a:cubicBez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12" name="File"/>
            <p:cNvSpPr>
              <a:spLocks noChangeAspect="1" noEditPoints="1" noChangeArrowheads="1"/>
            </p:cNvSpPr>
            <p:nvPr/>
          </p:nvSpPr>
          <p:spPr bwMode="auto">
            <a:xfrm>
              <a:off x="4743450" y="5563941"/>
              <a:ext cx="438150" cy="274743"/>
            </a:xfrm>
            <a:custGeom>
              <a:avLst/>
              <a:gdLst>
                <a:gd name="T0" fmla="*/ 4534083 w 21600"/>
                <a:gd name="T1" fmla="*/ 522580 h 21600"/>
                <a:gd name="T2" fmla="*/ 0 w 21600"/>
                <a:gd name="T3" fmla="*/ 1741932 h 21600"/>
                <a:gd name="T4" fmla="*/ 4459346 w 21600"/>
                <a:gd name="T5" fmla="*/ 3483864 h 21600"/>
                <a:gd name="T6" fmla="*/ 8918692 w 21600"/>
                <a:gd name="T7" fmla="*/ 1741932 h 21600"/>
                <a:gd name="T8" fmla="*/ 0 w 21600"/>
                <a:gd name="T9" fmla="*/ 3483864 h 21600"/>
                <a:gd name="T10" fmla="*/ 8918692 w 21600"/>
                <a:gd name="T11" fmla="*/ 3483864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1086 w 21600"/>
                <a:gd name="T19" fmla="*/ 4628 h 21600"/>
                <a:gd name="T20" fmla="*/ 20635 w 21600"/>
                <a:gd name="T21" fmla="*/ 20289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9790" y="3240"/>
                  </a:moveTo>
                  <a:cubicBezTo>
                    <a:pt x="10981" y="3240"/>
                    <a:pt x="9171" y="3240"/>
                    <a:pt x="9050" y="3086"/>
                  </a:cubicBezTo>
                  <a:cubicBezTo>
                    <a:pt x="9050" y="2931"/>
                    <a:pt x="8930" y="2777"/>
                    <a:pt x="8930" y="2469"/>
                  </a:cubicBezTo>
                  <a:cubicBezTo>
                    <a:pt x="8930" y="2160"/>
                    <a:pt x="8809" y="1851"/>
                    <a:pt x="8688" y="1389"/>
                  </a:cubicBezTo>
                  <a:cubicBezTo>
                    <a:pt x="8568" y="1080"/>
                    <a:pt x="8326" y="771"/>
                    <a:pt x="8085" y="463"/>
                  </a:cubicBezTo>
                  <a:cubicBezTo>
                    <a:pt x="7723" y="154"/>
                    <a:pt x="7361" y="0"/>
                    <a:pt x="7361" y="0"/>
                  </a:cubicBezTo>
                  <a:cubicBezTo>
                    <a:pt x="7361" y="0"/>
                    <a:pt x="2293" y="0"/>
                    <a:pt x="2051" y="154"/>
                  </a:cubicBezTo>
                  <a:cubicBezTo>
                    <a:pt x="1689" y="309"/>
                    <a:pt x="1448" y="463"/>
                    <a:pt x="1327" y="771"/>
                  </a:cubicBezTo>
                  <a:cubicBezTo>
                    <a:pt x="1207" y="1080"/>
                    <a:pt x="1086" y="1389"/>
                    <a:pt x="965" y="1697"/>
                  </a:cubicBezTo>
                  <a:cubicBezTo>
                    <a:pt x="845" y="2160"/>
                    <a:pt x="724" y="2314"/>
                    <a:pt x="724" y="2469"/>
                  </a:cubicBezTo>
                  <a:cubicBezTo>
                    <a:pt x="603" y="2623"/>
                    <a:pt x="603" y="2777"/>
                    <a:pt x="483" y="2931"/>
                  </a:cubicBezTo>
                  <a:cubicBezTo>
                    <a:pt x="483" y="3086"/>
                    <a:pt x="362" y="3240"/>
                    <a:pt x="241" y="3240"/>
                  </a:cubicBezTo>
                  <a:lnTo>
                    <a:pt x="0" y="3394"/>
                  </a:lnTo>
                  <a:lnTo>
                    <a:pt x="0" y="3703"/>
                  </a:lnTo>
                  <a:lnTo>
                    <a:pt x="0" y="10800"/>
                  </a:lnTo>
                  <a:lnTo>
                    <a:pt x="0" y="21600"/>
                  </a:lnTo>
                  <a:lnTo>
                    <a:pt x="10981" y="21600"/>
                  </a:lnTo>
                  <a:lnTo>
                    <a:pt x="21600" y="21600"/>
                  </a:lnTo>
                  <a:lnTo>
                    <a:pt x="21600" y="10800"/>
                  </a:lnTo>
                  <a:lnTo>
                    <a:pt x="21600" y="5246"/>
                  </a:lnTo>
                  <a:lnTo>
                    <a:pt x="21600" y="4783"/>
                  </a:lnTo>
                  <a:cubicBezTo>
                    <a:pt x="21479" y="4320"/>
                    <a:pt x="21359" y="4011"/>
                    <a:pt x="21117" y="3703"/>
                  </a:cubicBezTo>
                  <a:cubicBezTo>
                    <a:pt x="20876" y="3549"/>
                    <a:pt x="20514" y="3394"/>
                    <a:pt x="20152" y="3240"/>
                  </a:cubicBez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13" name="File"/>
            <p:cNvSpPr>
              <a:spLocks noChangeAspect="1" noEditPoints="1" noChangeArrowheads="1"/>
            </p:cNvSpPr>
            <p:nvPr/>
          </p:nvSpPr>
          <p:spPr bwMode="auto">
            <a:xfrm>
              <a:off x="4895850" y="5716400"/>
              <a:ext cx="438150" cy="274743"/>
            </a:xfrm>
            <a:custGeom>
              <a:avLst/>
              <a:gdLst>
                <a:gd name="T0" fmla="*/ 4534083 w 21600"/>
                <a:gd name="T1" fmla="*/ 522580 h 21600"/>
                <a:gd name="T2" fmla="*/ 0 w 21600"/>
                <a:gd name="T3" fmla="*/ 1741932 h 21600"/>
                <a:gd name="T4" fmla="*/ 4459346 w 21600"/>
                <a:gd name="T5" fmla="*/ 3483864 h 21600"/>
                <a:gd name="T6" fmla="*/ 8918692 w 21600"/>
                <a:gd name="T7" fmla="*/ 1741932 h 21600"/>
                <a:gd name="T8" fmla="*/ 0 w 21600"/>
                <a:gd name="T9" fmla="*/ 3483864 h 21600"/>
                <a:gd name="T10" fmla="*/ 8918692 w 21600"/>
                <a:gd name="T11" fmla="*/ 3483864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1086 w 21600"/>
                <a:gd name="T19" fmla="*/ 4628 h 21600"/>
                <a:gd name="T20" fmla="*/ 20635 w 21600"/>
                <a:gd name="T21" fmla="*/ 20289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9790" y="3240"/>
                  </a:moveTo>
                  <a:cubicBezTo>
                    <a:pt x="10981" y="3240"/>
                    <a:pt x="9171" y="3240"/>
                    <a:pt x="9050" y="3086"/>
                  </a:cubicBezTo>
                  <a:cubicBezTo>
                    <a:pt x="9050" y="2931"/>
                    <a:pt x="8930" y="2777"/>
                    <a:pt x="8930" y="2469"/>
                  </a:cubicBezTo>
                  <a:cubicBezTo>
                    <a:pt x="8930" y="2160"/>
                    <a:pt x="8809" y="1851"/>
                    <a:pt x="8688" y="1389"/>
                  </a:cubicBezTo>
                  <a:cubicBezTo>
                    <a:pt x="8568" y="1080"/>
                    <a:pt x="8326" y="771"/>
                    <a:pt x="8085" y="463"/>
                  </a:cubicBezTo>
                  <a:cubicBezTo>
                    <a:pt x="7723" y="154"/>
                    <a:pt x="7361" y="0"/>
                    <a:pt x="7361" y="0"/>
                  </a:cubicBezTo>
                  <a:cubicBezTo>
                    <a:pt x="7361" y="0"/>
                    <a:pt x="2293" y="0"/>
                    <a:pt x="2051" y="154"/>
                  </a:cubicBezTo>
                  <a:cubicBezTo>
                    <a:pt x="1689" y="309"/>
                    <a:pt x="1448" y="463"/>
                    <a:pt x="1327" y="771"/>
                  </a:cubicBezTo>
                  <a:cubicBezTo>
                    <a:pt x="1207" y="1080"/>
                    <a:pt x="1086" y="1389"/>
                    <a:pt x="965" y="1697"/>
                  </a:cubicBezTo>
                  <a:cubicBezTo>
                    <a:pt x="845" y="2160"/>
                    <a:pt x="724" y="2314"/>
                    <a:pt x="724" y="2469"/>
                  </a:cubicBezTo>
                  <a:cubicBezTo>
                    <a:pt x="603" y="2623"/>
                    <a:pt x="603" y="2777"/>
                    <a:pt x="483" y="2931"/>
                  </a:cubicBezTo>
                  <a:cubicBezTo>
                    <a:pt x="483" y="3086"/>
                    <a:pt x="362" y="3240"/>
                    <a:pt x="241" y="3240"/>
                  </a:cubicBezTo>
                  <a:lnTo>
                    <a:pt x="0" y="3394"/>
                  </a:lnTo>
                  <a:lnTo>
                    <a:pt x="0" y="3703"/>
                  </a:lnTo>
                  <a:lnTo>
                    <a:pt x="0" y="10800"/>
                  </a:lnTo>
                  <a:lnTo>
                    <a:pt x="0" y="21600"/>
                  </a:lnTo>
                  <a:lnTo>
                    <a:pt x="10981" y="21600"/>
                  </a:lnTo>
                  <a:lnTo>
                    <a:pt x="21600" y="21600"/>
                  </a:lnTo>
                  <a:lnTo>
                    <a:pt x="21600" y="10800"/>
                  </a:lnTo>
                  <a:lnTo>
                    <a:pt x="21600" y="5246"/>
                  </a:lnTo>
                  <a:lnTo>
                    <a:pt x="21600" y="4783"/>
                  </a:lnTo>
                  <a:cubicBezTo>
                    <a:pt x="21479" y="4320"/>
                    <a:pt x="21359" y="4011"/>
                    <a:pt x="21117" y="3703"/>
                  </a:cubicBezTo>
                  <a:cubicBezTo>
                    <a:pt x="20876" y="3549"/>
                    <a:pt x="20514" y="3394"/>
                    <a:pt x="20152" y="3240"/>
                  </a:cubicBez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14" name="File"/>
            <p:cNvSpPr>
              <a:spLocks noChangeAspect="1" noEditPoints="1" noChangeArrowheads="1"/>
            </p:cNvSpPr>
            <p:nvPr/>
          </p:nvSpPr>
          <p:spPr bwMode="auto">
            <a:xfrm>
              <a:off x="5048250" y="5868858"/>
              <a:ext cx="438150" cy="274743"/>
            </a:xfrm>
            <a:custGeom>
              <a:avLst/>
              <a:gdLst>
                <a:gd name="T0" fmla="*/ 4534083 w 21600"/>
                <a:gd name="T1" fmla="*/ 522580 h 21600"/>
                <a:gd name="T2" fmla="*/ 0 w 21600"/>
                <a:gd name="T3" fmla="*/ 1741932 h 21600"/>
                <a:gd name="T4" fmla="*/ 4459346 w 21600"/>
                <a:gd name="T5" fmla="*/ 3483864 h 21600"/>
                <a:gd name="T6" fmla="*/ 8918692 w 21600"/>
                <a:gd name="T7" fmla="*/ 1741932 h 21600"/>
                <a:gd name="T8" fmla="*/ 0 w 21600"/>
                <a:gd name="T9" fmla="*/ 3483864 h 21600"/>
                <a:gd name="T10" fmla="*/ 8918692 w 21600"/>
                <a:gd name="T11" fmla="*/ 3483864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1086 w 21600"/>
                <a:gd name="T19" fmla="*/ 4628 h 21600"/>
                <a:gd name="T20" fmla="*/ 20635 w 21600"/>
                <a:gd name="T21" fmla="*/ 20289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9790" y="3240"/>
                  </a:moveTo>
                  <a:cubicBezTo>
                    <a:pt x="10981" y="3240"/>
                    <a:pt x="9171" y="3240"/>
                    <a:pt x="9050" y="3086"/>
                  </a:cubicBezTo>
                  <a:cubicBezTo>
                    <a:pt x="9050" y="2931"/>
                    <a:pt x="8930" y="2777"/>
                    <a:pt x="8930" y="2469"/>
                  </a:cubicBezTo>
                  <a:cubicBezTo>
                    <a:pt x="8930" y="2160"/>
                    <a:pt x="8809" y="1851"/>
                    <a:pt x="8688" y="1389"/>
                  </a:cubicBezTo>
                  <a:cubicBezTo>
                    <a:pt x="8568" y="1080"/>
                    <a:pt x="8326" y="771"/>
                    <a:pt x="8085" y="463"/>
                  </a:cubicBezTo>
                  <a:cubicBezTo>
                    <a:pt x="7723" y="154"/>
                    <a:pt x="7361" y="0"/>
                    <a:pt x="7361" y="0"/>
                  </a:cubicBezTo>
                  <a:cubicBezTo>
                    <a:pt x="7361" y="0"/>
                    <a:pt x="2293" y="0"/>
                    <a:pt x="2051" y="154"/>
                  </a:cubicBezTo>
                  <a:cubicBezTo>
                    <a:pt x="1689" y="309"/>
                    <a:pt x="1448" y="463"/>
                    <a:pt x="1327" y="771"/>
                  </a:cubicBezTo>
                  <a:cubicBezTo>
                    <a:pt x="1207" y="1080"/>
                    <a:pt x="1086" y="1389"/>
                    <a:pt x="965" y="1697"/>
                  </a:cubicBezTo>
                  <a:cubicBezTo>
                    <a:pt x="845" y="2160"/>
                    <a:pt x="724" y="2314"/>
                    <a:pt x="724" y="2469"/>
                  </a:cubicBezTo>
                  <a:cubicBezTo>
                    <a:pt x="603" y="2623"/>
                    <a:pt x="603" y="2777"/>
                    <a:pt x="483" y="2931"/>
                  </a:cubicBezTo>
                  <a:cubicBezTo>
                    <a:pt x="483" y="3086"/>
                    <a:pt x="362" y="3240"/>
                    <a:pt x="241" y="3240"/>
                  </a:cubicBezTo>
                  <a:lnTo>
                    <a:pt x="0" y="3394"/>
                  </a:lnTo>
                  <a:lnTo>
                    <a:pt x="0" y="3703"/>
                  </a:lnTo>
                  <a:lnTo>
                    <a:pt x="0" y="10800"/>
                  </a:lnTo>
                  <a:lnTo>
                    <a:pt x="0" y="21600"/>
                  </a:lnTo>
                  <a:lnTo>
                    <a:pt x="10981" y="21600"/>
                  </a:lnTo>
                  <a:lnTo>
                    <a:pt x="21600" y="21600"/>
                  </a:lnTo>
                  <a:lnTo>
                    <a:pt x="21600" y="10800"/>
                  </a:lnTo>
                  <a:lnTo>
                    <a:pt x="21600" y="5246"/>
                  </a:lnTo>
                  <a:lnTo>
                    <a:pt x="21600" y="4783"/>
                  </a:lnTo>
                  <a:cubicBezTo>
                    <a:pt x="21479" y="4320"/>
                    <a:pt x="21359" y="4011"/>
                    <a:pt x="21117" y="3703"/>
                  </a:cubicBezTo>
                  <a:cubicBezTo>
                    <a:pt x="20876" y="3549"/>
                    <a:pt x="20514" y="3394"/>
                    <a:pt x="20152" y="3240"/>
                  </a:cubicBez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15" name="File"/>
            <p:cNvSpPr>
              <a:spLocks noChangeAspect="1" noEditPoints="1" noChangeArrowheads="1"/>
            </p:cNvSpPr>
            <p:nvPr/>
          </p:nvSpPr>
          <p:spPr bwMode="auto">
            <a:xfrm>
              <a:off x="5218113" y="5563941"/>
              <a:ext cx="439737" cy="274743"/>
            </a:xfrm>
            <a:custGeom>
              <a:avLst/>
              <a:gdLst>
                <a:gd name="T0" fmla="*/ 4534083 w 21600"/>
                <a:gd name="T1" fmla="*/ 522580 h 21600"/>
                <a:gd name="T2" fmla="*/ 0 w 21600"/>
                <a:gd name="T3" fmla="*/ 1741932 h 21600"/>
                <a:gd name="T4" fmla="*/ 4459346 w 21600"/>
                <a:gd name="T5" fmla="*/ 3483864 h 21600"/>
                <a:gd name="T6" fmla="*/ 8918692 w 21600"/>
                <a:gd name="T7" fmla="*/ 1741932 h 21600"/>
                <a:gd name="T8" fmla="*/ 0 w 21600"/>
                <a:gd name="T9" fmla="*/ 3483864 h 21600"/>
                <a:gd name="T10" fmla="*/ 8918692 w 21600"/>
                <a:gd name="T11" fmla="*/ 3483864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1086 w 21600"/>
                <a:gd name="T19" fmla="*/ 4628 h 21600"/>
                <a:gd name="T20" fmla="*/ 20635 w 21600"/>
                <a:gd name="T21" fmla="*/ 20289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9790" y="3240"/>
                  </a:moveTo>
                  <a:cubicBezTo>
                    <a:pt x="10981" y="3240"/>
                    <a:pt x="9171" y="3240"/>
                    <a:pt x="9050" y="3086"/>
                  </a:cubicBezTo>
                  <a:cubicBezTo>
                    <a:pt x="9050" y="2931"/>
                    <a:pt x="8930" y="2777"/>
                    <a:pt x="8930" y="2469"/>
                  </a:cubicBezTo>
                  <a:cubicBezTo>
                    <a:pt x="8930" y="2160"/>
                    <a:pt x="8809" y="1851"/>
                    <a:pt x="8688" y="1389"/>
                  </a:cubicBezTo>
                  <a:cubicBezTo>
                    <a:pt x="8568" y="1080"/>
                    <a:pt x="8326" y="771"/>
                    <a:pt x="8085" y="463"/>
                  </a:cubicBezTo>
                  <a:cubicBezTo>
                    <a:pt x="7723" y="154"/>
                    <a:pt x="7361" y="0"/>
                    <a:pt x="7361" y="0"/>
                  </a:cubicBezTo>
                  <a:cubicBezTo>
                    <a:pt x="7361" y="0"/>
                    <a:pt x="2293" y="0"/>
                    <a:pt x="2051" y="154"/>
                  </a:cubicBezTo>
                  <a:cubicBezTo>
                    <a:pt x="1689" y="309"/>
                    <a:pt x="1448" y="463"/>
                    <a:pt x="1327" y="771"/>
                  </a:cubicBezTo>
                  <a:cubicBezTo>
                    <a:pt x="1207" y="1080"/>
                    <a:pt x="1086" y="1389"/>
                    <a:pt x="965" y="1697"/>
                  </a:cubicBezTo>
                  <a:cubicBezTo>
                    <a:pt x="845" y="2160"/>
                    <a:pt x="724" y="2314"/>
                    <a:pt x="724" y="2469"/>
                  </a:cubicBezTo>
                  <a:cubicBezTo>
                    <a:pt x="603" y="2623"/>
                    <a:pt x="603" y="2777"/>
                    <a:pt x="483" y="2931"/>
                  </a:cubicBezTo>
                  <a:cubicBezTo>
                    <a:pt x="483" y="3086"/>
                    <a:pt x="362" y="3240"/>
                    <a:pt x="241" y="3240"/>
                  </a:cubicBezTo>
                  <a:lnTo>
                    <a:pt x="0" y="3394"/>
                  </a:lnTo>
                  <a:lnTo>
                    <a:pt x="0" y="3703"/>
                  </a:lnTo>
                  <a:lnTo>
                    <a:pt x="0" y="10800"/>
                  </a:lnTo>
                  <a:lnTo>
                    <a:pt x="0" y="21600"/>
                  </a:lnTo>
                  <a:lnTo>
                    <a:pt x="10981" y="21600"/>
                  </a:lnTo>
                  <a:lnTo>
                    <a:pt x="21600" y="21600"/>
                  </a:lnTo>
                  <a:lnTo>
                    <a:pt x="21600" y="10800"/>
                  </a:lnTo>
                  <a:lnTo>
                    <a:pt x="21600" y="5246"/>
                  </a:lnTo>
                  <a:lnTo>
                    <a:pt x="21600" y="4783"/>
                  </a:lnTo>
                  <a:cubicBezTo>
                    <a:pt x="21479" y="4320"/>
                    <a:pt x="21359" y="4011"/>
                    <a:pt x="21117" y="3703"/>
                  </a:cubicBezTo>
                  <a:cubicBezTo>
                    <a:pt x="20876" y="3549"/>
                    <a:pt x="20514" y="3394"/>
                    <a:pt x="20152" y="3240"/>
                  </a:cubicBez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16" name="File"/>
            <p:cNvSpPr>
              <a:spLocks noChangeAspect="1" noEditPoints="1" noChangeArrowheads="1"/>
            </p:cNvSpPr>
            <p:nvPr/>
          </p:nvSpPr>
          <p:spPr bwMode="auto">
            <a:xfrm>
              <a:off x="5370513" y="5716400"/>
              <a:ext cx="439737" cy="274743"/>
            </a:xfrm>
            <a:custGeom>
              <a:avLst/>
              <a:gdLst>
                <a:gd name="T0" fmla="*/ 4534083 w 21600"/>
                <a:gd name="T1" fmla="*/ 522580 h 21600"/>
                <a:gd name="T2" fmla="*/ 0 w 21600"/>
                <a:gd name="T3" fmla="*/ 1741932 h 21600"/>
                <a:gd name="T4" fmla="*/ 4459346 w 21600"/>
                <a:gd name="T5" fmla="*/ 3483864 h 21600"/>
                <a:gd name="T6" fmla="*/ 8918692 w 21600"/>
                <a:gd name="T7" fmla="*/ 1741932 h 21600"/>
                <a:gd name="T8" fmla="*/ 0 w 21600"/>
                <a:gd name="T9" fmla="*/ 3483864 h 21600"/>
                <a:gd name="T10" fmla="*/ 8918692 w 21600"/>
                <a:gd name="T11" fmla="*/ 3483864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1086 w 21600"/>
                <a:gd name="T19" fmla="*/ 4628 h 21600"/>
                <a:gd name="T20" fmla="*/ 20635 w 21600"/>
                <a:gd name="T21" fmla="*/ 20289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9790" y="3240"/>
                  </a:moveTo>
                  <a:cubicBezTo>
                    <a:pt x="10981" y="3240"/>
                    <a:pt x="9171" y="3240"/>
                    <a:pt x="9050" y="3086"/>
                  </a:cubicBezTo>
                  <a:cubicBezTo>
                    <a:pt x="9050" y="2931"/>
                    <a:pt x="8930" y="2777"/>
                    <a:pt x="8930" y="2469"/>
                  </a:cubicBezTo>
                  <a:cubicBezTo>
                    <a:pt x="8930" y="2160"/>
                    <a:pt x="8809" y="1851"/>
                    <a:pt x="8688" y="1389"/>
                  </a:cubicBezTo>
                  <a:cubicBezTo>
                    <a:pt x="8568" y="1080"/>
                    <a:pt x="8326" y="771"/>
                    <a:pt x="8085" y="463"/>
                  </a:cubicBezTo>
                  <a:cubicBezTo>
                    <a:pt x="7723" y="154"/>
                    <a:pt x="7361" y="0"/>
                    <a:pt x="7361" y="0"/>
                  </a:cubicBezTo>
                  <a:cubicBezTo>
                    <a:pt x="7361" y="0"/>
                    <a:pt x="2293" y="0"/>
                    <a:pt x="2051" y="154"/>
                  </a:cubicBezTo>
                  <a:cubicBezTo>
                    <a:pt x="1689" y="309"/>
                    <a:pt x="1448" y="463"/>
                    <a:pt x="1327" y="771"/>
                  </a:cubicBezTo>
                  <a:cubicBezTo>
                    <a:pt x="1207" y="1080"/>
                    <a:pt x="1086" y="1389"/>
                    <a:pt x="965" y="1697"/>
                  </a:cubicBezTo>
                  <a:cubicBezTo>
                    <a:pt x="845" y="2160"/>
                    <a:pt x="724" y="2314"/>
                    <a:pt x="724" y="2469"/>
                  </a:cubicBezTo>
                  <a:cubicBezTo>
                    <a:pt x="603" y="2623"/>
                    <a:pt x="603" y="2777"/>
                    <a:pt x="483" y="2931"/>
                  </a:cubicBezTo>
                  <a:cubicBezTo>
                    <a:pt x="483" y="3086"/>
                    <a:pt x="362" y="3240"/>
                    <a:pt x="241" y="3240"/>
                  </a:cubicBezTo>
                  <a:lnTo>
                    <a:pt x="0" y="3394"/>
                  </a:lnTo>
                  <a:lnTo>
                    <a:pt x="0" y="3703"/>
                  </a:lnTo>
                  <a:lnTo>
                    <a:pt x="0" y="10800"/>
                  </a:lnTo>
                  <a:lnTo>
                    <a:pt x="0" y="21600"/>
                  </a:lnTo>
                  <a:lnTo>
                    <a:pt x="10981" y="21600"/>
                  </a:lnTo>
                  <a:lnTo>
                    <a:pt x="21600" y="21600"/>
                  </a:lnTo>
                  <a:lnTo>
                    <a:pt x="21600" y="10800"/>
                  </a:lnTo>
                  <a:lnTo>
                    <a:pt x="21600" y="5246"/>
                  </a:lnTo>
                  <a:lnTo>
                    <a:pt x="21600" y="4783"/>
                  </a:lnTo>
                  <a:cubicBezTo>
                    <a:pt x="21479" y="4320"/>
                    <a:pt x="21359" y="4011"/>
                    <a:pt x="21117" y="3703"/>
                  </a:cubicBezTo>
                  <a:cubicBezTo>
                    <a:pt x="20876" y="3549"/>
                    <a:pt x="20514" y="3394"/>
                    <a:pt x="20152" y="3240"/>
                  </a:cubicBez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17" name="File"/>
            <p:cNvSpPr>
              <a:spLocks noChangeAspect="1" noEditPoints="1" noChangeArrowheads="1"/>
            </p:cNvSpPr>
            <p:nvPr/>
          </p:nvSpPr>
          <p:spPr bwMode="auto">
            <a:xfrm>
              <a:off x="5522912" y="5868858"/>
              <a:ext cx="439737" cy="274743"/>
            </a:xfrm>
            <a:custGeom>
              <a:avLst/>
              <a:gdLst>
                <a:gd name="T0" fmla="*/ 4534083 w 21600"/>
                <a:gd name="T1" fmla="*/ 522580 h 21600"/>
                <a:gd name="T2" fmla="*/ 0 w 21600"/>
                <a:gd name="T3" fmla="*/ 1741932 h 21600"/>
                <a:gd name="T4" fmla="*/ 4459346 w 21600"/>
                <a:gd name="T5" fmla="*/ 3483864 h 21600"/>
                <a:gd name="T6" fmla="*/ 8918692 w 21600"/>
                <a:gd name="T7" fmla="*/ 1741932 h 21600"/>
                <a:gd name="T8" fmla="*/ 0 w 21600"/>
                <a:gd name="T9" fmla="*/ 3483864 h 21600"/>
                <a:gd name="T10" fmla="*/ 8918692 w 21600"/>
                <a:gd name="T11" fmla="*/ 3483864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1086 w 21600"/>
                <a:gd name="T19" fmla="*/ 4628 h 21600"/>
                <a:gd name="T20" fmla="*/ 20635 w 21600"/>
                <a:gd name="T21" fmla="*/ 20289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9790" y="3240"/>
                  </a:moveTo>
                  <a:cubicBezTo>
                    <a:pt x="10981" y="3240"/>
                    <a:pt x="9171" y="3240"/>
                    <a:pt x="9050" y="3086"/>
                  </a:cubicBezTo>
                  <a:cubicBezTo>
                    <a:pt x="9050" y="2931"/>
                    <a:pt x="8930" y="2777"/>
                    <a:pt x="8930" y="2469"/>
                  </a:cubicBezTo>
                  <a:cubicBezTo>
                    <a:pt x="8930" y="2160"/>
                    <a:pt x="8809" y="1851"/>
                    <a:pt x="8688" y="1389"/>
                  </a:cubicBezTo>
                  <a:cubicBezTo>
                    <a:pt x="8568" y="1080"/>
                    <a:pt x="8326" y="771"/>
                    <a:pt x="8085" y="463"/>
                  </a:cubicBezTo>
                  <a:cubicBezTo>
                    <a:pt x="7723" y="154"/>
                    <a:pt x="7361" y="0"/>
                    <a:pt x="7361" y="0"/>
                  </a:cubicBezTo>
                  <a:cubicBezTo>
                    <a:pt x="7361" y="0"/>
                    <a:pt x="2293" y="0"/>
                    <a:pt x="2051" y="154"/>
                  </a:cubicBezTo>
                  <a:cubicBezTo>
                    <a:pt x="1689" y="309"/>
                    <a:pt x="1448" y="463"/>
                    <a:pt x="1327" y="771"/>
                  </a:cubicBezTo>
                  <a:cubicBezTo>
                    <a:pt x="1207" y="1080"/>
                    <a:pt x="1086" y="1389"/>
                    <a:pt x="965" y="1697"/>
                  </a:cubicBezTo>
                  <a:cubicBezTo>
                    <a:pt x="845" y="2160"/>
                    <a:pt x="724" y="2314"/>
                    <a:pt x="724" y="2469"/>
                  </a:cubicBezTo>
                  <a:cubicBezTo>
                    <a:pt x="603" y="2623"/>
                    <a:pt x="603" y="2777"/>
                    <a:pt x="483" y="2931"/>
                  </a:cubicBezTo>
                  <a:cubicBezTo>
                    <a:pt x="483" y="3086"/>
                    <a:pt x="362" y="3240"/>
                    <a:pt x="241" y="3240"/>
                  </a:cubicBezTo>
                  <a:lnTo>
                    <a:pt x="0" y="3394"/>
                  </a:lnTo>
                  <a:lnTo>
                    <a:pt x="0" y="3703"/>
                  </a:lnTo>
                  <a:lnTo>
                    <a:pt x="0" y="10800"/>
                  </a:lnTo>
                  <a:lnTo>
                    <a:pt x="0" y="21600"/>
                  </a:lnTo>
                  <a:lnTo>
                    <a:pt x="10981" y="21600"/>
                  </a:lnTo>
                  <a:lnTo>
                    <a:pt x="21600" y="21600"/>
                  </a:lnTo>
                  <a:lnTo>
                    <a:pt x="21600" y="10800"/>
                  </a:lnTo>
                  <a:lnTo>
                    <a:pt x="21600" y="5246"/>
                  </a:lnTo>
                  <a:lnTo>
                    <a:pt x="21600" y="4783"/>
                  </a:lnTo>
                  <a:cubicBezTo>
                    <a:pt x="21479" y="4320"/>
                    <a:pt x="21359" y="4011"/>
                    <a:pt x="21117" y="3703"/>
                  </a:cubicBezTo>
                  <a:cubicBezTo>
                    <a:pt x="20876" y="3549"/>
                    <a:pt x="20514" y="3394"/>
                    <a:pt x="20152" y="3240"/>
                  </a:cubicBez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18" name="File"/>
            <p:cNvSpPr>
              <a:spLocks noChangeAspect="1" noEditPoints="1" noChangeArrowheads="1"/>
            </p:cNvSpPr>
            <p:nvPr/>
          </p:nvSpPr>
          <p:spPr bwMode="auto">
            <a:xfrm>
              <a:off x="5694362" y="5563941"/>
              <a:ext cx="438150" cy="274743"/>
            </a:xfrm>
            <a:custGeom>
              <a:avLst/>
              <a:gdLst>
                <a:gd name="T0" fmla="*/ 4534083 w 21600"/>
                <a:gd name="T1" fmla="*/ 522580 h 21600"/>
                <a:gd name="T2" fmla="*/ 0 w 21600"/>
                <a:gd name="T3" fmla="*/ 1741932 h 21600"/>
                <a:gd name="T4" fmla="*/ 4459346 w 21600"/>
                <a:gd name="T5" fmla="*/ 3483864 h 21600"/>
                <a:gd name="T6" fmla="*/ 8918692 w 21600"/>
                <a:gd name="T7" fmla="*/ 1741932 h 21600"/>
                <a:gd name="T8" fmla="*/ 0 w 21600"/>
                <a:gd name="T9" fmla="*/ 3483864 h 21600"/>
                <a:gd name="T10" fmla="*/ 8918692 w 21600"/>
                <a:gd name="T11" fmla="*/ 3483864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1086 w 21600"/>
                <a:gd name="T19" fmla="*/ 4628 h 21600"/>
                <a:gd name="T20" fmla="*/ 20635 w 21600"/>
                <a:gd name="T21" fmla="*/ 20289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9790" y="3240"/>
                  </a:moveTo>
                  <a:cubicBezTo>
                    <a:pt x="10981" y="3240"/>
                    <a:pt x="9171" y="3240"/>
                    <a:pt x="9050" y="3086"/>
                  </a:cubicBezTo>
                  <a:cubicBezTo>
                    <a:pt x="9050" y="2931"/>
                    <a:pt x="8930" y="2777"/>
                    <a:pt x="8930" y="2469"/>
                  </a:cubicBezTo>
                  <a:cubicBezTo>
                    <a:pt x="8930" y="2160"/>
                    <a:pt x="8809" y="1851"/>
                    <a:pt x="8688" y="1389"/>
                  </a:cubicBezTo>
                  <a:cubicBezTo>
                    <a:pt x="8568" y="1080"/>
                    <a:pt x="8326" y="771"/>
                    <a:pt x="8085" y="463"/>
                  </a:cubicBezTo>
                  <a:cubicBezTo>
                    <a:pt x="7723" y="154"/>
                    <a:pt x="7361" y="0"/>
                    <a:pt x="7361" y="0"/>
                  </a:cubicBezTo>
                  <a:cubicBezTo>
                    <a:pt x="7361" y="0"/>
                    <a:pt x="2293" y="0"/>
                    <a:pt x="2051" y="154"/>
                  </a:cubicBezTo>
                  <a:cubicBezTo>
                    <a:pt x="1689" y="309"/>
                    <a:pt x="1448" y="463"/>
                    <a:pt x="1327" y="771"/>
                  </a:cubicBezTo>
                  <a:cubicBezTo>
                    <a:pt x="1207" y="1080"/>
                    <a:pt x="1086" y="1389"/>
                    <a:pt x="965" y="1697"/>
                  </a:cubicBezTo>
                  <a:cubicBezTo>
                    <a:pt x="845" y="2160"/>
                    <a:pt x="724" y="2314"/>
                    <a:pt x="724" y="2469"/>
                  </a:cubicBezTo>
                  <a:cubicBezTo>
                    <a:pt x="603" y="2623"/>
                    <a:pt x="603" y="2777"/>
                    <a:pt x="483" y="2931"/>
                  </a:cubicBezTo>
                  <a:cubicBezTo>
                    <a:pt x="483" y="3086"/>
                    <a:pt x="362" y="3240"/>
                    <a:pt x="241" y="3240"/>
                  </a:cubicBezTo>
                  <a:lnTo>
                    <a:pt x="0" y="3394"/>
                  </a:lnTo>
                  <a:lnTo>
                    <a:pt x="0" y="3703"/>
                  </a:lnTo>
                  <a:lnTo>
                    <a:pt x="0" y="10800"/>
                  </a:lnTo>
                  <a:lnTo>
                    <a:pt x="0" y="21600"/>
                  </a:lnTo>
                  <a:lnTo>
                    <a:pt x="10981" y="21600"/>
                  </a:lnTo>
                  <a:lnTo>
                    <a:pt x="21600" y="21600"/>
                  </a:lnTo>
                  <a:lnTo>
                    <a:pt x="21600" y="10800"/>
                  </a:lnTo>
                  <a:lnTo>
                    <a:pt x="21600" y="5246"/>
                  </a:lnTo>
                  <a:lnTo>
                    <a:pt x="21600" y="4783"/>
                  </a:lnTo>
                  <a:cubicBezTo>
                    <a:pt x="21479" y="4320"/>
                    <a:pt x="21359" y="4011"/>
                    <a:pt x="21117" y="3703"/>
                  </a:cubicBezTo>
                  <a:cubicBezTo>
                    <a:pt x="20876" y="3549"/>
                    <a:pt x="20514" y="3394"/>
                    <a:pt x="20152" y="3240"/>
                  </a:cubicBez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19" name="File"/>
            <p:cNvSpPr>
              <a:spLocks noChangeAspect="1" noEditPoints="1" noChangeArrowheads="1"/>
            </p:cNvSpPr>
            <p:nvPr/>
          </p:nvSpPr>
          <p:spPr bwMode="auto">
            <a:xfrm>
              <a:off x="5846762" y="5716400"/>
              <a:ext cx="438150" cy="274743"/>
            </a:xfrm>
            <a:custGeom>
              <a:avLst/>
              <a:gdLst>
                <a:gd name="T0" fmla="*/ 4534083 w 21600"/>
                <a:gd name="T1" fmla="*/ 522580 h 21600"/>
                <a:gd name="T2" fmla="*/ 0 w 21600"/>
                <a:gd name="T3" fmla="*/ 1741932 h 21600"/>
                <a:gd name="T4" fmla="*/ 4459346 w 21600"/>
                <a:gd name="T5" fmla="*/ 3483864 h 21600"/>
                <a:gd name="T6" fmla="*/ 8918692 w 21600"/>
                <a:gd name="T7" fmla="*/ 1741932 h 21600"/>
                <a:gd name="T8" fmla="*/ 0 w 21600"/>
                <a:gd name="T9" fmla="*/ 3483864 h 21600"/>
                <a:gd name="T10" fmla="*/ 8918692 w 21600"/>
                <a:gd name="T11" fmla="*/ 3483864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1086 w 21600"/>
                <a:gd name="T19" fmla="*/ 4628 h 21600"/>
                <a:gd name="T20" fmla="*/ 20635 w 21600"/>
                <a:gd name="T21" fmla="*/ 20289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9790" y="3240"/>
                  </a:moveTo>
                  <a:cubicBezTo>
                    <a:pt x="10981" y="3240"/>
                    <a:pt x="9171" y="3240"/>
                    <a:pt x="9050" y="3086"/>
                  </a:cubicBezTo>
                  <a:cubicBezTo>
                    <a:pt x="9050" y="2931"/>
                    <a:pt x="8930" y="2777"/>
                    <a:pt x="8930" y="2469"/>
                  </a:cubicBezTo>
                  <a:cubicBezTo>
                    <a:pt x="8930" y="2160"/>
                    <a:pt x="8809" y="1851"/>
                    <a:pt x="8688" y="1389"/>
                  </a:cubicBezTo>
                  <a:cubicBezTo>
                    <a:pt x="8568" y="1080"/>
                    <a:pt x="8326" y="771"/>
                    <a:pt x="8085" y="463"/>
                  </a:cubicBezTo>
                  <a:cubicBezTo>
                    <a:pt x="7723" y="154"/>
                    <a:pt x="7361" y="0"/>
                    <a:pt x="7361" y="0"/>
                  </a:cubicBezTo>
                  <a:cubicBezTo>
                    <a:pt x="7361" y="0"/>
                    <a:pt x="2293" y="0"/>
                    <a:pt x="2051" y="154"/>
                  </a:cubicBezTo>
                  <a:cubicBezTo>
                    <a:pt x="1689" y="309"/>
                    <a:pt x="1448" y="463"/>
                    <a:pt x="1327" y="771"/>
                  </a:cubicBezTo>
                  <a:cubicBezTo>
                    <a:pt x="1207" y="1080"/>
                    <a:pt x="1086" y="1389"/>
                    <a:pt x="965" y="1697"/>
                  </a:cubicBezTo>
                  <a:cubicBezTo>
                    <a:pt x="845" y="2160"/>
                    <a:pt x="724" y="2314"/>
                    <a:pt x="724" y="2469"/>
                  </a:cubicBezTo>
                  <a:cubicBezTo>
                    <a:pt x="603" y="2623"/>
                    <a:pt x="603" y="2777"/>
                    <a:pt x="483" y="2931"/>
                  </a:cubicBezTo>
                  <a:cubicBezTo>
                    <a:pt x="483" y="3086"/>
                    <a:pt x="362" y="3240"/>
                    <a:pt x="241" y="3240"/>
                  </a:cubicBezTo>
                  <a:lnTo>
                    <a:pt x="0" y="3394"/>
                  </a:lnTo>
                  <a:lnTo>
                    <a:pt x="0" y="3703"/>
                  </a:lnTo>
                  <a:lnTo>
                    <a:pt x="0" y="10800"/>
                  </a:lnTo>
                  <a:lnTo>
                    <a:pt x="0" y="21600"/>
                  </a:lnTo>
                  <a:lnTo>
                    <a:pt x="10981" y="21600"/>
                  </a:lnTo>
                  <a:lnTo>
                    <a:pt x="21600" y="21600"/>
                  </a:lnTo>
                  <a:lnTo>
                    <a:pt x="21600" y="10800"/>
                  </a:lnTo>
                  <a:lnTo>
                    <a:pt x="21600" y="5246"/>
                  </a:lnTo>
                  <a:lnTo>
                    <a:pt x="21600" y="4783"/>
                  </a:lnTo>
                  <a:cubicBezTo>
                    <a:pt x="21479" y="4320"/>
                    <a:pt x="21359" y="4011"/>
                    <a:pt x="21117" y="3703"/>
                  </a:cubicBezTo>
                  <a:cubicBezTo>
                    <a:pt x="20876" y="3549"/>
                    <a:pt x="20514" y="3394"/>
                    <a:pt x="20152" y="3240"/>
                  </a:cubicBez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0" name="File"/>
            <p:cNvSpPr>
              <a:spLocks noChangeAspect="1" noEditPoints="1" noChangeArrowheads="1"/>
            </p:cNvSpPr>
            <p:nvPr/>
          </p:nvSpPr>
          <p:spPr bwMode="auto">
            <a:xfrm>
              <a:off x="5999162" y="5868858"/>
              <a:ext cx="438150" cy="274743"/>
            </a:xfrm>
            <a:custGeom>
              <a:avLst/>
              <a:gdLst>
                <a:gd name="T0" fmla="*/ 4534083 w 21600"/>
                <a:gd name="T1" fmla="*/ 522580 h 21600"/>
                <a:gd name="T2" fmla="*/ 0 w 21600"/>
                <a:gd name="T3" fmla="*/ 1741932 h 21600"/>
                <a:gd name="T4" fmla="*/ 4459346 w 21600"/>
                <a:gd name="T5" fmla="*/ 3483864 h 21600"/>
                <a:gd name="T6" fmla="*/ 8918692 w 21600"/>
                <a:gd name="T7" fmla="*/ 1741932 h 21600"/>
                <a:gd name="T8" fmla="*/ 0 w 21600"/>
                <a:gd name="T9" fmla="*/ 3483864 h 21600"/>
                <a:gd name="T10" fmla="*/ 8918692 w 21600"/>
                <a:gd name="T11" fmla="*/ 3483864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1086 w 21600"/>
                <a:gd name="T19" fmla="*/ 4628 h 21600"/>
                <a:gd name="T20" fmla="*/ 20635 w 21600"/>
                <a:gd name="T21" fmla="*/ 20289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9790" y="3240"/>
                  </a:moveTo>
                  <a:cubicBezTo>
                    <a:pt x="10981" y="3240"/>
                    <a:pt x="9171" y="3240"/>
                    <a:pt x="9050" y="3086"/>
                  </a:cubicBezTo>
                  <a:cubicBezTo>
                    <a:pt x="9050" y="2931"/>
                    <a:pt x="8930" y="2777"/>
                    <a:pt x="8930" y="2469"/>
                  </a:cubicBezTo>
                  <a:cubicBezTo>
                    <a:pt x="8930" y="2160"/>
                    <a:pt x="8809" y="1851"/>
                    <a:pt x="8688" y="1389"/>
                  </a:cubicBezTo>
                  <a:cubicBezTo>
                    <a:pt x="8568" y="1080"/>
                    <a:pt x="8326" y="771"/>
                    <a:pt x="8085" y="463"/>
                  </a:cubicBezTo>
                  <a:cubicBezTo>
                    <a:pt x="7723" y="154"/>
                    <a:pt x="7361" y="0"/>
                    <a:pt x="7361" y="0"/>
                  </a:cubicBezTo>
                  <a:cubicBezTo>
                    <a:pt x="7361" y="0"/>
                    <a:pt x="2293" y="0"/>
                    <a:pt x="2051" y="154"/>
                  </a:cubicBezTo>
                  <a:cubicBezTo>
                    <a:pt x="1689" y="309"/>
                    <a:pt x="1448" y="463"/>
                    <a:pt x="1327" y="771"/>
                  </a:cubicBezTo>
                  <a:cubicBezTo>
                    <a:pt x="1207" y="1080"/>
                    <a:pt x="1086" y="1389"/>
                    <a:pt x="965" y="1697"/>
                  </a:cubicBezTo>
                  <a:cubicBezTo>
                    <a:pt x="845" y="2160"/>
                    <a:pt x="724" y="2314"/>
                    <a:pt x="724" y="2469"/>
                  </a:cubicBezTo>
                  <a:cubicBezTo>
                    <a:pt x="603" y="2623"/>
                    <a:pt x="603" y="2777"/>
                    <a:pt x="483" y="2931"/>
                  </a:cubicBezTo>
                  <a:cubicBezTo>
                    <a:pt x="483" y="3086"/>
                    <a:pt x="362" y="3240"/>
                    <a:pt x="241" y="3240"/>
                  </a:cubicBezTo>
                  <a:lnTo>
                    <a:pt x="0" y="3394"/>
                  </a:lnTo>
                  <a:lnTo>
                    <a:pt x="0" y="3703"/>
                  </a:lnTo>
                  <a:lnTo>
                    <a:pt x="0" y="10800"/>
                  </a:lnTo>
                  <a:lnTo>
                    <a:pt x="0" y="21600"/>
                  </a:lnTo>
                  <a:lnTo>
                    <a:pt x="10981" y="21600"/>
                  </a:lnTo>
                  <a:lnTo>
                    <a:pt x="21600" y="21600"/>
                  </a:lnTo>
                  <a:lnTo>
                    <a:pt x="21600" y="10800"/>
                  </a:lnTo>
                  <a:lnTo>
                    <a:pt x="21600" y="5246"/>
                  </a:lnTo>
                  <a:lnTo>
                    <a:pt x="21600" y="4783"/>
                  </a:lnTo>
                  <a:cubicBezTo>
                    <a:pt x="21479" y="4320"/>
                    <a:pt x="21359" y="4011"/>
                    <a:pt x="21117" y="3703"/>
                  </a:cubicBezTo>
                  <a:cubicBezTo>
                    <a:pt x="20876" y="3549"/>
                    <a:pt x="20514" y="3394"/>
                    <a:pt x="20152" y="3240"/>
                  </a:cubicBez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322" name="TextBox 920"/>
            <p:cNvSpPr txBox="1">
              <a:spLocks noChangeArrowheads="1"/>
            </p:cNvSpPr>
            <p:nvPr/>
          </p:nvSpPr>
          <p:spPr bwMode="auto">
            <a:xfrm>
              <a:off x="4551363" y="5743397"/>
              <a:ext cx="1620837" cy="277920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</a:rPr>
                <a:t>Sorted by Business</a:t>
              </a:r>
            </a:p>
          </p:txBody>
        </p:sp>
        <p:sp>
          <p:nvSpPr>
            <p:cNvPr id="922" name="File"/>
            <p:cNvSpPr>
              <a:spLocks noChangeAspect="1" noEditPoints="1" noChangeArrowheads="1"/>
            </p:cNvSpPr>
            <p:nvPr/>
          </p:nvSpPr>
          <p:spPr bwMode="auto">
            <a:xfrm>
              <a:off x="6705599" y="5563941"/>
              <a:ext cx="438150" cy="274743"/>
            </a:xfrm>
            <a:custGeom>
              <a:avLst/>
              <a:gdLst>
                <a:gd name="T0" fmla="*/ 4534083 w 21600"/>
                <a:gd name="T1" fmla="*/ 522580 h 21600"/>
                <a:gd name="T2" fmla="*/ 0 w 21600"/>
                <a:gd name="T3" fmla="*/ 1741932 h 21600"/>
                <a:gd name="T4" fmla="*/ 4459346 w 21600"/>
                <a:gd name="T5" fmla="*/ 3483864 h 21600"/>
                <a:gd name="T6" fmla="*/ 8918692 w 21600"/>
                <a:gd name="T7" fmla="*/ 1741932 h 21600"/>
                <a:gd name="T8" fmla="*/ 0 w 21600"/>
                <a:gd name="T9" fmla="*/ 3483864 h 21600"/>
                <a:gd name="T10" fmla="*/ 8918692 w 21600"/>
                <a:gd name="T11" fmla="*/ 3483864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1086 w 21600"/>
                <a:gd name="T19" fmla="*/ 4628 h 21600"/>
                <a:gd name="T20" fmla="*/ 20635 w 21600"/>
                <a:gd name="T21" fmla="*/ 20289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9790" y="3240"/>
                  </a:moveTo>
                  <a:cubicBezTo>
                    <a:pt x="10981" y="3240"/>
                    <a:pt x="9171" y="3240"/>
                    <a:pt x="9050" y="3086"/>
                  </a:cubicBezTo>
                  <a:cubicBezTo>
                    <a:pt x="9050" y="2931"/>
                    <a:pt x="8930" y="2777"/>
                    <a:pt x="8930" y="2469"/>
                  </a:cubicBezTo>
                  <a:cubicBezTo>
                    <a:pt x="8930" y="2160"/>
                    <a:pt x="8809" y="1851"/>
                    <a:pt x="8688" y="1389"/>
                  </a:cubicBezTo>
                  <a:cubicBezTo>
                    <a:pt x="8568" y="1080"/>
                    <a:pt x="8326" y="771"/>
                    <a:pt x="8085" y="463"/>
                  </a:cubicBezTo>
                  <a:cubicBezTo>
                    <a:pt x="7723" y="154"/>
                    <a:pt x="7361" y="0"/>
                    <a:pt x="7361" y="0"/>
                  </a:cubicBezTo>
                  <a:cubicBezTo>
                    <a:pt x="7361" y="0"/>
                    <a:pt x="2293" y="0"/>
                    <a:pt x="2051" y="154"/>
                  </a:cubicBezTo>
                  <a:cubicBezTo>
                    <a:pt x="1689" y="309"/>
                    <a:pt x="1448" y="463"/>
                    <a:pt x="1327" y="771"/>
                  </a:cubicBezTo>
                  <a:cubicBezTo>
                    <a:pt x="1207" y="1080"/>
                    <a:pt x="1086" y="1389"/>
                    <a:pt x="965" y="1697"/>
                  </a:cubicBezTo>
                  <a:cubicBezTo>
                    <a:pt x="845" y="2160"/>
                    <a:pt x="724" y="2314"/>
                    <a:pt x="724" y="2469"/>
                  </a:cubicBezTo>
                  <a:cubicBezTo>
                    <a:pt x="603" y="2623"/>
                    <a:pt x="603" y="2777"/>
                    <a:pt x="483" y="2931"/>
                  </a:cubicBezTo>
                  <a:cubicBezTo>
                    <a:pt x="483" y="3086"/>
                    <a:pt x="362" y="3240"/>
                    <a:pt x="241" y="3240"/>
                  </a:cubicBezTo>
                  <a:lnTo>
                    <a:pt x="0" y="3394"/>
                  </a:lnTo>
                  <a:lnTo>
                    <a:pt x="0" y="3703"/>
                  </a:lnTo>
                  <a:lnTo>
                    <a:pt x="0" y="10800"/>
                  </a:lnTo>
                  <a:lnTo>
                    <a:pt x="0" y="21600"/>
                  </a:lnTo>
                  <a:lnTo>
                    <a:pt x="10981" y="21600"/>
                  </a:lnTo>
                  <a:lnTo>
                    <a:pt x="21600" y="21600"/>
                  </a:lnTo>
                  <a:lnTo>
                    <a:pt x="21600" y="10800"/>
                  </a:lnTo>
                  <a:lnTo>
                    <a:pt x="21600" y="5246"/>
                  </a:lnTo>
                  <a:lnTo>
                    <a:pt x="21600" y="4783"/>
                  </a:lnTo>
                  <a:cubicBezTo>
                    <a:pt x="21479" y="4320"/>
                    <a:pt x="21359" y="4011"/>
                    <a:pt x="21117" y="3703"/>
                  </a:cubicBezTo>
                  <a:cubicBezTo>
                    <a:pt x="20876" y="3549"/>
                    <a:pt x="20514" y="3394"/>
                    <a:pt x="20152" y="3240"/>
                  </a:cubicBez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3" name="File"/>
            <p:cNvSpPr>
              <a:spLocks noChangeAspect="1" noEditPoints="1" noChangeArrowheads="1"/>
            </p:cNvSpPr>
            <p:nvPr/>
          </p:nvSpPr>
          <p:spPr bwMode="auto">
            <a:xfrm>
              <a:off x="6857999" y="5716400"/>
              <a:ext cx="438150" cy="274743"/>
            </a:xfrm>
            <a:custGeom>
              <a:avLst/>
              <a:gdLst>
                <a:gd name="T0" fmla="*/ 4534083 w 21600"/>
                <a:gd name="T1" fmla="*/ 522580 h 21600"/>
                <a:gd name="T2" fmla="*/ 0 w 21600"/>
                <a:gd name="T3" fmla="*/ 1741932 h 21600"/>
                <a:gd name="T4" fmla="*/ 4459346 w 21600"/>
                <a:gd name="T5" fmla="*/ 3483864 h 21600"/>
                <a:gd name="T6" fmla="*/ 8918692 w 21600"/>
                <a:gd name="T7" fmla="*/ 1741932 h 21600"/>
                <a:gd name="T8" fmla="*/ 0 w 21600"/>
                <a:gd name="T9" fmla="*/ 3483864 h 21600"/>
                <a:gd name="T10" fmla="*/ 8918692 w 21600"/>
                <a:gd name="T11" fmla="*/ 3483864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1086 w 21600"/>
                <a:gd name="T19" fmla="*/ 4628 h 21600"/>
                <a:gd name="T20" fmla="*/ 20635 w 21600"/>
                <a:gd name="T21" fmla="*/ 20289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9790" y="3240"/>
                  </a:moveTo>
                  <a:cubicBezTo>
                    <a:pt x="10981" y="3240"/>
                    <a:pt x="9171" y="3240"/>
                    <a:pt x="9050" y="3086"/>
                  </a:cubicBezTo>
                  <a:cubicBezTo>
                    <a:pt x="9050" y="2931"/>
                    <a:pt x="8930" y="2777"/>
                    <a:pt x="8930" y="2469"/>
                  </a:cubicBezTo>
                  <a:cubicBezTo>
                    <a:pt x="8930" y="2160"/>
                    <a:pt x="8809" y="1851"/>
                    <a:pt x="8688" y="1389"/>
                  </a:cubicBezTo>
                  <a:cubicBezTo>
                    <a:pt x="8568" y="1080"/>
                    <a:pt x="8326" y="771"/>
                    <a:pt x="8085" y="463"/>
                  </a:cubicBezTo>
                  <a:cubicBezTo>
                    <a:pt x="7723" y="154"/>
                    <a:pt x="7361" y="0"/>
                    <a:pt x="7361" y="0"/>
                  </a:cubicBezTo>
                  <a:cubicBezTo>
                    <a:pt x="7361" y="0"/>
                    <a:pt x="2293" y="0"/>
                    <a:pt x="2051" y="154"/>
                  </a:cubicBezTo>
                  <a:cubicBezTo>
                    <a:pt x="1689" y="309"/>
                    <a:pt x="1448" y="463"/>
                    <a:pt x="1327" y="771"/>
                  </a:cubicBezTo>
                  <a:cubicBezTo>
                    <a:pt x="1207" y="1080"/>
                    <a:pt x="1086" y="1389"/>
                    <a:pt x="965" y="1697"/>
                  </a:cubicBezTo>
                  <a:cubicBezTo>
                    <a:pt x="845" y="2160"/>
                    <a:pt x="724" y="2314"/>
                    <a:pt x="724" y="2469"/>
                  </a:cubicBezTo>
                  <a:cubicBezTo>
                    <a:pt x="603" y="2623"/>
                    <a:pt x="603" y="2777"/>
                    <a:pt x="483" y="2931"/>
                  </a:cubicBezTo>
                  <a:cubicBezTo>
                    <a:pt x="483" y="3086"/>
                    <a:pt x="362" y="3240"/>
                    <a:pt x="241" y="3240"/>
                  </a:cubicBezTo>
                  <a:lnTo>
                    <a:pt x="0" y="3394"/>
                  </a:lnTo>
                  <a:lnTo>
                    <a:pt x="0" y="3703"/>
                  </a:lnTo>
                  <a:lnTo>
                    <a:pt x="0" y="10800"/>
                  </a:lnTo>
                  <a:lnTo>
                    <a:pt x="0" y="21600"/>
                  </a:lnTo>
                  <a:lnTo>
                    <a:pt x="10981" y="21600"/>
                  </a:lnTo>
                  <a:lnTo>
                    <a:pt x="21600" y="21600"/>
                  </a:lnTo>
                  <a:lnTo>
                    <a:pt x="21600" y="10800"/>
                  </a:lnTo>
                  <a:lnTo>
                    <a:pt x="21600" y="5246"/>
                  </a:lnTo>
                  <a:lnTo>
                    <a:pt x="21600" y="4783"/>
                  </a:lnTo>
                  <a:cubicBezTo>
                    <a:pt x="21479" y="4320"/>
                    <a:pt x="21359" y="4011"/>
                    <a:pt x="21117" y="3703"/>
                  </a:cubicBezTo>
                  <a:cubicBezTo>
                    <a:pt x="20876" y="3549"/>
                    <a:pt x="20514" y="3394"/>
                    <a:pt x="20152" y="3240"/>
                  </a:cubicBez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4" name="File"/>
            <p:cNvSpPr>
              <a:spLocks noChangeAspect="1" noEditPoints="1" noChangeArrowheads="1"/>
            </p:cNvSpPr>
            <p:nvPr/>
          </p:nvSpPr>
          <p:spPr bwMode="auto">
            <a:xfrm>
              <a:off x="7010399" y="5868858"/>
              <a:ext cx="438150" cy="274743"/>
            </a:xfrm>
            <a:custGeom>
              <a:avLst/>
              <a:gdLst>
                <a:gd name="T0" fmla="*/ 4534083 w 21600"/>
                <a:gd name="T1" fmla="*/ 522580 h 21600"/>
                <a:gd name="T2" fmla="*/ 0 w 21600"/>
                <a:gd name="T3" fmla="*/ 1741932 h 21600"/>
                <a:gd name="T4" fmla="*/ 4459346 w 21600"/>
                <a:gd name="T5" fmla="*/ 3483864 h 21600"/>
                <a:gd name="T6" fmla="*/ 8918692 w 21600"/>
                <a:gd name="T7" fmla="*/ 1741932 h 21600"/>
                <a:gd name="T8" fmla="*/ 0 w 21600"/>
                <a:gd name="T9" fmla="*/ 3483864 h 21600"/>
                <a:gd name="T10" fmla="*/ 8918692 w 21600"/>
                <a:gd name="T11" fmla="*/ 3483864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1086 w 21600"/>
                <a:gd name="T19" fmla="*/ 4628 h 21600"/>
                <a:gd name="T20" fmla="*/ 20635 w 21600"/>
                <a:gd name="T21" fmla="*/ 20289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9790" y="3240"/>
                  </a:moveTo>
                  <a:cubicBezTo>
                    <a:pt x="10981" y="3240"/>
                    <a:pt x="9171" y="3240"/>
                    <a:pt x="9050" y="3086"/>
                  </a:cubicBezTo>
                  <a:cubicBezTo>
                    <a:pt x="9050" y="2931"/>
                    <a:pt x="8930" y="2777"/>
                    <a:pt x="8930" y="2469"/>
                  </a:cubicBezTo>
                  <a:cubicBezTo>
                    <a:pt x="8930" y="2160"/>
                    <a:pt x="8809" y="1851"/>
                    <a:pt x="8688" y="1389"/>
                  </a:cubicBezTo>
                  <a:cubicBezTo>
                    <a:pt x="8568" y="1080"/>
                    <a:pt x="8326" y="771"/>
                    <a:pt x="8085" y="463"/>
                  </a:cubicBezTo>
                  <a:cubicBezTo>
                    <a:pt x="7723" y="154"/>
                    <a:pt x="7361" y="0"/>
                    <a:pt x="7361" y="0"/>
                  </a:cubicBezTo>
                  <a:cubicBezTo>
                    <a:pt x="7361" y="0"/>
                    <a:pt x="2293" y="0"/>
                    <a:pt x="2051" y="154"/>
                  </a:cubicBezTo>
                  <a:cubicBezTo>
                    <a:pt x="1689" y="309"/>
                    <a:pt x="1448" y="463"/>
                    <a:pt x="1327" y="771"/>
                  </a:cubicBezTo>
                  <a:cubicBezTo>
                    <a:pt x="1207" y="1080"/>
                    <a:pt x="1086" y="1389"/>
                    <a:pt x="965" y="1697"/>
                  </a:cubicBezTo>
                  <a:cubicBezTo>
                    <a:pt x="845" y="2160"/>
                    <a:pt x="724" y="2314"/>
                    <a:pt x="724" y="2469"/>
                  </a:cubicBezTo>
                  <a:cubicBezTo>
                    <a:pt x="603" y="2623"/>
                    <a:pt x="603" y="2777"/>
                    <a:pt x="483" y="2931"/>
                  </a:cubicBezTo>
                  <a:cubicBezTo>
                    <a:pt x="483" y="3086"/>
                    <a:pt x="362" y="3240"/>
                    <a:pt x="241" y="3240"/>
                  </a:cubicBezTo>
                  <a:lnTo>
                    <a:pt x="0" y="3394"/>
                  </a:lnTo>
                  <a:lnTo>
                    <a:pt x="0" y="3703"/>
                  </a:lnTo>
                  <a:lnTo>
                    <a:pt x="0" y="10800"/>
                  </a:lnTo>
                  <a:lnTo>
                    <a:pt x="0" y="21600"/>
                  </a:lnTo>
                  <a:lnTo>
                    <a:pt x="10981" y="21600"/>
                  </a:lnTo>
                  <a:lnTo>
                    <a:pt x="21600" y="21600"/>
                  </a:lnTo>
                  <a:lnTo>
                    <a:pt x="21600" y="10800"/>
                  </a:lnTo>
                  <a:lnTo>
                    <a:pt x="21600" y="5246"/>
                  </a:lnTo>
                  <a:lnTo>
                    <a:pt x="21600" y="4783"/>
                  </a:lnTo>
                  <a:cubicBezTo>
                    <a:pt x="21479" y="4320"/>
                    <a:pt x="21359" y="4011"/>
                    <a:pt x="21117" y="3703"/>
                  </a:cubicBezTo>
                  <a:cubicBezTo>
                    <a:pt x="20876" y="3549"/>
                    <a:pt x="20514" y="3394"/>
                    <a:pt x="20152" y="3240"/>
                  </a:cubicBez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5" name="File"/>
            <p:cNvSpPr>
              <a:spLocks noChangeAspect="1" noEditPoints="1" noChangeArrowheads="1"/>
            </p:cNvSpPr>
            <p:nvPr/>
          </p:nvSpPr>
          <p:spPr bwMode="auto">
            <a:xfrm>
              <a:off x="7181849" y="5563941"/>
              <a:ext cx="438150" cy="274743"/>
            </a:xfrm>
            <a:custGeom>
              <a:avLst/>
              <a:gdLst>
                <a:gd name="T0" fmla="*/ 4534083 w 21600"/>
                <a:gd name="T1" fmla="*/ 522580 h 21600"/>
                <a:gd name="T2" fmla="*/ 0 w 21600"/>
                <a:gd name="T3" fmla="*/ 1741932 h 21600"/>
                <a:gd name="T4" fmla="*/ 4459346 w 21600"/>
                <a:gd name="T5" fmla="*/ 3483864 h 21600"/>
                <a:gd name="T6" fmla="*/ 8918692 w 21600"/>
                <a:gd name="T7" fmla="*/ 1741932 h 21600"/>
                <a:gd name="T8" fmla="*/ 0 w 21600"/>
                <a:gd name="T9" fmla="*/ 3483864 h 21600"/>
                <a:gd name="T10" fmla="*/ 8918692 w 21600"/>
                <a:gd name="T11" fmla="*/ 3483864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1086 w 21600"/>
                <a:gd name="T19" fmla="*/ 4628 h 21600"/>
                <a:gd name="T20" fmla="*/ 20635 w 21600"/>
                <a:gd name="T21" fmla="*/ 20289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9790" y="3240"/>
                  </a:moveTo>
                  <a:cubicBezTo>
                    <a:pt x="10981" y="3240"/>
                    <a:pt x="9171" y="3240"/>
                    <a:pt x="9050" y="3086"/>
                  </a:cubicBezTo>
                  <a:cubicBezTo>
                    <a:pt x="9050" y="2931"/>
                    <a:pt x="8930" y="2777"/>
                    <a:pt x="8930" y="2469"/>
                  </a:cubicBezTo>
                  <a:cubicBezTo>
                    <a:pt x="8930" y="2160"/>
                    <a:pt x="8809" y="1851"/>
                    <a:pt x="8688" y="1389"/>
                  </a:cubicBezTo>
                  <a:cubicBezTo>
                    <a:pt x="8568" y="1080"/>
                    <a:pt x="8326" y="771"/>
                    <a:pt x="8085" y="463"/>
                  </a:cubicBezTo>
                  <a:cubicBezTo>
                    <a:pt x="7723" y="154"/>
                    <a:pt x="7361" y="0"/>
                    <a:pt x="7361" y="0"/>
                  </a:cubicBezTo>
                  <a:cubicBezTo>
                    <a:pt x="7361" y="0"/>
                    <a:pt x="2293" y="0"/>
                    <a:pt x="2051" y="154"/>
                  </a:cubicBezTo>
                  <a:cubicBezTo>
                    <a:pt x="1689" y="309"/>
                    <a:pt x="1448" y="463"/>
                    <a:pt x="1327" y="771"/>
                  </a:cubicBezTo>
                  <a:cubicBezTo>
                    <a:pt x="1207" y="1080"/>
                    <a:pt x="1086" y="1389"/>
                    <a:pt x="965" y="1697"/>
                  </a:cubicBezTo>
                  <a:cubicBezTo>
                    <a:pt x="845" y="2160"/>
                    <a:pt x="724" y="2314"/>
                    <a:pt x="724" y="2469"/>
                  </a:cubicBezTo>
                  <a:cubicBezTo>
                    <a:pt x="603" y="2623"/>
                    <a:pt x="603" y="2777"/>
                    <a:pt x="483" y="2931"/>
                  </a:cubicBezTo>
                  <a:cubicBezTo>
                    <a:pt x="483" y="3086"/>
                    <a:pt x="362" y="3240"/>
                    <a:pt x="241" y="3240"/>
                  </a:cubicBezTo>
                  <a:lnTo>
                    <a:pt x="0" y="3394"/>
                  </a:lnTo>
                  <a:lnTo>
                    <a:pt x="0" y="3703"/>
                  </a:lnTo>
                  <a:lnTo>
                    <a:pt x="0" y="10800"/>
                  </a:lnTo>
                  <a:lnTo>
                    <a:pt x="0" y="21600"/>
                  </a:lnTo>
                  <a:lnTo>
                    <a:pt x="10981" y="21600"/>
                  </a:lnTo>
                  <a:lnTo>
                    <a:pt x="21600" y="21600"/>
                  </a:lnTo>
                  <a:lnTo>
                    <a:pt x="21600" y="10800"/>
                  </a:lnTo>
                  <a:lnTo>
                    <a:pt x="21600" y="5246"/>
                  </a:lnTo>
                  <a:lnTo>
                    <a:pt x="21600" y="4783"/>
                  </a:lnTo>
                  <a:cubicBezTo>
                    <a:pt x="21479" y="4320"/>
                    <a:pt x="21359" y="4011"/>
                    <a:pt x="21117" y="3703"/>
                  </a:cubicBezTo>
                  <a:cubicBezTo>
                    <a:pt x="20876" y="3549"/>
                    <a:pt x="20514" y="3394"/>
                    <a:pt x="20152" y="3240"/>
                  </a:cubicBez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6" name="File"/>
            <p:cNvSpPr>
              <a:spLocks noChangeAspect="1" noEditPoints="1" noChangeArrowheads="1"/>
            </p:cNvSpPr>
            <p:nvPr/>
          </p:nvSpPr>
          <p:spPr bwMode="auto">
            <a:xfrm>
              <a:off x="7334249" y="5716400"/>
              <a:ext cx="438150" cy="274743"/>
            </a:xfrm>
            <a:custGeom>
              <a:avLst/>
              <a:gdLst>
                <a:gd name="T0" fmla="*/ 4534083 w 21600"/>
                <a:gd name="T1" fmla="*/ 522580 h 21600"/>
                <a:gd name="T2" fmla="*/ 0 w 21600"/>
                <a:gd name="T3" fmla="*/ 1741932 h 21600"/>
                <a:gd name="T4" fmla="*/ 4459346 w 21600"/>
                <a:gd name="T5" fmla="*/ 3483864 h 21600"/>
                <a:gd name="T6" fmla="*/ 8918692 w 21600"/>
                <a:gd name="T7" fmla="*/ 1741932 h 21600"/>
                <a:gd name="T8" fmla="*/ 0 w 21600"/>
                <a:gd name="T9" fmla="*/ 3483864 h 21600"/>
                <a:gd name="T10" fmla="*/ 8918692 w 21600"/>
                <a:gd name="T11" fmla="*/ 3483864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1086 w 21600"/>
                <a:gd name="T19" fmla="*/ 4628 h 21600"/>
                <a:gd name="T20" fmla="*/ 20635 w 21600"/>
                <a:gd name="T21" fmla="*/ 20289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9790" y="3240"/>
                  </a:moveTo>
                  <a:cubicBezTo>
                    <a:pt x="10981" y="3240"/>
                    <a:pt x="9171" y="3240"/>
                    <a:pt x="9050" y="3086"/>
                  </a:cubicBezTo>
                  <a:cubicBezTo>
                    <a:pt x="9050" y="2931"/>
                    <a:pt x="8930" y="2777"/>
                    <a:pt x="8930" y="2469"/>
                  </a:cubicBezTo>
                  <a:cubicBezTo>
                    <a:pt x="8930" y="2160"/>
                    <a:pt x="8809" y="1851"/>
                    <a:pt x="8688" y="1389"/>
                  </a:cubicBezTo>
                  <a:cubicBezTo>
                    <a:pt x="8568" y="1080"/>
                    <a:pt x="8326" y="771"/>
                    <a:pt x="8085" y="463"/>
                  </a:cubicBezTo>
                  <a:cubicBezTo>
                    <a:pt x="7723" y="154"/>
                    <a:pt x="7361" y="0"/>
                    <a:pt x="7361" y="0"/>
                  </a:cubicBezTo>
                  <a:cubicBezTo>
                    <a:pt x="7361" y="0"/>
                    <a:pt x="2293" y="0"/>
                    <a:pt x="2051" y="154"/>
                  </a:cubicBezTo>
                  <a:cubicBezTo>
                    <a:pt x="1689" y="309"/>
                    <a:pt x="1448" y="463"/>
                    <a:pt x="1327" y="771"/>
                  </a:cubicBezTo>
                  <a:cubicBezTo>
                    <a:pt x="1207" y="1080"/>
                    <a:pt x="1086" y="1389"/>
                    <a:pt x="965" y="1697"/>
                  </a:cubicBezTo>
                  <a:cubicBezTo>
                    <a:pt x="845" y="2160"/>
                    <a:pt x="724" y="2314"/>
                    <a:pt x="724" y="2469"/>
                  </a:cubicBezTo>
                  <a:cubicBezTo>
                    <a:pt x="603" y="2623"/>
                    <a:pt x="603" y="2777"/>
                    <a:pt x="483" y="2931"/>
                  </a:cubicBezTo>
                  <a:cubicBezTo>
                    <a:pt x="483" y="3086"/>
                    <a:pt x="362" y="3240"/>
                    <a:pt x="241" y="3240"/>
                  </a:cubicBezTo>
                  <a:lnTo>
                    <a:pt x="0" y="3394"/>
                  </a:lnTo>
                  <a:lnTo>
                    <a:pt x="0" y="3703"/>
                  </a:lnTo>
                  <a:lnTo>
                    <a:pt x="0" y="10800"/>
                  </a:lnTo>
                  <a:lnTo>
                    <a:pt x="0" y="21600"/>
                  </a:lnTo>
                  <a:lnTo>
                    <a:pt x="10981" y="21600"/>
                  </a:lnTo>
                  <a:lnTo>
                    <a:pt x="21600" y="21600"/>
                  </a:lnTo>
                  <a:lnTo>
                    <a:pt x="21600" y="10800"/>
                  </a:lnTo>
                  <a:lnTo>
                    <a:pt x="21600" y="5246"/>
                  </a:lnTo>
                  <a:lnTo>
                    <a:pt x="21600" y="4783"/>
                  </a:lnTo>
                  <a:cubicBezTo>
                    <a:pt x="21479" y="4320"/>
                    <a:pt x="21359" y="4011"/>
                    <a:pt x="21117" y="3703"/>
                  </a:cubicBezTo>
                  <a:cubicBezTo>
                    <a:pt x="20876" y="3549"/>
                    <a:pt x="20514" y="3394"/>
                    <a:pt x="20152" y="3240"/>
                  </a:cubicBez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7" name="File"/>
            <p:cNvSpPr>
              <a:spLocks noChangeAspect="1" noEditPoints="1" noChangeArrowheads="1"/>
            </p:cNvSpPr>
            <p:nvPr/>
          </p:nvSpPr>
          <p:spPr bwMode="auto">
            <a:xfrm>
              <a:off x="7486649" y="5868858"/>
              <a:ext cx="438150" cy="274743"/>
            </a:xfrm>
            <a:custGeom>
              <a:avLst/>
              <a:gdLst>
                <a:gd name="T0" fmla="*/ 4534083 w 21600"/>
                <a:gd name="T1" fmla="*/ 522580 h 21600"/>
                <a:gd name="T2" fmla="*/ 0 w 21600"/>
                <a:gd name="T3" fmla="*/ 1741932 h 21600"/>
                <a:gd name="T4" fmla="*/ 4459346 w 21600"/>
                <a:gd name="T5" fmla="*/ 3483864 h 21600"/>
                <a:gd name="T6" fmla="*/ 8918692 w 21600"/>
                <a:gd name="T7" fmla="*/ 1741932 h 21600"/>
                <a:gd name="T8" fmla="*/ 0 w 21600"/>
                <a:gd name="T9" fmla="*/ 3483864 h 21600"/>
                <a:gd name="T10" fmla="*/ 8918692 w 21600"/>
                <a:gd name="T11" fmla="*/ 3483864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1086 w 21600"/>
                <a:gd name="T19" fmla="*/ 4628 h 21600"/>
                <a:gd name="T20" fmla="*/ 20635 w 21600"/>
                <a:gd name="T21" fmla="*/ 20289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9790" y="3240"/>
                  </a:moveTo>
                  <a:cubicBezTo>
                    <a:pt x="10981" y="3240"/>
                    <a:pt x="9171" y="3240"/>
                    <a:pt x="9050" y="3086"/>
                  </a:cubicBezTo>
                  <a:cubicBezTo>
                    <a:pt x="9050" y="2931"/>
                    <a:pt x="8930" y="2777"/>
                    <a:pt x="8930" y="2469"/>
                  </a:cubicBezTo>
                  <a:cubicBezTo>
                    <a:pt x="8930" y="2160"/>
                    <a:pt x="8809" y="1851"/>
                    <a:pt x="8688" y="1389"/>
                  </a:cubicBezTo>
                  <a:cubicBezTo>
                    <a:pt x="8568" y="1080"/>
                    <a:pt x="8326" y="771"/>
                    <a:pt x="8085" y="463"/>
                  </a:cubicBezTo>
                  <a:cubicBezTo>
                    <a:pt x="7723" y="154"/>
                    <a:pt x="7361" y="0"/>
                    <a:pt x="7361" y="0"/>
                  </a:cubicBezTo>
                  <a:cubicBezTo>
                    <a:pt x="7361" y="0"/>
                    <a:pt x="2293" y="0"/>
                    <a:pt x="2051" y="154"/>
                  </a:cubicBezTo>
                  <a:cubicBezTo>
                    <a:pt x="1689" y="309"/>
                    <a:pt x="1448" y="463"/>
                    <a:pt x="1327" y="771"/>
                  </a:cubicBezTo>
                  <a:cubicBezTo>
                    <a:pt x="1207" y="1080"/>
                    <a:pt x="1086" y="1389"/>
                    <a:pt x="965" y="1697"/>
                  </a:cubicBezTo>
                  <a:cubicBezTo>
                    <a:pt x="845" y="2160"/>
                    <a:pt x="724" y="2314"/>
                    <a:pt x="724" y="2469"/>
                  </a:cubicBezTo>
                  <a:cubicBezTo>
                    <a:pt x="603" y="2623"/>
                    <a:pt x="603" y="2777"/>
                    <a:pt x="483" y="2931"/>
                  </a:cubicBezTo>
                  <a:cubicBezTo>
                    <a:pt x="483" y="3086"/>
                    <a:pt x="362" y="3240"/>
                    <a:pt x="241" y="3240"/>
                  </a:cubicBezTo>
                  <a:lnTo>
                    <a:pt x="0" y="3394"/>
                  </a:lnTo>
                  <a:lnTo>
                    <a:pt x="0" y="3703"/>
                  </a:lnTo>
                  <a:lnTo>
                    <a:pt x="0" y="10800"/>
                  </a:lnTo>
                  <a:lnTo>
                    <a:pt x="0" y="21600"/>
                  </a:lnTo>
                  <a:lnTo>
                    <a:pt x="10981" y="21600"/>
                  </a:lnTo>
                  <a:lnTo>
                    <a:pt x="21600" y="21600"/>
                  </a:lnTo>
                  <a:lnTo>
                    <a:pt x="21600" y="10800"/>
                  </a:lnTo>
                  <a:lnTo>
                    <a:pt x="21600" y="5246"/>
                  </a:lnTo>
                  <a:lnTo>
                    <a:pt x="21600" y="4783"/>
                  </a:lnTo>
                  <a:cubicBezTo>
                    <a:pt x="21479" y="4320"/>
                    <a:pt x="21359" y="4011"/>
                    <a:pt x="21117" y="3703"/>
                  </a:cubicBezTo>
                  <a:cubicBezTo>
                    <a:pt x="20876" y="3549"/>
                    <a:pt x="20514" y="3394"/>
                    <a:pt x="20152" y="3240"/>
                  </a:cubicBez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8" name="File"/>
            <p:cNvSpPr>
              <a:spLocks noChangeAspect="1" noEditPoints="1" noChangeArrowheads="1"/>
            </p:cNvSpPr>
            <p:nvPr/>
          </p:nvSpPr>
          <p:spPr bwMode="auto">
            <a:xfrm>
              <a:off x="7656512" y="5563941"/>
              <a:ext cx="439737" cy="274743"/>
            </a:xfrm>
            <a:custGeom>
              <a:avLst/>
              <a:gdLst>
                <a:gd name="T0" fmla="*/ 4534083 w 21600"/>
                <a:gd name="T1" fmla="*/ 522580 h 21600"/>
                <a:gd name="T2" fmla="*/ 0 w 21600"/>
                <a:gd name="T3" fmla="*/ 1741932 h 21600"/>
                <a:gd name="T4" fmla="*/ 4459346 w 21600"/>
                <a:gd name="T5" fmla="*/ 3483864 h 21600"/>
                <a:gd name="T6" fmla="*/ 8918692 w 21600"/>
                <a:gd name="T7" fmla="*/ 1741932 h 21600"/>
                <a:gd name="T8" fmla="*/ 0 w 21600"/>
                <a:gd name="T9" fmla="*/ 3483864 h 21600"/>
                <a:gd name="T10" fmla="*/ 8918692 w 21600"/>
                <a:gd name="T11" fmla="*/ 3483864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1086 w 21600"/>
                <a:gd name="T19" fmla="*/ 4628 h 21600"/>
                <a:gd name="T20" fmla="*/ 20635 w 21600"/>
                <a:gd name="T21" fmla="*/ 20289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9790" y="3240"/>
                  </a:moveTo>
                  <a:cubicBezTo>
                    <a:pt x="10981" y="3240"/>
                    <a:pt x="9171" y="3240"/>
                    <a:pt x="9050" y="3086"/>
                  </a:cubicBezTo>
                  <a:cubicBezTo>
                    <a:pt x="9050" y="2931"/>
                    <a:pt x="8930" y="2777"/>
                    <a:pt x="8930" y="2469"/>
                  </a:cubicBezTo>
                  <a:cubicBezTo>
                    <a:pt x="8930" y="2160"/>
                    <a:pt x="8809" y="1851"/>
                    <a:pt x="8688" y="1389"/>
                  </a:cubicBezTo>
                  <a:cubicBezTo>
                    <a:pt x="8568" y="1080"/>
                    <a:pt x="8326" y="771"/>
                    <a:pt x="8085" y="463"/>
                  </a:cubicBezTo>
                  <a:cubicBezTo>
                    <a:pt x="7723" y="154"/>
                    <a:pt x="7361" y="0"/>
                    <a:pt x="7361" y="0"/>
                  </a:cubicBezTo>
                  <a:cubicBezTo>
                    <a:pt x="7361" y="0"/>
                    <a:pt x="2293" y="0"/>
                    <a:pt x="2051" y="154"/>
                  </a:cubicBezTo>
                  <a:cubicBezTo>
                    <a:pt x="1689" y="309"/>
                    <a:pt x="1448" y="463"/>
                    <a:pt x="1327" y="771"/>
                  </a:cubicBezTo>
                  <a:cubicBezTo>
                    <a:pt x="1207" y="1080"/>
                    <a:pt x="1086" y="1389"/>
                    <a:pt x="965" y="1697"/>
                  </a:cubicBezTo>
                  <a:cubicBezTo>
                    <a:pt x="845" y="2160"/>
                    <a:pt x="724" y="2314"/>
                    <a:pt x="724" y="2469"/>
                  </a:cubicBezTo>
                  <a:cubicBezTo>
                    <a:pt x="603" y="2623"/>
                    <a:pt x="603" y="2777"/>
                    <a:pt x="483" y="2931"/>
                  </a:cubicBezTo>
                  <a:cubicBezTo>
                    <a:pt x="483" y="3086"/>
                    <a:pt x="362" y="3240"/>
                    <a:pt x="241" y="3240"/>
                  </a:cubicBezTo>
                  <a:lnTo>
                    <a:pt x="0" y="3394"/>
                  </a:lnTo>
                  <a:lnTo>
                    <a:pt x="0" y="3703"/>
                  </a:lnTo>
                  <a:lnTo>
                    <a:pt x="0" y="10800"/>
                  </a:lnTo>
                  <a:lnTo>
                    <a:pt x="0" y="21600"/>
                  </a:lnTo>
                  <a:lnTo>
                    <a:pt x="10981" y="21600"/>
                  </a:lnTo>
                  <a:lnTo>
                    <a:pt x="21600" y="21600"/>
                  </a:lnTo>
                  <a:lnTo>
                    <a:pt x="21600" y="10800"/>
                  </a:lnTo>
                  <a:lnTo>
                    <a:pt x="21600" y="5246"/>
                  </a:lnTo>
                  <a:lnTo>
                    <a:pt x="21600" y="4783"/>
                  </a:lnTo>
                  <a:cubicBezTo>
                    <a:pt x="21479" y="4320"/>
                    <a:pt x="21359" y="4011"/>
                    <a:pt x="21117" y="3703"/>
                  </a:cubicBezTo>
                  <a:cubicBezTo>
                    <a:pt x="20876" y="3549"/>
                    <a:pt x="20514" y="3394"/>
                    <a:pt x="20152" y="3240"/>
                  </a:cubicBez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9" name="File"/>
            <p:cNvSpPr>
              <a:spLocks noChangeAspect="1" noEditPoints="1" noChangeArrowheads="1"/>
            </p:cNvSpPr>
            <p:nvPr/>
          </p:nvSpPr>
          <p:spPr bwMode="auto">
            <a:xfrm>
              <a:off x="7808912" y="5716400"/>
              <a:ext cx="439737" cy="274743"/>
            </a:xfrm>
            <a:custGeom>
              <a:avLst/>
              <a:gdLst>
                <a:gd name="T0" fmla="*/ 4534083 w 21600"/>
                <a:gd name="T1" fmla="*/ 522580 h 21600"/>
                <a:gd name="T2" fmla="*/ 0 w 21600"/>
                <a:gd name="T3" fmla="*/ 1741932 h 21600"/>
                <a:gd name="T4" fmla="*/ 4459346 w 21600"/>
                <a:gd name="T5" fmla="*/ 3483864 h 21600"/>
                <a:gd name="T6" fmla="*/ 8918692 w 21600"/>
                <a:gd name="T7" fmla="*/ 1741932 h 21600"/>
                <a:gd name="T8" fmla="*/ 0 w 21600"/>
                <a:gd name="T9" fmla="*/ 3483864 h 21600"/>
                <a:gd name="T10" fmla="*/ 8918692 w 21600"/>
                <a:gd name="T11" fmla="*/ 3483864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1086 w 21600"/>
                <a:gd name="T19" fmla="*/ 4628 h 21600"/>
                <a:gd name="T20" fmla="*/ 20635 w 21600"/>
                <a:gd name="T21" fmla="*/ 20289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9790" y="3240"/>
                  </a:moveTo>
                  <a:cubicBezTo>
                    <a:pt x="10981" y="3240"/>
                    <a:pt x="9171" y="3240"/>
                    <a:pt x="9050" y="3086"/>
                  </a:cubicBezTo>
                  <a:cubicBezTo>
                    <a:pt x="9050" y="2931"/>
                    <a:pt x="8930" y="2777"/>
                    <a:pt x="8930" y="2469"/>
                  </a:cubicBezTo>
                  <a:cubicBezTo>
                    <a:pt x="8930" y="2160"/>
                    <a:pt x="8809" y="1851"/>
                    <a:pt x="8688" y="1389"/>
                  </a:cubicBezTo>
                  <a:cubicBezTo>
                    <a:pt x="8568" y="1080"/>
                    <a:pt x="8326" y="771"/>
                    <a:pt x="8085" y="463"/>
                  </a:cubicBezTo>
                  <a:cubicBezTo>
                    <a:pt x="7723" y="154"/>
                    <a:pt x="7361" y="0"/>
                    <a:pt x="7361" y="0"/>
                  </a:cubicBezTo>
                  <a:cubicBezTo>
                    <a:pt x="7361" y="0"/>
                    <a:pt x="2293" y="0"/>
                    <a:pt x="2051" y="154"/>
                  </a:cubicBezTo>
                  <a:cubicBezTo>
                    <a:pt x="1689" y="309"/>
                    <a:pt x="1448" y="463"/>
                    <a:pt x="1327" y="771"/>
                  </a:cubicBezTo>
                  <a:cubicBezTo>
                    <a:pt x="1207" y="1080"/>
                    <a:pt x="1086" y="1389"/>
                    <a:pt x="965" y="1697"/>
                  </a:cubicBezTo>
                  <a:cubicBezTo>
                    <a:pt x="845" y="2160"/>
                    <a:pt x="724" y="2314"/>
                    <a:pt x="724" y="2469"/>
                  </a:cubicBezTo>
                  <a:cubicBezTo>
                    <a:pt x="603" y="2623"/>
                    <a:pt x="603" y="2777"/>
                    <a:pt x="483" y="2931"/>
                  </a:cubicBezTo>
                  <a:cubicBezTo>
                    <a:pt x="483" y="3086"/>
                    <a:pt x="362" y="3240"/>
                    <a:pt x="241" y="3240"/>
                  </a:cubicBezTo>
                  <a:lnTo>
                    <a:pt x="0" y="3394"/>
                  </a:lnTo>
                  <a:lnTo>
                    <a:pt x="0" y="3703"/>
                  </a:lnTo>
                  <a:lnTo>
                    <a:pt x="0" y="10800"/>
                  </a:lnTo>
                  <a:lnTo>
                    <a:pt x="0" y="21600"/>
                  </a:lnTo>
                  <a:lnTo>
                    <a:pt x="10981" y="21600"/>
                  </a:lnTo>
                  <a:lnTo>
                    <a:pt x="21600" y="21600"/>
                  </a:lnTo>
                  <a:lnTo>
                    <a:pt x="21600" y="10800"/>
                  </a:lnTo>
                  <a:lnTo>
                    <a:pt x="21600" y="5246"/>
                  </a:lnTo>
                  <a:lnTo>
                    <a:pt x="21600" y="4783"/>
                  </a:lnTo>
                  <a:cubicBezTo>
                    <a:pt x="21479" y="4320"/>
                    <a:pt x="21359" y="4011"/>
                    <a:pt x="21117" y="3703"/>
                  </a:cubicBezTo>
                  <a:cubicBezTo>
                    <a:pt x="20876" y="3549"/>
                    <a:pt x="20514" y="3394"/>
                    <a:pt x="20152" y="3240"/>
                  </a:cubicBez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30" name="File"/>
            <p:cNvSpPr>
              <a:spLocks noChangeAspect="1" noEditPoints="1" noChangeArrowheads="1"/>
            </p:cNvSpPr>
            <p:nvPr/>
          </p:nvSpPr>
          <p:spPr bwMode="auto">
            <a:xfrm>
              <a:off x="7961312" y="5868858"/>
              <a:ext cx="439737" cy="274743"/>
            </a:xfrm>
            <a:custGeom>
              <a:avLst/>
              <a:gdLst>
                <a:gd name="T0" fmla="*/ 4534083 w 21600"/>
                <a:gd name="T1" fmla="*/ 522580 h 21600"/>
                <a:gd name="T2" fmla="*/ 0 w 21600"/>
                <a:gd name="T3" fmla="*/ 1741932 h 21600"/>
                <a:gd name="T4" fmla="*/ 4459346 w 21600"/>
                <a:gd name="T5" fmla="*/ 3483864 h 21600"/>
                <a:gd name="T6" fmla="*/ 8918692 w 21600"/>
                <a:gd name="T7" fmla="*/ 1741932 h 21600"/>
                <a:gd name="T8" fmla="*/ 0 w 21600"/>
                <a:gd name="T9" fmla="*/ 3483864 h 21600"/>
                <a:gd name="T10" fmla="*/ 8918692 w 21600"/>
                <a:gd name="T11" fmla="*/ 3483864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1086 w 21600"/>
                <a:gd name="T19" fmla="*/ 4628 h 21600"/>
                <a:gd name="T20" fmla="*/ 20635 w 21600"/>
                <a:gd name="T21" fmla="*/ 20289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9790" y="3240"/>
                  </a:moveTo>
                  <a:cubicBezTo>
                    <a:pt x="10981" y="3240"/>
                    <a:pt x="9171" y="3240"/>
                    <a:pt x="9050" y="3086"/>
                  </a:cubicBezTo>
                  <a:cubicBezTo>
                    <a:pt x="9050" y="2931"/>
                    <a:pt x="8930" y="2777"/>
                    <a:pt x="8930" y="2469"/>
                  </a:cubicBezTo>
                  <a:cubicBezTo>
                    <a:pt x="8930" y="2160"/>
                    <a:pt x="8809" y="1851"/>
                    <a:pt x="8688" y="1389"/>
                  </a:cubicBezTo>
                  <a:cubicBezTo>
                    <a:pt x="8568" y="1080"/>
                    <a:pt x="8326" y="771"/>
                    <a:pt x="8085" y="463"/>
                  </a:cubicBezTo>
                  <a:cubicBezTo>
                    <a:pt x="7723" y="154"/>
                    <a:pt x="7361" y="0"/>
                    <a:pt x="7361" y="0"/>
                  </a:cubicBezTo>
                  <a:cubicBezTo>
                    <a:pt x="7361" y="0"/>
                    <a:pt x="2293" y="0"/>
                    <a:pt x="2051" y="154"/>
                  </a:cubicBezTo>
                  <a:cubicBezTo>
                    <a:pt x="1689" y="309"/>
                    <a:pt x="1448" y="463"/>
                    <a:pt x="1327" y="771"/>
                  </a:cubicBezTo>
                  <a:cubicBezTo>
                    <a:pt x="1207" y="1080"/>
                    <a:pt x="1086" y="1389"/>
                    <a:pt x="965" y="1697"/>
                  </a:cubicBezTo>
                  <a:cubicBezTo>
                    <a:pt x="845" y="2160"/>
                    <a:pt x="724" y="2314"/>
                    <a:pt x="724" y="2469"/>
                  </a:cubicBezTo>
                  <a:cubicBezTo>
                    <a:pt x="603" y="2623"/>
                    <a:pt x="603" y="2777"/>
                    <a:pt x="483" y="2931"/>
                  </a:cubicBezTo>
                  <a:cubicBezTo>
                    <a:pt x="483" y="3086"/>
                    <a:pt x="362" y="3240"/>
                    <a:pt x="241" y="3240"/>
                  </a:cubicBezTo>
                  <a:lnTo>
                    <a:pt x="0" y="3394"/>
                  </a:lnTo>
                  <a:lnTo>
                    <a:pt x="0" y="3703"/>
                  </a:lnTo>
                  <a:lnTo>
                    <a:pt x="0" y="10800"/>
                  </a:lnTo>
                  <a:lnTo>
                    <a:pt x="0" y="21600"/>
                  </a:lnTo>
                  <a:lnTo>
                    <a:pt x="10981" y="21600"/>
                  </a:lnTo>
                  <a:lnTo>
                    <a:pt x="21600" y="21600"/>
                  </a:lnTo>
                  <a:lnTo>
                    <a:pt x="21600" y="10800"/>
                  </a:lnTo>
                  <a:lnTo>
                    <a:pt x="21600" y="5246"/>
                  </a:lnTo>
                  <a:lnTo>
                    <a:pt x="21600" y="4783"/>
                  </a:lnTo>
                  <a:cubicBezTo>
                    <a:pt x="21479" y="4320"/>
                    <a:pt x="21359" y="4011"/>
                    <a:pt x="21117" y="3703"/>
                  </a:cubicBezTo>
                  <a:cubicBezTo>
                    <a:pt x="20876" y="3549"/>
                    <a:pt x="20514" y="3394"/>
                    <a:pt x="20152" y="3240"/>
                  </a:cubicBez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31" name="File"/>
            <p:cNvSpPr>
              <a:spLocks noChangeAspect="1" noEditPoints="1" noChangeArrowheads="1"/>
            </p:cNvSpPr>
            <p:nvPr/>
          </p:nvSpPr>
          <p:spPr bwMode="auto">
            <a:xfrm>
              <a:off x="8132762" y="5563941"/>
              <a:ext cx="438150" cy="274743"/>
            </a:xfrm>
            <a:custGeom>
              <a:avLst/>
              <a:gdLst>
                <a:gd name="T0" fmla="*/ 4534083 w 21600"/>
                <a:gd name="T1" fmla="*/ 522580 h 21600"/>
                <a:gd name="T2" fmla="*/ 0 w 21600"/>
                <a:gd name="T3" fmla="*/ 1741932 h 21600"/>
                <a:gd name="T4" fmla="*/ 4459346 w 21600"/>
                <a:gd name="T5" fmla="*/ 3483864 h 21600"/>
                <a:gd name="T6" fmla="*/ 8918692 w 21600"/>
                <a:gd name="T7" fmla="*/ 1741932 h 21600"/>
                <a:gd name="T8" fmla="*/ 0 w 21600"/>
                <a:gd name="T9" fmla="*/ 3483864 h 21600"/>
                <a:gd name="T10" fmla="*/ 8918692 w 21600"/>
                <a:gd name="T11" fmla="*/ 3483864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1086 w 21600"/>
                <a:gd name="T19" fmla="*/ 4628 h 21600"/>
                <a:gd name="T20" fmla="*/ 20635 w 21600"/>
                <a:gd name="T21" fmla="*/ 20289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9790" y="3240"/>
                  </a:moveTo>
                  <a:cubicBezTo>
                    <a:pt x="10981" y="3240"/>
                    <a:pt x="9171" y="3240"/>
                    <a:pt x="9050" y="3086"/>
                  </a:cubicBezTo>
                  <a:cubicBezTo>
                    <a:pt x="9050" y="2931"/>
                    <a:pt x="8930" y="2777"/>
                    <a:pt x="8930" y="2469"/>
                  </a:cubicBezTo>
                  <a:cubicBezTo>
                    <a:pt x="8930" y="2160"/>
                    <a:pt x="8809" y="1851"/>
                    <a:pt x="8688" y="1389"/>
                  </a:cubicBezTo>
                  <a:cubicBezTo>
                    <a:pt x="8568" y="1080"/>
                    <a:pt x="8326" y="771"/>
                    <a:pt x="8085" y="463"/>
                  </a:cubicBezTo>
                  <a:cubicBezTo>
                    <a:pt x="7723" y="154"/>
                    <a:pt x="7361" y="0"/>
                    <a:pt x="7361" y="0"/>
                  </a:cubicBezTo>
                  <a:cubicBezTo>
                    <a:pt x="7361" y="0"/>
                    <a:pt x="2293" y="0"/>
                    <a:pt x="2051" y="154"/>
                  </a:cubicBezTo>
                  <a:cubicBezTo>
                    <a:pt x="1689" y="309"/>
                    <a:pt x="1448" y="463"/>
                    <a:pt x="1327" y="771"/>
                  </a:cubicBezTo>
                  <a:cubicBezTo>
                    <a:pt x="1207" y="1080"/>
                    <a:pt x="1086" y="1389"/>
                    <a:pt x="965" y="1697"/>
                  </a:cubicBezTo>
                  <a:cubicBezTo>
                    <a:pt x="845" y="2160"/>
                    <a:pt x="724" y="2314"/>
                    <a:pt x="724" y="2469"/>
                  </a:cubicBezTo>
                  <a:cubicBezTo>
                    <a:pt x="603" y="2623"/>
                    <a:pt x="603" y="2777"/>
                    <a:pt x="483" y="2931"/>
                  </a:cubicBezTo>
                  <a:cubicBezTo>
                    <a:pt x="483" y="3086"/>
                    <a:pt x="362" y="3240"/>
                    <a:pt x="241" y="3240"/>
                  </a:cubicBezTo>
                  <a:lnTo>
                    <a:pt x="0" y="3394"/>
                  </a:lnTo>
                  <a:lnTo>
                    <a:pt x="0" y="3703"/>
                  </a:lnTo>
                  <a:lnTo>
                    <a:pt x="0" y="10800"/>
                  </a:lnTo>
                  <a:lnTo>
                    <a:pt x="0" y="21600"/>
                  </a:lnTo>
                  <a:lnTo>
                    <a:pt x="10981" y="21600"/>
                  </a:lnTo>
                  <a:lnTo>
                    <a:pt x="21600" y="21600"/>
                  </a:lnTo>
                  <a:lnTo>
                    <a:pt x="21600" y="10800"/>
                  </a:lnTo>
                  <a:lnTo>
                    <a:pt x="21600" y="5246"/>
                  </a:lnTo>
                  <a:lnTo>
                    <a:pt x="21600" y="4783"/>
                  </a:lnTo>
                  <a:cubicBezTo>
                    <a:pt x="21479" y="4320"/>
                    <a:pt x="21359" y="4011"/>
                    <a:pt x="21117" y="3703"/>
                  </a:cubicBezTo>
                  <a:cubicBezTo>
                    <a:pt x="20876" y="3549"/>
                    <a:pt x="20514" y="3394"/>
                    <a:pt x="20152" y="3240"/>
                  </a:cubicBez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32" name="File"/>
            <p:cNvSpPr>
              <a:spLocks noChangeAspect="1" noEditPoints="1" noChangeArrowheads="1"/>
            </p:cNvSpPr>
            <p:nvPr/>
          </p:nvSpPr>
          <p:spPr bwMode="auto">
            <a:xfrm>
              <a:off x="8285162" y="5716400"/>
              <a:ext cx="438150" cy="274743"/>
            </a:xfrm>
            <a:custGeom>
              <a:avLst/>
              <a:gdLst>
                <a:gd name="T0" fmla="*/ 4534083 w 21600"/>
                <a:gd name="T1" fmla="*/ 522580 h 21600"/>
                <a:gd name="T2" fmla="*/ 0 w 21600"/>
                <a:gd name="T3" fmla="*/ 1741932 h 21600"/>
                <a:gd name="T4" fmla="*/ 4459346 w 21600"/>
                <a:gd name="T5" fmla="*/ 3483864 h 21600"/>
                <a:gd name="T6" fmla="*/ 8918692 w 21600"/>
                <a:gd name="T7" fmla="*/ 1741932 h 21600"/>
                <a:gd name="T8" fmla="*/ 0 w 21600"/>
                <a:gd name="T9" fmla="*/ 3483864 h 21600"/>
                <a:gd name="T10" fmla="*/ 8918692 w 21600"/>
                <a:gd name="T11" fmla="*/ 3483864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1086 w 21600"/>
                <a:gd name="T19" fmla="*/ 4628 h 21600"/>
                <a:gd name="T20" fmla="*/ 20635 w 21600"/>
                <a:gd name="T21" fmla="*/ 20289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9790" y="3240"/>
                  </a:moveTo>
                  <a:cubicBezTo>
                    <a:pt x="10981" y="3240"/>
                    <a:pt x="9171" y="3240"/>
                    <a:pt x="9050" y="3086"/>
                  </a:cubicBezTo>
                  <a:cubicBezTo>
                    <a:pt x="9050" y="2931"/>
                    <a:pt x="8930" y="2777"/>
                    <a:pt x="8930" y="2469"/>
                  </a:cubicBezTo>
                  <a:cubicBezTo>
                    <a:pt x="8930" y="2160"/>
                    <a:pt x="8809" y="1851"/>
                    <a:pt x="8688" y="1389"/>
                  </a:cubicBezTo>
                  <a:cubicBezTo>
                    <a:pt x="8568" y="1080"/>
                    <a:pt x="8326" y="771"/>
                    <a:pt x="8085" y="463"/>
                  </a:cubicBezTo>
                  <a:cubicBezTo>
                    <a:pt x="7723" y="154"/>
                    <a:pt x="7361" y="0"/>
                    <a:pt x="7361" y="0"/>
                  </a:cubicBezTo>
                  <a:cubicBezTo>
                    <a:pt x="7361" y="0"/>
                    <a:pt x="2293" y="0"/>
                    <a:pt x="2051" y="154"/>
                  </a:cubicBezTo>
                  <a:cubicBezTo>
                    <a:pt x="1689" y="309"/>
                    <a:pt x="1448" y="463"/>
                    <a:pt x="1327" y="771"/>
                  </a:cubicBezTo>
                  <a:cubicBezTo>
                    <a:pt x="1207" y="1080"/>
                    <a:pt x="1086" y="1389"/>
                    <a:pt x="965" y="1697"/>
                  </a:cubicBezTo>
                  <a:cubicBezTo>
                    <a:pt x="845" y="2160"/>
                    <a:pt x="724" y="2314"/>
                    <a:pt x="724" y="2469"/>
                  </a:cubicBezTo>
                  <a:cubicBezTo>
                    <a:pt x="603" y="2623"/>
                    <a:pt x="603" y="2777"/>
                    <a:pt x="483" y="2931"/>
                  </a:cubicBezTo>
                  <a:cubicBezTo>
                    <a:pt x="483" y="3086"/>
                    <a:pt x="362" y="3240"/>
                    <a:pt x="241" y="3240"/>
                  </a:cubicBezTo>
                  <a:lnTo>
                    <a:pt x="0" y="3394"/>
                  </a:lnTo>
                  <a:lnTo>
                    <a:pt x="0" y="3703"/>
                  </a:lnTo>
                  <a:lnTo>
                    <a:pt x="0" y="10800"/>
                  </a:lnTo>
                  <a:lnTo>
                    <a:pt x="0" y="21600"/>
                  </a:lnTo>
                  <a:lnTo>
                    <a:pt x="10981" y="21600"/>
                  </a:lnTo>
                  <a:lnTo>
                    <a:pt x="21600" y="21600"/>
                  </a:lnTo>
                  <a:lnTo>
                    <a:pt x="21600" y="10800"/>
                  </a:lnTo>
                  <a:lnTo>
                    <a:pt x="21600" y="5246"/>
                  </a:lnTo>
                  <a:lnTo>
                    <a:pt x="21600" y="4783"/>
                  </a:lnTo>
                  <a:cubicBezTo>
                    <a:pt x="21479" y="4320"/>
                    <a:pt x="21359" y="4011"/>
                    <a:pt x="21117" y="3703"/>
                  </a:cubicBezTo>
                  <a:cubicBezTo>
                    <a:pt x="20876" y="3549"/>
                    <a:pt x="20514" y="3394"/>
                    <a:pt x="20152" y="3240"/>
                  </a:cubicBez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33" name="File"/>
            <p:cNvSpPr>
              <a:spLocks noChangeAspect="1" noEditPoints="1" noChangeArrowheads="1"/>
            </p:cNvSpPr>
            <p:nvPr/>
          </p:nvSpPr>
          <p:spPr bwMode="auto">
            <a:xfrm>
              <a:off x="8437562" y="5868858"/>
              <a:ext cx="438150" cy="274743"/>
            </a:xfrm>
            <a:custGeom>
              <a:avLst/>
              <a:gdLst>
                <a:gd name="T0" fmla="*/ 4534083 w 21600"/>
                <a:gd name="T1" fmla="*/ 522580 h 21600"/>
                <a:gd name="T2" fmla="*/ 0 w 21600"/>
                <a:gd name="T3" fmla="*/ 1741932 h 21600"/>
                <a:gd name="T4" fmla="*/ 4459346 w 21600"/>
                <a:gd name="T5" fmla="*/ 3483864 h 21600"/>
                <a:gd name="T6" fmla="*/ 8918692 w 21600"/>
                <a:gd name="T7" fmla="*/ 1741932 h 21600"/>
                <a:gd name="T8" fmla="*/ 0 w 21600"/>
                <a:gd name="T9" fmla="*/ 3483864 h 21600"/>
                <a:gd name="T10" fmla="*/ 8918692 w 21600"/>
                <a:gd name="T11" fmla="*/ 3483864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1086 w 21600"/>
                <a:gd name="T19" fmla="*/ 4628 h 21600"/>
                <a:gd name="T20" fmla="*/ 20635 w 21600"/>
                <a:gd name="T21" fmla="*/ 20289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9790" y="3240"/>
                  </a:moveTo>
                  <a:cubicBezTo>
                    <a:pt x="10981" y="3240"/>
                    <a:pt x="9171" y="3240"/>
                    <a:pt x="9050" y="3086"/>
                  </a:cubicBezTo>
                  <a:cubicBezTo>
                    <a:pt x="9050" y="2931"/>
                    <a:pt x="8930" y="2777"/>
                    <a:pt x="8930" y="2469"/>
                  </a:cubicBezTo>
                  <a:cubicBezTo>
                    <a:pt x="8930" y="2160"/>
                    <a:pt x="8809" y="1851"/>
                    <a:pt x="8688" y="1389"/>
                  </a:cubicBezTo>
                  <a:cubicBezTo>
                    <a:pt x="8568" y="1080"/>
                    <a:pt x="8326" y="771"/>
                    <a:pt x="8085" y="463"/>
                  </a:cubicBezTo>
                  <a:cubicBezTo>
                    <a:pt x="7723" y="154"/>
                    <a:pt x="7361" y="0"/>
                    <a:pt x="7361" y="0"/>
                  </a:cubicBezTo>
                  <a:cubicBezTo>
                    <a:pt x="7361" y="0"/>
                    <a:pt x="2293" y="0"/>
                    <a:pt x="2051" y="154"/>
                  </a:cubicBezTo>
                  <a:cubicBezTo>
                    <a:pt x="1689" y="309"/>
                    <a:pt x="1448" y="463"/>
                    <a:pt x="1327" y="771"/>
                  </a:cubicBezTo>
                  <a:cubicBezTo>
                    <a:pt x="1207" y="1080"/>
                    <a:pt x="1086" y="1389"/>
                    <a:pt x="965" y="1697"/>
                  </a:cubicBezTo>
                  <a:cubicBezTo>
                    <a:pt x="845" y="2160"/>
                    <a:pt x="724" y="2314"/>
                    <a:pt x="724" y="2469"/>
                  </a:cubicBezTo>
                  <a:cubicBezTo>
                    <a:pt x="603" y="2623"/>
                    <a:pt x="603" y="2777"/>
                    <a:pt x="483" y="2931"/>
                  </a:cubicBezTo>
                  <a:cubicBezTo>
                    <a:pt x="483" y="3086"/>
                    <a:pt x="362" y="3240"/>
                    <a:pt x="241" y="3240"/>
                  </a:cubicBezTo>
                  <a:lnTo>
                    <a:pt x="0" y="3394"/>
                  </a:lnTo>
                  <a:lnTo>
                    <a:pt x="0" y="3703"/>
                  </a:lnTo>
                  <a:lnTo>
                    <a:pt x="0" y="10800"/>
                  </a:lnTo>
                  <a:lnTo>
                    <a:pt x="0" y="21600"/>
                  </a:lnTo>
                  <a:lnTo>
                    <a:pt x="10981" y="21600"/>
                  </a:lnTo>
                  <a:lnTo>
                    <a:pt x="21600" y="21600"/>
                  </a:lnTo>
                  <a:lnTo>
                    <a:pt x="21600" y="10800"/>
                  </a:lnTo>
                  <a:lnTo>
                    <a:pt x="21600" y="5246"/>
                  </a:lnTo>
                  <a:lnTo>
                    <a:pt x="21600" y="4783"/>
                  </a:lnTo>
                  <a:cubicBezTo>
                    <a:pt x="21479" y="4320"/>
                    <a:pt x="21359" y="4011"/>
                    <a:pt x="21117" y="3703"/>
                  </a:cubicBezTo>
                  <a:cubicBezTo>
                    <a:pt x="20876" y="3549"/>
                    <a:pt x="20514" y="3394"/>
                    <a:pt x="20152" y="3240"/>
                  </a:cubicBez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335" name="TextBox 933"/>
            <p:cNvSpPr txBox="1">
              <a:spLocks noChangeArrowheads="1"/>
            </p:cNvSpPr>
            <p:nvPr/>
          </p:nvSpPr>
          <p:spPr bwMode="auto">
            <a:xfrm>
              <a:off x="7143749" y="5743397"/>
              <a:ext cx="1390650" cy="277920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</a:rPr>
                <a:t>Sorted by Issuer</a:t>
              </a:r>
            </a:p>
          </p:txBody>
        </p:sp>
      </p:grpSp>
      <p:grpSp>
        <p:nvGrpSpPr>
          <p:cNvPr id="13" name="Group 934"/>
          <p:cNvGrpSpPr>
            <a:grpSpLocks/>
          </p:cNvGrpSpPr>
          <p:nvPr/>
        </p:nvGrpSpPr>
        <p:grpSpPr bwMode="auto">
          <a:xfrm>
            <a:off x="2779713" y="4389438"/>
            <a:ext cx="5165725" cy="1144587"/>
            <a:chOff x="2780314" y="4799133"/>
            <a:chExt cx="5164387" cy="839667"/>
          </a:xfrm>
        </p:grpSpPr>
        <p:cxnSp>
          <p:nvCxnSpPr>
            <p:cNvPr id="9281" name="Straight Arrow Connector 935"/>
            <p:cNvCxnSpPr>
              <a:cxnSpLocks noChangeShapeType="1"/>
            </p:cNvCxnSpPr>
            <p:nvPr/>
          </p:nvCxnSpPr>
          <p:spPr bwMode="auto">
            <a:xfrm rot="5400000" flipH="1" flipV="1">
              <a:off x="2370179" y="5228665"/>
              <a:ext cx="820270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 type="arrow" w="med" len="med"/>
              <a:tailEnd/>
            </a:ln>
          </p:spPr>
        </p:cxnSp>
        <p:cxnSp>
          <p:nvCxnSpPr>
            <p:cNvPr id="9282" name="Straight Arrow Connector 936"/>
            <p:cNvCxnSpPr>
              <a:cxnSpLocks noChangeShapeType="1"/>
            </p:cNvCxnSpPr>
            <p:nvPr/>
          </p:nvCxnSpPr>
          <p:spPr bwMode="auto">
            <a:xfrm rot="16200000" flipV="1">
              <a:off x="4407140" y="4940537"/>
              <a:ext cx="822064" cy="57446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 type="arrow" w="med" len="med"/>
              <a:tailEnd/>
            </a:ln>
          </p:spPr>
        </p:cxnSp>
        <p:cxnSp>
          <p:nvCxnSpPr>
            <p:cNvPr id="9283" name="Straight Arrow Connector 937"/>
            <p:cNvCxnSpPr>
              <a:cxnSpLocks noChangeShapeType="1"/>
            </p:cNvCxnSpPr>
            <p:nvPr/>
          </p:nvCxnSpPr>
          <p:spPr bwMode="auto">
            <a:xfrm flipV="1">
              <a:off x="5400342" y="4818530"/>
              <a:ext cx="837479" cy="80503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 type="arrow" w="med" len="med"/>
              <a:tailEnd/>
            </a:ln>
          </p:spPr>
        </p:cxnSp>
        <p:cxnSp>
          <p:nvCxnSpPr>
            <p:cNvPr id="9284" name="Straight Arrow Connector 938"/>
            <p:cNvCxnSpPr>
              <a:cxnSpLocks noChangeShapeType="1"/>
              <a:endCxn id="9401" idx="2"/>
            </p:cNvCxnSpPr>
            <p:nvPr/>
          </p:nvCxnSpPr>
          <p:spPr bwMode="auto">
            <a:xfrm rot="5400000" flipH="1" flipV="1">
              <a:off x="7533832" y="5210004"/>
              <a:ext cx="821737" cy="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 type="arrow" w="med" len="med"/>
              <a:tailEnd/>
            </a:ln>
          </p:spPr>
        </p:cxnSp>
        <p:cxnSp>
          <p:nvCxnSpPr>
            <p:cNvPr id="9285" name="Straight Arrow Connector 939"/>
            <p:cNvCxnSpPr>
              <a:cxnSpLocks noChangeShapeType="1"/>
            </p:cNvCxnSpPr>
            <p:nvPr/>
          </p:nvCxnSpPr>
          <p:spPr bwMode="auto">
            <a:xfrm rot="10800000">
              <a:off x="2780315" y="4818530"/>
              <a:ext cx="1953051" cy="80503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 type="arrow" w="med" len="med"/>
              <a:tailEnd/>
            </a:ln>
          </p:spPr>
        </p:cxnSp>
        <p:cxnSp>
          <p:nvCxnSpPr>
            <p:cNvPr id="9286" name="Straight Arrow Connector 940"/>
            <p:cNvCxnSpPr>
              <a:cxnSpLocks noChangeShapeType="1"/>
              <a:endCxn id="9401" idx="2"/>
            </p:cNvCxnSpPr>
            <p:nvPr/>
          </p:nvCxnSpPr>
          <p:spPr bwMode="auto">
            <a:xfrm flipV="1">
              <a:off x="5798372" y="4799133"/>
              <a:ext cx="2146329" cy="802912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 type="arrow" w="med" len="med"/>
              <a:tailEnd/>
            </a:ln>
          </p:spPr>
        </p:cxnSp>
        <p:cxnSp>
          <p:nvCxnSpPr>
            <p:cNvPr id="9287" name="Straight Arrow Connector 941"/>
            <p:cNvCxnSpPr>
              <a:cxnSpLocks noChangeShapeType="1"/>
            </p:cNvCxnSpPr>
            <p:nvPr/>
          </p:nvCxnSpPr>
          <p:spPr bwMode="auto">
            <a:xfrm rot="10800000">
              <a:off x="6237821" y="4818530"/>
              <a:ext cx="1400108" cy="80503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 type="arrow" w="med" len="med"/>
              <a:tailEnd/>
            </a:ln>
          </p:spPr>
        </p:cxnSp>
        <p:cxnSp>
          <p:nvCxnSpPr>
            <p:cNvPr id="9288" name="Straight Arrow Connector 942"/>
            <p:cNvCxnSpPr>
              <a:cxnSpLocks noChangeShapeType="1"/>
            </p:cNvCxnSpPr>
            <p:nvPr/>
          </p:nvCxnSpPr>
          <p:spPr bwMode="auto">
            <a:xfrm rot="10800000">
              <a:off x="4530942" y="4816737"/>
              <a:ext cx="2612137" cy="785309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 type="arrow" w="med" len="med"/>
              <a:tailEnd/>
            </a:ln>
          </p:spPr>
        </p:cxnSp>
        <p:cxnSp>
          <p:nvCxnSpPr>
            <p:cNvPr id="9289" name="Straight Arrow Connector 943"/>
            <p:cNvCxnSpPr>
              <a:cxnSpLocks noChangeShapeType="1"/>
            </p:cNvCxnSpPr>
            <p:nvPr/>
          </p:nvCxnSpPr>
          <p:spPr bwMode="auto">
            <a:xfrm rot="10800000">
              <a:off x="2780315" y="4818531"/>
              <a:ext cx="3943215" cy="772757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 type="arrow" w="med" len="med"/>
              <a:tailEnd/>
            </a:ln>
          </p:spPr>
        </p:cxnSp>
        <p:cxnSp>
          <p:nvCxnSpPr>
            <p:cNvPr id="9290" name="Straight Arrow Connector 944"/>
            <p:cNvCxnSpPr>
              <a:cxnSpLocks noChangeShapeType="1"/>
            </p:cNvCxnSpPr>
            <p:nvPr/>
          </p:nvCxnSpPr>
          <p:spPr bwMode="auto">
            <a:xfrm flipV="1">
              <a:off x="3431689" y="4818530"/>
              <a:ext cx="2806132" cy="794272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 type="arrow" w="med" len="med"/>
              <a:tailEnd/>
            </a:ln>
          </p:spPr>
        </p:cxnSp>
        <p:cxnSp>
          <p:nvCxnSpPr>
            <p:cNvPr id="9291" name="Straight Arrow Connector 945"/>
            <p:cNvCxnSpPr>
              <a:cxnSpLocks noChangeShapeType="1"/>
            </p:cNvCxnSpPr>
            <p:nvPr/>
          </p:nvCxnSpPr>
          <p:spPr bwMode="auto">
            <a:xfrm flipV="1">
              <a:off x="3048000" y="4816736"/>
              <a:ext cx="1482941" cy="822064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 type="arrow" w="med" len="med"/>
              <a:tailEnd/>
            </a:ln>
          </p:spPr>
        </p:cxnSp>
        <p:cxnSp>
          <p:nvCxnSpPr>
            <p:cNvPr id="9292" name="Straight Arrow Connector 946"/>
            <p:cNvCxnSpPr>
              <a:cxnSpLocks noChangeShapeType="1"/>
              <a:endCxn id="9401" idx="2"/>
            </p:cNvCxnSpPr>
            <p:nvPr/>
          </p:nvCxnSpPr>
          <p:spPr bwMode="auto">
            <a:xfrm flipV="1">
              <a:off x="3797449" y="4799135"/>
              <a:ext cx="4147252" cy="813669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 type="arrow" w="med" len="med"/>
              <a:tailEnd/>
            </a:ln>
          </p:spPr>
        </p:cxnSp>
      </p:grpSp>
      <p:grpSp>
        <p:nvGrpSpPr>
          <p:cNvPr id="14" name="Group 947"/>
          <p:cNvGrpSpPr>
            <a:grpSpLocks/>
          </p:cNvGrpSpPr>
          <p:nvPr/>
        </p:nvGrpSpPr>
        <p:grpSpPr bwMode="auto">
          <a:xfrm>
            <a:off x="2087563" y="2895600"/>
            <a:ext cx="6626225" cy="1019175"/>
            <a:chOff x="2086806" y="3000548"/>
            <a:chExt cx="6627426" cy="1047388"/>
          </a:xfrm>
        </p:grpSpPr>
        <p:cxnSp>
          <p:nvCxnSpPr>
            <p:cNvPr id="9260" name="Straight Arrow Connector 948"/>
            <p:cNvCxnSpPr>
              <a:cxnSpLocks noChangeShapeType="1"/>
              <a:endCxn id="9367" idx="4"/>
            </p:cNvCxnSpPr>
            <p:nvPr/>
          </p:nvCxnSpPr>
          <p:spPr bwMode="auto">
            <a:xfrm rot="16200000" flipV="1">
              <a:off x="1955457" y="3154726"/>
              <a:ext cx="995293" cy="73259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 type="arrow" w="med" len="med"/>
              <a:tailEnd/>
            </a:ln>
          </p:spPr>
        </p:cxnSp>
        <p:cxnSp>
          <p:nvCxnSpPr>
            <p:cNvPr id="9261" name="Straight Arrow Connector 949"/>
            <p:cNvCxnSpPr>
              <a:cxnSpLocks noChangeShapeType="1"/>
              <a:endCxn id="9370" idx="4"/>
            </p:cNvCxnSpPr>
            <p:nvPr/>
          </p:nvCxnSpPr>
          <p:spPr bwMode="auto">
            <a:xfrm rot="5400000" flipH="1" flipV="1">
              <a:off x="2439099" y="3402276"/>
              <a:ext cx="968227" cy="207624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 type="arrow" w="med" len="med"/>
              <a:tailEnd/>
            </a:ln>
          </p:spPr>
        </p:cxnSp>
        <p:cxnSp>
          <p:nvCxnSpPr>
            <p:cNvPr id="9262" name="Straight Arrow Connector 950"/>
            <p:cNvCxnSpPr>
              <a:cxnSpLocks noChangeShapeType="1"/>
            </p:cNvCxnSpPr>
            <p:nvPr/>
          </p:nvCxnSpPr>
          <p:spPr bwMode="auto">
            <a:xfrm flipV="1">
              <a:off x="2819400" y="3048000"/>
              <a:ext cx="2176273" cy="970670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 type="arrow" w="med" len="med"/>
              <a:tailEnd/>
            </a:ln>
          </p:spPr>
        </p:cxnSp>
        <p:cxnSp>
          <p:nvCxnSpPr>
            <p:cNvPr id="9263" name="Straight Arrow Connector 951"/>
            <p:cNvCxnSpPr>
              <a:cxnSpLocks noChangeShapeType="1"/>
              <a:endCxn id="9387" idx="4"/>
            </p:cNvCxnSpPr>
            <p:nvPr/>
          </p:nvCxnSpPr>
          <p:spPr bwMode="auto">
            <a:xfrm flipV="1">
              <a:off x="2819400" y="3024508"/>
              <a:ext cx="2967858" cy="994163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 type="arrow" w="med" len="med"/>
              <a:tailEnd/>
            </a:ln>
          </p:spPr>
        </p:cxnSp>
        <p:cxnSp>
          <p:nvCxnSpPr>
            <p:cNvPr id="9264" name="Straight Arrow Connector 952"/>
            <p:cNvCxnSpPr>
              <a:cxnSpLocks noChangeShapeType="1"/>
              <a:endCxn id="9372" idx="4"/>
            </p:cNvCxnSpPr>
            <p:nvPr/>
          </p:nvCxnSpPr>
          <p:spPr bwMode="auto">
            <a:xfrm flipV="1">
              <a:off x="2819400" y="3021974"/>
              <a:ext cx="4388045" cy="968227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 type="arrow" w="med" len="med"/>
              <a:tailEnd/>
            </a:ln>
          </p:spPr>
        </p:cxnSp>
        <p:cxnSp>
          <p:nvCxnSpPr>
            <p:cNvPr id="9265" name="Straight Arrow Connector 953"/>
            <p:cNvCxnSpPr>
              <a:cxnSpLocks noChangeShapeType="1"/>
              <a:endCxn id="9373" idx="4"/>
            </p:cNvCxnSpPr>
            <p:nvPr/>
          </p:nvCxnSpPr>
          <p:spPr bwMode="auto">
            <a:xfrm flipV="1">
              <a:off x="2819400" y="3021974"/>
              <a:ext cx="5894832" cy="968227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 type="arrow" w="med" len="med"/>
              <a:tailEnd/>
            </a:ln>
          </p:spPr>
        </p:cxnSp>
        <p:cxnSp>
          <p:nvCxnSpPr>
            <p:cNvPr id="9266" name="Straight Arrow Connector 954"/>
            <p:cNvCxnSpPr>
              <a:cxnSpLocks noChangeShapeType="1"/>
              <a:endCxn id="9374" idx="4"/>
            </p:cNvCxnSpPr>
            <p:nvPr/>
          </p:nvCxnSpPr>
          <p:spPr bwMode="auto">
            <a:xfrm rot="10800000">
              <a:off x="2269686" y="3023378"/>
              <a:ext cx="2302315" cy="995293"/>
            </a:xfrm>
            <a:prstGeom prst="straightConnector1">
              <a:avLst/>
            </a:prstGeom>
            <a:noFill/>
            <a:ln w="19050">
              <a:solidFill>
                <a:srgbClr val="33CC33"/>
              </a:solidFill>
              <a:round/>
              <a:headEnd type="arrow" w="med" len="med"/>
              <a:tailEnd/>
            </a:ln>
          </p:spPr>
        </p:cxnSp>
        <p:cxnSp>
          <p:nvCxnSpPr>
            <p:cNvPr id="9267" name="Straight Arrow Connector 955"/>
            <p:cNvCxnSpPr>
              <a:cxnSpLocks noChangeShapeType="1"/>
              <a:endCxn id="9375" idx="4"/>
            </p:cNvCxnSpPr>
            <p:nvPr/>
          </p:nvCxnSpPr>
          <p:spPr bwMode="auto">
            <a:xfrm rot="10800000">
              <a:off x="3593592" y="3023378"/>
              <a:ext cx="978408" cy="995293"/>
            </a:xfrm>
            <a:prstGeom prst="straightConnector1">
              <a:avLst/>
            </a:prstGeom>
            <a:noFill/>
            <a:ln w="19050">
              <a:solidFill>
                <a:srgbClr val="33CC33"/>
              </a:solidFill>
              <a:round/>
              <a:headEnd type="arrow" w="med" len="med"/>
              <a:tailEnd/>
            </a:ln>
          </p:spPr>
        </p:cxnSp>
        <p:cxnSp>
          <p:nvCxnSpPr>
            <p:cNvPr id="9268" name="Straight Arrow Connector 956"/>
            <p:cNvCxnSpPr>
              <a:cxnSpLocks noChangeShapeType="1"/>
              <a:stCxn id="9399" idx="0"/>
              <a:endCxn id="9376" idx="4"/>
            </p:cNvCxnSpPr>
            <p:nvPr/>
          </p:nvCxnSpPr>
          <p:spPr bwMode="auto">
            <a:xfrm rot="5400000" flipH="1" flipV="1">
              <a:off x="4487731" y="3065184"/>
              <a:ext cx="977870" cy="891451"/>
            </a:xfrm>
            <a:prstGeom prst="straightConnector1">
              <a:avLst/>
            </a:prstGeom>
            <a:noFill/>
            <a:ln w="19050">
              <a:solidFill>
                <a:srgbClr val="33CC33"/>
              </a:solidFill>
              <a:round/>
              <a:headEnd type="arrow" w="med" len="med"/>
              <a:tailEnd/>
            </a:ln>
          </p:spPr>
        </p:cxnSp>
        <p:cxnSp>
          <p:nvCxnSpPr>
            <p:cNvPr id="9269" name="Straight Arrow Connector 957"/>
            <p:cNvCxnSpPr>
              <a:cxnSpLocks noChangeShapeType="1"/>
              <a:endCxn id="9377" idx="4"/>
            </p:cNvCxnSpPr>
            <p:nvPr/>
          </p:nvCxnSpPr>
          <p:spPr bwMode="auto">
            <a:xfrm rot="5400000" flipH="1" flipV="1">
              <a:off x="5470497" y="2098842"/>
              <a:ext cx="996696" cy="2842960"/>
            </a:xfrm>
            <a:prstGeom prst="straightConnector1">
              <a:avLst/>
            </a:prstGeom>
            <a:noFill/>
            <a:ln w="19050">
              <a:solidFill>
                <a:srgbClr val="33CC33"/>
              </a:solidFill>
              <a:round/>
              <a:headEnd type="arrow" w="med" len="med"/>
              <a:tailEnd/>
            </a:ln>
          </p:spPr>
        </p:cxnSp>
        <p:cxnSp>
          <p:nvCxnSpPr>
            <p:cNvPr id="9270" name="Straight Arrow Connector 958"/>
            <p:cNvCxnSpPr>
              <a:cxnSpLocks noChangeShapeType="1"/>
              <a:stCxn id="9399" idx="0"/>
              <a:endCxn id="9378" idx="4"/>
            </p:cNvCxnSpPr>
            <p:nvPr/>
          </p:nvCxnSpPr>
          <p:spPr bwMode="auto">
            <a:xfrm rot="5400000" flipH="1" flipV="1">
              <a:off x="5847139" y="1705776"/>
              <a:ext cx="977870" cy="3610267"/>
            </a:xfrm>
            <a:prstGeom prst="straightConnector1">
              <a:avLst/>
            </a:prstGeom>
            <a:noFill/>
            <a:ln w="19050">
              <a:solidFill>
                <a:srgbClr val="33CC33"/>
              </a:solidFill>
              <a:round/>
              <a:headEnd type="arrow" w="med" len="med"/>
              <a:tailEnd/>
            </a:ln>
          </p:spPr>
        </p:cxnSp>
        <p:cxnSp>
          <p:nvCxnSpPr>
            <p:cNvPr id="9271" name="Straight Arrow Connector 959"/>
            <p:cNvCxnSpPr>
              <a:cxnSpLocks noChangeShapeType="1"/>
              <a:stCxn id="9400" idx="0"/>
              <a:endCxn id="9369" idx="5"/>
            </p:cNvCxnSpPr>
            <p:nvPr/>
          </p:nvCxnSpPr>
          <p:spPr bwMode="auto">
            <a:xfrm rot="16200000" flipV="1">
              <a:off x="3983825" y="1747641"/>
              <a:ext cx="1001090" cy="3506903"/>
            </a:xfrm>
            <a:prstGeom prst="straightConnector1">
              <a:avLst/>
            </a:prstGeom>
            <a:noFill/>
            <a:ln w="19050">
              <a:solidFill>
                <a:srgbClr val="558ED5"/>
              </a:solidFill>
              <a:round/>
              <a:headEnd type="arrow" w="med" len="med"/>
              <a:tailEnd/>
            </a:ln>
          </p:spPr>
        </p:cxnSp>
        <p:cxnSp>
          <p:nvCxnSpPr>
            <p:cNvPr id="9272" name="Straight Arrow Connector 960"/>
            <p:cNvCxnSpPr>
              <a:cxnSpLocks noChangeShapeType="1"/>
              <a:stCxn id="9400" idx="0"/>
              <a:endCxn id="9379" idx="4"/>
            </p:cNvCxnSpPr>
            <p:nvPr/>
          </p:nvCxnSpPr>
          <p:spPr bwMode="auto">
            <a:xfrm rot="16200000" flipV="1">
              <a:off x="4840403" y="2604219"/>
              <a:ext cx="979664" cy="1815173"/>
            </a:xfrm>
            <a:prstGeom prst="straightConnector1">
              <a:avLst/>
            </a:prstGeom>
            <a:noFill/>
            <a:ln w="19050">
              <a:solidFill>
                <a:srgbClr val="558ED5"/>
              </a:solidFill>
              <a:round/>
              <a:headEnd type="arrow" w="med" len="med"/>
              <a:tailEnd/>
            </a:ln>
          </p:spPr>
        </p:cxnSp>
        <p:cxnSp>
          <p:nvCxnSpPr>
            <p:cNvPr id="9273" name="Straight Arrow Connector 961"/>
            <p:cNvCxnSpPr>
              <a:cxnSpLocks noChangeShapeType="1"/>
              <a:stCxn id="9400" idx="0"/>
              <a:endCxn id="9385" idx="4"/>
            </p:cNvCxnSpPr>
            <p:nvPr/>
          </p:nvCxnSpPr>
          <p:spPr bwMode="auto">
            <a:xfrm rot="16200000" flipV="1">
              <a:off x="5593847" y="3386454"/>
              <a:ext cx="1005920" cy="282028"/>
            </a:xfrm>
            <a:prstGeom prst="straightConnector1">
              <a:avLst/>
            </a:prstGeom>
            <a:noFill/>
            <a:ln w="19050">
              <a:solidFill>
                <a:srgbClr val="558ED5"/>
              </a:solidFill>
              <a:round/>
              <a:headEnd type="arrow" w="med" len="med"/>
              <a:tailEnd/>
            </a:ln>
          </p:spPr>
        </p:cxnSp>
        <p:cxnSp>
          <p:nvCxnSpPr>
            <p:cNvPr id="9274" name="Straight Arrow Connector 962"/>
            <p:cNvCxnSpPr>
              <a:cxnSpLocks noChangeShapeType="1"/>
              <a:stCxn id="9400" idx="0"/>
              <a:endCxn id="9380" idx="4"/>
            </p:cNvCxnSpPr>
            <p:nvPr/>
          </p:nvCxnSpPr>
          <p:spPr bwMode="auto">
            <a:xfrm rot="5400000" flipH="1" flipV="1">
              <a:off x="5827954" y="3431841"/>
              <a:ext cx="979664" cy="159931"/>
            </a:xfrm>
            <a:prstGeom prst="straightConnector1">
              <a:avLst/>
            </a:prstGeom>
            <a:noFill/>
            <a:ln w="19050">
              <a:solidFill>
                <a:srgbClr val="558ED5"/>
              </a:solidFill>
              <a:round/>
              <a:headEnd type="arrow" w="med" len="med"/>
              <a:tailEnd/>
            </a:ln>
          </p:spPr>
        </p:cxnSp>
        <p:cxnSp>
          <p:nvCxnSpPr>
            <p:cNvPr id="9275" name="Straight Arrow Connector 963"/>
            <p:cNvCxnSpPr>
              <a:cxnSpLocks noChangeShapeType="1"/>
              <a:stCxn id="9400" idx="0"/>
              <a:endCxn id="9381" idx="4"/>
            </p:cNvCxnSpPr>
            <p:nvPr/>
          </p:nvCxnSpPr>
          <p:spPr bwMode="auto">
            <a:xfrm rot="5400000" flipH="1" flipV="1">
              <a:off x="6791122" y="2468673"/>
              <a:ext cx="979664" cy="2086267"/>
            </a:xfrm>
            <a:prstGeom prst="straightConnector1">
              <a:avLst/>
            </a:prstGeom>
            <a:noFill/>
            <a:ln w="19050">
              <a:solidFill>
                <a:srgbClr val="558ED5"/>
              </a:solidFill>
              <a:round/>
              <a:headEnd type="arrow" w="med" len="med"/>
              <a:tailEnd/>
            </a:ln>
          </p:spPr>
        </p:cxnSp>
        <p:cxnSp>
          <p:nvCxnSpPr>
            <p:cNvPr id="9276" name="Straight Arrow Connector 964"/>
            <p:cNvCxnSpPr>
              <a:cxnSpLocks noChangeShapeType="1"/>
              <a:stCxn id="9401" idx="0"/>
              <a:endCxn id="9368" idx="3"/>
            </p:cNvCxnSpPr>
            <p:nvPr/>
          </p:nvCxnSpPr>
          <p:spPr bwMode="auto">
            <a:xfrm rot="16200000" flipV="1">
              <a:off x="5036902" y="1122628"/>
              <a:ext cx="1029075" cy="4786523"/>
            </a:xfrm>
            <a:prstGeom prst="straightConnector1">
              <a:avLst/>
            </a:prstGeom>
            <a:noFill/>
            <a:ln w="19050">
              <a:solidFill>
                <a:srgbClr val="FFFF00"/>
              </a:solidFill>
              <a:round/>
              <a:headEnd type="arrow" w="med" len="med"/>
              <a:tailEnd/>
            </a:ln>
          </p:spPr>
        </p:cxnSp>
        <p:cxnSp>
          <p:nvCxnSpPr>
            <p:cNvPr id="9277" name="Straight Arrow Connector 965"/>
            <p:cNvCxnSpPr>
              <a:cxnSpLocks noChangeShapeType="1"/>
              <a:endCxn id="9382" idx="4"/>
            </p:cNvCxnSpPr>
            <p:nvPr/>
          </p:nvCxnSpPr>
          <p:spPr bwMode="auto">
            <a:xfrm rot="16200000" flipV="1">
              <a:off x="5771048" y="1857858"/>
              <a:ext cx="1024559" cy="3355597"/>
            </a:xfrm>
            <a:prstGeom prst="straightConnector1">
              <a:avLst/>
            </a:prstGeom>
            <a:noFill/>
            <a:ln w="19050">
              <a:solidFill>
                <a:srgbClr val="FFFF00"/>
              </a:solidFill>
              <a:round/>
              <a:headEnd type="arrow" w="med" len="med"/>
              <a:tailEnd/>
            </a:ln>
          </p:spPr>
        </p:cxnSp>
        <p:cxnSp>
          <p:nvCxnSpPr>
            <p:cNvPr id="9278" name="Straight Arrow Connector 966"/>
            <p:cNvCxnSpPr>
              <a:cxnSpLocks noChangeShapeType="1"/>
              <a:stCxn id="9401" idx="0"/>
              <a:endCxn id="9384" idx="4"/>
            </p:cNvCxnSpPr>
            <p:nvPr/>
          </p:nvCxnSpPr>
          <p:spPr bwMode="auto">
            <a:xfrm rot="16200000" flipV="1">
              <a:off x="7368742" y="3454467"/>
              <a:ext cx="1007050" cy="144869"/>
            </a:xfrm>
            <a:prstGeom prst="straightConnector1">
              <a:avLst/>
            </a:prstGeom>
            <a:noFill/>
            <a:ln w="19050">
              <a:solidFill>
                <a:srgbClr val="FFFF00"/>
              </a:solidFill>
              <a:round/>
              <a:headEnd type="arrow" w="med" len="med"/>
              <a:tailEnd/>
            </a:ln>
          </p:spPr>
        </p:cxnSp>
        <p:cxnSp>
          <p:nvCxnSpPr>
            <p:cNvPr id="9279" name="Straight Arrow Connector 967"/>
            <p:cNvCxnSpPr>
              <a:cxnSpLocks noChangeShapeType="1"/>
              <a:stCxn id="9401" idx="0"/>
              <a:endCxn id="9383" idx="4"/>
            </p:cNvCxnSpPr>
            <p:nvPr/>
          </p:nvCxnSpPr>
          <p:spPr bwMode="auto">
            <a:xfrm rot="16200000" flipV="1">
              <a:off x="6489959" y="2575684"/>
              <a:ext cx="1005919" cy="1903565"/>
            </a:xfrm>
            <a:prstGeom prst="straightConnector1">
              <a:avLst/>
            </a:prstGeom>
            <a:noFill/>
            <a:ln w="19050">
              <a:solidFill>
                <a:srgbClr val="FFFF00"/>
              </a:solidFill>
              <a:round/>
              <a:headEnd type="arrow" w="med" len="med"/>
              <a:tailEnd/>
            </a:ln>
          </p:spPr>
        </p:cxnSp>
        <p:cxnSp>
          <p:nvCxnSpPr>
            <p:cNvPr id="9280" name="Straight Arrow Connector 968"/>
            <p:cNvCxnSpPr>
              <a:cxnSpLocks noChangeShapeType="1"/>
              <a:stCxn id="9399" idx="0"/>
              <a:endCxn id="9386" idx="4"/>
            </p:cNvCxnSpPr>
            <p:nvPr/>
          </p:nvCxnSpPr>
          <p:spPr bwMode="auto">
            <a:xfrm rot="5400000" flipH="1" flipV="1">
              <a:off x="4696505" y="2858944"/>
              <a:ext cx="1004075" cy="1335205"/>
            </a:xfrm>
            <a:prstGeom prst="straightConnector1">
              <a:avLst/>
            </a:prstGeom>
            <a:noFill/>
            <a:ln w="19050">
              <a:solidFill>
                <a:srgbClr val="33CC33"/>
              </a:solidFill>
              <a:round/>
              <a:headEnd type="arrow" w="med" len="med"/>
              <a:tailEnd/>
            </a:ln>
          </p:spPr>
        </p:cxnSp>
      </p:grpSp>
      <p:grpSp>
        <p:nvGrpSpPr>
          <p:cNvPr id="15" name="Group 969"/>
          <p:cNvGrpSpPr>
            <a:grpSpLocks/>
          </p:cNvGrpSpPr>
          <p:nvPr/>
        </p:nvGrpSpPr>
        <p:grpSpPr bwMode="auto">
          <a:xfrm>
            <a:off x="327025" y="5334000"/>
            <a:ext cx="1012825" cy="728663"/>
            <a:chOff x="326764" y="5334000"/>
            <a:chExt cx="1012662" cy="727948"/>
          </a:xfrm>
        </p:grpSpPr>
        <p:sp>
          <p:nvSpPr>
            <p:cNvPr id="9258" name="TextBox 970"/>
            <p:cNvSpPr>
              <a:spLocks noChangeArrowheads="1"/>
            </p:cNvSpPr>
            <p:nvPr/>
          </p:nvSpPr>
          <p:spPr bwMode="auto">
            <a:xfrm>
              <a:off x="326764" y="5584579"/>
              <a:ext cx="1012662" cy="47736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100">
                  <a:solidFill>
                    <a:srgbClr val="000066"/>
                  </a:solidFill>
                  <a:latin typeface="Arial Black" pitchFamily="34" charset="0"/>
                </a:rPr>
                <a:t>SORTED</a:t>
              </a:r>
            </a:p>
            <a:p>
              <a:pPr algn="ctr"/>
              <a:r>
                <a:rPr lang="en-US" sz="1100">
                  <a:solidFill>
                    <a:srgbClr val="000066"/>
                  </a:solidFill>
                  <a:latin typeface="Arial Black" pitchFamily="34" charset="0"/>
                </a:rPr>
                <a:t>KEY LOGs</a:t>
              </a:r>
            </a:p>
          </p:txBody>
        </p:sp>
        <p:sp>
          <p:nvSpPr>
            <p:cNvPr id="9259" name="Down Arrow 971"/>
            <p:cNvSpPr>
              <a:spLocks noChangeArrowheads="1"/>
            </p:cNvSpPr>
            <p:nvPr/>
          </p:nvSpPr>
          <p:spPr bwMode="auto">
            <a:xfrm>
              <a:off x="609294" y="5334000"/>
              <a:ext cx="457126" cy="15225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4F81BD"/>
            </a:solidFill>
            <a:ln w="25400">
              <a:solidFill>
                <a:srgbClr val="385D8A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 sz="1100">
                <a:solidFill>
                  <a:srgbClr val="000066"/>
                </a:solidFill>
                <a:latin typeface="Calibri" pitchFamily="34" charset="0"/>
              </a:endParaRPr>
            </a:p>
          </p:txBody>
        </p:sp>
      </p:grpSp>
      <p:sp>
        <p:nvSpPr>
          <p:cNvPr id="9256" name="TextBox 972"/>
          <p:cNvSpPr txBox="1">
            <a:spLocks noChangeArrowheads="1"/>
          </p:cNvSpPr>
          <p:nvPr/>
        </p:nvSpPr>
        <p:spPr bwMode="auto">
          <a:xfrm>
            <a:off x="4854575" y="1001713"/>
            <a:ext cx="10715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Arial Black" pitchFamily="34" charset="0"/>
              </a:rPr>
              <a:t>WEBSITES</a:t>
            </a:r>
          </a:p>
        </p:txBody>
      </p:sp>
      <p:sp>
        <p:nvSpPr>
          <p:cNvPr id="974" name="TextBox 973"/>
          <p:cNvSpPr txBox="1"/>
          <p:nvPr/>
        </p:nvSpPr>
        <p:spPr>
          <a:xfrm>
            <a:off x="2133600" y="2133600"/>
            <a:ext cx="6019800" cy="307975"/>
          </a:xfrm>
          <a:prstGeom prst="rect">
            <a:avLst/>
          </a:prstGeom>
          <a:solidFill>
            <a:sysClr val="window" lastClr="FFFFFF">
              <a:alpha val="50000"/>
            </a:sys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>
                <a:solidFill>
                  <a:srgbClr val="A6A6A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-108" charset="0"/>
              </a:rPr>
              <a:t>Anti-virus &amp; Firewalls Fail  to Counter Crimeware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5" grpId="0" animBg="1"/>
      <p:bldP spid="97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3982</TotalTime>
  <Words>510</Words>
  <Application>Microsoft Office PowerPoint</Application>
  <PresentationFormat>On-screen Show (4:3)</PresentationFormat>
  <Paragraphs>110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Concourse</vt:lpstr>
      <vt:lpstr>Information Security</vt:lpstr>
      <vt:lpstr>Information Security 2010</vt:lpstr>
      <vt:lpstr>2009 Recap</vt:lpstr>
      <vt:lpstr>2009 Recap</vt:lpstr>
      <vt:lpstr>Trend</vt:lpstr>
      <vt:lpstr>Trend</vt:lpstr>
      <vt:lpstr>Changes in Attack Trends</vt:lpstr>
      <vt:lpstr>Why is this so hard? </vt:lpstr>
      <vt:lpstr>Slide 9</vt:lpstr>
      <vt:lpstr>Regulatory/PCI/Litigation</vt:lpstr>
      <vt:lpstr>State Breach Notification Laws</vt:lpstr>
      <vt:lpstr>What are we doing about it?</vt:lpstr>
      <vt:lpstr>Form Field Protection</vt:lpstr>
      <vt:lpstr>Secure Virtual Concept</vt:lpstr>
      <vt:lpstr>What should we be doing? </vt:lpstr>
      <vt:lpstr>What should you be looking for?</vt:lpstr>
    </vt:vector>
  </TitlesOfParts>
  <Company>M&amp;T Bank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 TRUNKING OVERVIEW</dc:title>
  <dc:creator>TDPOKMF</dc:creator>
  <cp:lastModifiedBy>tsaamms</cp:lastModifiedBy>
  <cp:revision>80</cp:revision>
  <dcterms:created xsi:type="dcterms:W3CDTF">2009-06-23T14:26:54Z</dcterms:created>
  <dcterms:modified xsi:type="dcterms:W3CDTF">2010-03-14T11:53:22Z</dcterms:modified>
</cp:coreProperties>
</file>