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6" r:id="rId3"/>
    <p:sldId id="264" r:id="rId4"/>
    <p:sldId id="267" r:id="rId5"/>
    <p:sldId id="268" r:id="rId6"/>
    <p:sldId id="258" r:id="rId7"/>
    <p:sldId id="260" r:id="rId8"/>
    <p:sldId id="261" r:id="rId9"/>
    <p:sldId id="262" r:id="rId10"/>
    <p:sldId id="263" r:id="rId11"/>
    <p:sldId id="259" r:id="rId12"/>
    <p:sldId id="272" r:id="rId13"/>
    <p:sldId id="273" r:id="rId14"/>
    <p:sldId id="277" r:id="rId15"/>
    <p:sldId id="274" r:id="rId16"/>
    <p:sldId id="275" r:id="rId17"/>
    <p:sldId id="278" r:id="rId18"/>
    <p:sldId id="282" r:id="rId19"/>
    <p:sldId id="283" r:id="rId20"/>
    <p:sldId id="284" r:id="rId21"/>
    <p:sldId id="279" r:id="rId22"/>
    <p:sldId id="265" r:id="rId23"/>
    <p:sldId id="276" r:id="rId24"/>
    <p:sldId id="286" r:id="rId25"/>
    <p:sldId id="285" r:id="rId26"/>
    <p:sldId id="287" r:id="rId27"/>
    <p:sldId id="288" r:id="rId28"/>
    <p:sldId id="281" r:id="rId29"/>
    <p:sldId id="28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BA00"/>
    <a:srgbClr val="D9DD89"/>
    <a:srgbClr val="FFFFAF"/>
    <a:srgbClr val="4D4D4D"/>
    <a:srgbClr val="663300"/>
    <a:srgbClr val="63A0D7"/>
    <a:srgbClr val="230F9D"/>
    <a:srgbClr val="FF15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283CB36-3620-47E3-9C94-AF7CF775F9D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64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4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64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D9FAE39-D30F-424B-BA6D-BB3CDD631CE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FAE39-D30F-424B-BA6D-BB3CDD631CE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8960C-6D1D-4DD2-8037-A1336193E82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8960C-6D1D-4DD2-8037-A1336193E82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FAE39-D30F-424B-BA6D-BB3CDD631CE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FAE39-D30F-424B-BA6D-BB3CDD631CE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FAE39-D30F-424B-BA6D-BB3CDD631CE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FAE39-D30F-424B-BA6D-BB3CDD631CE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FAE39-D30F-424B-BA6D-BB3CDD631CE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FAE39-D30F-424B-BA6D-BB3CDD631CE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FAE39-D30F-424B-BA6D-BB3CDD631CE8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FAE39-D30F-424B-BA6D-BB3CDD631CE8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FAE39-D30F-424B-BA6D-BB3CDD631CE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FAE39-D30F-424B-BA6D-BB3CDD631CE8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FAE39-D30F-424B-BA6D-BB3CDD631CE8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8960C-6D1D-4DD2-8037-A1336193E826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FAE39-D30F-424B-BA6D-BB3CDD631CE8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FAE39-D30F-424B-BA6D-BB3CDD631CE8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FAE39-D30F-424B-BA6D-BB3CDD631CE8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FAE39-D30F-424B-BA6D-BB3CDD631CE8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FAE39-D30F-424B-BA6D-BB3CDD631CE8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FAE39-D30F-424B-BA6D-BB3CDD631CE8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FAE39-D30F-424B-BA6D-BB3CDD631CE8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8960C-6D1D-4DD2-8037-A1336193E82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FAE39-D30F-424B-BA6D-BB3CDD631CE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FAE39-D30F-424B-BA6D-BB3CDD631CE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8960C-6D1D-4DD2-8037-A1336193E82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8960C-6D1D-4DD2-8037-A1336193E82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8960C-6D1D-4DD2-8037-A1336193E82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8960C-6D1D-4DD2-8037-A1336193E82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1331913" y="4652963"/>
            <a:ext cx="7578725" cy="100965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662613"/>
            <a:ext cx="7553325" cy="936625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9842" name="Rectangle 5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89843" name="Rectangle 5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89844" name="Rectangle 5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721DC51-8538-40DF-9AD3-375B5A3E37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75F51-58FB-42A6-A62C-34F229A0AC7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6402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6402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459CA-BCB4-47EB-9CDA-6EA531F6D06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B472E-443F-4459-9933-D86C8D6AF43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AB205-EA7F-4800-AC67-17C1352A7B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021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1CFDD-DA44-4F63-8829-F578C616D87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B6C1C-D45E-44A7-82CE-484B37440F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C4224-F82F-4E32-9C5F-D1FEA7170BB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DE5BD-74E7-4F17-BA03-4038599E4A7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97D86-F577-4F7E-9BFB-E4001F5A39B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C9ED4-D893-40E0-AD2A-49FBA69BC4F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80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881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0213"/>
            <a:ext cx="86423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822" name="Rectangle 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88823" name="Rectangle 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88824" name="Rectangle 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1C453220-0C07-4EBD-927F-255311B470B0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230F9D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230F9D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230F9D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230F9D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230F9D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230F9D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230F9D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230F9D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230F9D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infiniteunknown.net/wp-content/uploads/2009/01/martin-armstrong.jpg&amp;imgrefurl=http://www.infiniteunknown.net/2009/01/10/no-charge-in-civil-contempt-cases-jail-time-can-stretch-on-for-years/&amp;usg=__Q1SwiJyolSZ9O2-xpoRr3GYNIzw=&amp;h=369&amp;w=553&amp;sz=77&amp;hl=en&amp;start=1&amp;um=1&amp;tbnid=34VnZGAM-pgjdM:&amp;tbnh=89&amp;tbnw=133&amp;prev=/images?q=martin+armstrong&amp;hl=en&amp;safe=off&amp;rls=com.microsoft:en-us:IE-SearchBox&amp;rlz=1I7GGLL_en&amp;sa=N&amp;um=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moinesregister.com/apps/pbcs.dll/section?template=zoom&amp;Site=D2&amp;Date=20090519&amp;Category=NEWS01&amp;ArtNo=905190363&amp;Ref=AR&amp;Profile=100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images.google.com/imgres?imgurl=http://suitablyflip.blogs.com/photos/uncategorized/2007/10/04/norman_hsu.jpg&amp;imgrefurl=http://www.ecademy.com/node.php?id=109556&amp;usg=__m2bVcKprKpzaFT6KJf5VtPYonvA=&amp;h=373&amp;w=298&amp;sz=9&amp;hl=en&amp;start=2&amp;um=1&amp;tbnid=1Qyq_qvtDeLY_M:&amp;tbnh=122&amp;tbnw=97&amp;prev=/images?q=norman+hsu&amp;hl=en&amp;safe=off&amp;rls=com.microsoft:en-us:IE-SearchBox&amp;rlz=1I7GGLL_en&amp;sa=N&amp;um=1" TargetMode="External"/><Relationship Id="rId7" Type="http://schemas.openxmlformats.org/officeDocument/2006/relationships/hyperlink" Target="http://images.google.com/imgres?imgurl=http://www.washingtonpost.com/wp-dyn/content/photo/2008/01/04/PH2008010403115.jpg&amp;imgrefurl=http://voices.washingtonpost.com/44/2008/01/04/hsu_ordered_to_prison_1.html&amp;usg=__vYiErjXJH5exicDKRchpKkR3-n8=&amp;h=356&amp;w=454&amp;sz=248&amp;hl=en&amp;start=7&amp;um=1&amp;tbnid=mRzC_mzZQ1N1aM:&amp;tbnh=100&amp;tbnw=128&amp;prev=/images?q=norman+hsu&amp;hl=en&amp;safe=off&amp;rls=com.microsoft:en-us:IE-SearchBox&amp;rlz=1I7GGLL_en&amp;sa=N&amp;um=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hyperlink" Target="http://images.google.com/imgres?imgurl=http://nbgazette.com/fp-content/images/Norman-Hsu_Hillary.jpg&amp;imgrefurl=http://nbgazette.com/&amp;usg=__U-p0Ed8V0ve7r7lce5Ea1gHb35c=&amp;h=301&amp;w=410&amp;sz=17&amp;hl=en&amp;start=1&amp;um=1&amp;tbnid=AxywXMov3_unlM:&amp;tbnh=92&amp;tbnw=125&amp;prev=/images?q=norman+hsu&amp;hl=en&amp;safe=off&amp;rls=com.microsoft:en-us:IE-SearchBox&amp;rlz=1I7GGLL_en&amp;sa=N&amp;um=1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hyperlink" Target="http://images.google.com/imgres?imgurl=http://blogs.trb.com/news/politics/blog/Norman%20hsu%20in%20orange%20jumpsuit.jpg&amp;imgrefurl=http://www.swamppolitics.com/news/politics/blog/2008/03/&amp;usg=__63BMxDKuTfCU201vM0lEfbZMnOI=&amp;h=480&amp;w=324&amp;sz=30&amp;hl=en&amp;start=6&amp;um=1&amp;tbnid=LVkLQNj3a7OUXM:&amp;tbnh=129&amp;tbnw=87&amp;prev=/images?q=norman+hsu&amp;hl=en&amp;safe=off&amp;rls=com.microsoft:en-us:IE-SearchBox&amp;rlz=1I7GGLL_en&amp;sa=N&amp;um=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://images.google.com/imgres?imgurl=http://4.bp.blogspot.com/_nw8fcHV1bdE/Ry_Zg8lHjLI/AAAAAAAAB6M/ovsGVcQvICs/s400/Lou+Pearlman.jpg&amp;imgrefurl=http://chartrigger.blogspot.com/2007/11/lurid-story-of-louis-pearlman-begins.html&amp;usg=__6MLjgNve8ggJrvnyE6EcfE9Q9rw=&amp;h=250&amp;w=360&amp;sz=22&amp;hl=en&amp;start=13&amp;um=1&amp;tbnid=Rr3lUhzErE0SZM:&amp;tbnh=84&amp;tbnw=121&amp;prev=/images?q=Lou+Perlman&amp;hl=en&amp;safe=off&amp;rls=com.microsoft:en-us:IE-SearchBox&amp;rlz=1I7GGLL_en&amp;sa=N&amp;um=1" TargetMode="External"/><Relationship Id="rId18" Type="http://schemas.openxmlformats.org/officeDocument/2006/relationships/image" Target="../media/image16.jpeg"/><Relationship Id="rId3" Type="http://schemas.openxmlformats.org/officeDocument/2006/relationships/hyperlink" Target="http://images.google.com/imgres?imgurl=http://loupearlman.8m.com/images/jennyjones.jpg&amp;imgrefurl=http://loupearlman.8m.com/&amp;usg=__9N7W7H86x4_mxTsh-2HctCZSm6o=&amp;h=383&amp;w=575&amp;sz=63&amp;hl=en&amp;start=10&amp;um=1&amp;tbnid=bryQKmW0_rVklM:&amp;tbnh=89&amp;tbnw=134&amp;prev=/images?q=Lou+Perlman&amp;hl=en&amp;safe=off&amp;rls=com.microsoft:en-us:IE-SearchBox&amp;rlz=1I7GGLL_en&amp;sa=N&amp;um=1" TargetMode="External"/><Relationship Id="rId7" Type="http://schemas.openxmlformats.org/officeDocument/2006/relationships/hyperlink" Target="http://images.google.com/imgres?imgurl=http://blogs.villagevoice.com/statusainthood/pearlman.jpg&amp;imgrefurl=http://blogs.villagevoice.com/statusainthood/archives/2008/05/the_spectacular.php&amp;usg=__Zwv6DoSCP0Kv23gNA5TVjddwTJU=&amp;h=307&amp;w=493&amp;sz=35&amp;hl=en&amp;start=8&amp;um=1&amp;tbnid=_VJZ2GTCxMsFgM:&amp;tbnh=81&amp;tbnw=130&amp;prev=/images?q=Lou+Perlman&amp;hl=en&amp;safe=off&amp;rls=com.microsoft:en-us:IE-SearchBox&amp;rlz=1I7GGLL_en&amp;sa=N&amp;um=1" TargetMode="External"/><Relationship Id="rId12" Type="http://schemas.openxmlformats.org/officeDocument/2006/relationships/image" Target="../media/image13.jpeg"/><Relationship Id="rId17" Type="http://schemas.openxmlformats.org/officeDocument/2006/relationships/hyperlink" Target="http://images.google.com/imgres?imgurl=http://farm4.static.flickr.com/3223/2518993426_5f53e9d815.jpg&amp;imgrefurl=http://www.pinoymoneytalk.com/2008/05/24/lou-pearlman-scam/&amp;usg=__RlxTV4aqgVuuEf-5fSczYSgcN0c=&amp;h=294&amp;w=432&amp;sz=121&amp;hl=en&amp;start=18&amp;um=1&amp;tbnid=UmyjDuDIQo9SJM:&amp;tbnh=86&amp;tbnw=126&amp;prev=/images?q=Lou+Perlman&amp;hl=en&amp;safe=off&amp;rls=com.microsoft:en-us:IE-SearchBox&amp;rlz=1I7GGLL_en&amp;sa=N&amp;um=1" TargetMode="Externa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hyperlink" Target="http://images.google.com/imgres?imgurl=http://www.sptimes.com/2007/10/21/images/TB_Pearlmanjail_450.jpg&amp;imgrefurl=http://www.sptimes.com/2007/10/21/Business/In_jail_and_on_the_ph.shtml&amp;usg=__KQN6F7ol1YQmEGBdkewoyo55MWg=&amp;h=300&amp;w=450&amp;sz=24&amp;hl=en&amp;start=7&amp;um=1&amp;tbnid=sXxPza4da5I6PM:&amp;tbnh=85&amp;tbnw=127&amp;prev=/images?q=Lou+Perlman&amp;hl=en&amp;safe=off&amp;rls=com.microsoft:en-us:IE-SearchBox&amp;rlz=1I7GGLL_en&amp;sa=N&amp;um=1" TargetMode="External"/><Relationship Id="rId5" Type="http://schemas.openxmlformats.org/officeDocument/2006/relationships/hyperlink" Target="http://images.google.com/imgres?imgurl=http://www.orlandosentinel.com/media/photo/2008-03/37115715.jpg&amp;imgrefurl=http://www.orlandosentinel.com/entertainment/custom/funstuff/orl-orlandocelebrity-pg,0,3123379.photogallery?index=orl-otown20080324133027&amp;usg=__8BtaRWMXO0y9nmOHqMrkBd79zS0=&amp;h=332&amp;w=500&amp;sz=54&amp;hl=en&amp;start=11&amp;um=1&amp;tbnid=jJLj3qAK34gRzM:&amp;tbnh=86&amp;tbnw=130&amp;prev=/images?q=Lou+Perlman&amp;hl=en&amp;safe=off&amp;rls=com.microsoft:en-us:IE-SearchBox&amp;rlz=1I7GGLL_en&amp;sa=N&amp;um=1" TargetMode="External"/><Relationship Id="rId15" Type="http://schemas.openxmlformats.org/officeDocument/2006/relationships/hyperlink" Target="http://images.google.com/imgres?imgurl=http://us5celebrity.gportal.hu/portal/us5celebrity/image/gallery/1217926975_08.jpg&amp;imgrefurl=http://www.floory2.gportal.hu/gindex.php?pg=27977193&amp;usg=__lqy4miZdB7YWErjN5n6XUb5DACE=&amp;h=267&amp;w=400&amp;sz=46&amp;hl=en&amp;start=17&amp;um=1&amp;tbnid=srAHNA4qRpz8MM:&amp;tbnh=83&amp;tbnw=124&amp;prev=/images?q=Lou+Perlman&amp;hl=en&amp;safe=off&amp;rls=com.microsoft:en-us:IE-SearchBox&amp;rlz=1I7GGLL_en&amp;sa=N&amp;um=1" TargetMode="External"/><Relationship Id="rId10" Type="http://schemas.openxmlformats.org/officeDocument/2006/relationships/image" Target="../media/image12.jpeg"/><Relationship Id="rId19" Type="http://schemas.openxmlformats.org/officeDocument/2006/relationships/hyperlink" Target="http://en.wikipedia.org/wiki/File:Lou_Pearlman_mugshot.jpg" TargetMode="External"/><Relationship Id="rId4" Type="http://schemas.openxmlformats.org/officeDocument/2006/relationships/image" Target="../media/image9.jpeg"/><Relationship Id="rId9" Type="http://schemas.openxmlformats.org/officeDocument/2006/relationships/hyperlink" Target="http://images.google.com/imgres?imgurl=http://ripoffreport.com/images/reports/tct-LouPerlman.jpg&amp;imgrefurl=http://www.ripoffreport.com/reports/0/067/RipOff0067456.htm&amp;usg=__pm23WTATKuX9GhNs8hEMDVTJFsQ=&amp;h=429&amp;w=300&amp;sz=16&amp;hl=en&amp;start=1&amp;um=1&amp;tbnid=vUz0TooiQ5aBtM:&amp;tbnh=126&amp;tbnw=88&amp;prev=/images?q=Lou+Perlman&amp;hl=en&amp;safe=off&amp;rls=com.microsoft:en-us:IE-SearchBox&amp;rlz=1I7GGLL_en&amp;sa=N&amp;um=1" TargetMode="External"/><Relationship Id="rId1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hyperlink" Target="http://images.google.com/imgres?imgurl=http://media3.washingtonpost.com/wp-dyn/content/photo/2006/09/30/PH2006093000930.jpg&amp;imgrefurl=http://www.washingtonpost.com/wp-dyn/content/article/2006/09/30/AR2006093000928.html&amp;usg=__hNoxXNz3h6iHvHmpBPPsB13VKl8=&amp;h=190&amp;w=224&amp;sz=30&amp;hl=en&amp;start=8&amp;um=1&amp;tbnid=d0ZU0sUoEcD2fM:&amp;tbnh=92&amp;tbnw=108&amp;prev=/images?q=william+crotts&amp;hl=en&amp;safe=off&amp;rls=com.microsoft:en-us:IE-SearchBox&amp;rlz=1I7GGLL_en&amp;sa=N&amp;um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4652963"/>
            <a:ext cx="8767795" cy="1009650"/>
          </a:xfrm>
        </p:spPr>
        <p:txBody>
          <a:bodyPr/>
          <a:lstStyle/>
          <a:p>
            <a:r>
              <a:rPr lang="en-US" dirty="0" smtClean="0"/>
              <a:t>Ponzi Rides Again (and Again) </a:t>
            </a:r>
            <a:endParaRPr lang="en-US" dirty="0"/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662613"/>
            <a:ext cx="8885239" cy="936625"/>
          </a:xfrm>
        </p:spPr>
        <p:txBody>
          <a:bodyPr/>
          <a:lstStyle/>
          <a:p>
            <a:r>
              <a:rPr lang="en-US" sz="2000" dirty="0" smtClean="0"/>
              <a:t>24th Annual FIRMA National Risk Management Training Conference</a:t>
            </a:r>
            <a:br>
              <a:rPr lang="en-US" sz="2000" dirty="0" smtClean="0"/>
            </a:br>
            <a:r>
              <a:rPr lang="en-US" dirty="0" smtClean="0"/>
              <a:t>Jonathan E. Turner, CFE, CII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Armstrong - $3,000,000,000</a:t>
            </a:r>
            <a:endParaRPr lang="en-US" dirty="0"/>
          </a:p>
        </p:txBody>
      </p:sp>
      <p:pic>
        <p:nvPicPr>
          <p:cNvPr id="27650" name="Picture 2" descr="http://tbn3.google.com/images?q=tbn:34VnZGAM-pgjdM:http://www.infiniteunknown.net/wp-content/uploads/2009/01/martin-armstro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286124"/>
            <a:ext cx="1643073" cy="109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765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0" fill="hold"/>
                                        <p:tgtEl>
                                          <p:spTgt spid="276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Nicholas Palazzo - $800,000</a:t>
            </a:r>
            <a:endParaRPr lang="en-US" dirty="0"/>
          </a:p>
        </p:txBody>
      </p:sp>
      <p:pic>
        <p:nvPicPr>
          <p:cNvPr id="19458" name="Picture 2" descr="phot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785926"/>
            <a:ext cx="6200810" cy="4796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Turner\AppData\Local\Microsoft\Windows\Temporary Internet Files\Content.IE5\A3A1EZHE\MCj0439600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643446"/>
            <a:ext cx="4714908" cy="221455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Others Worth Noting: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00213"/>
            <a:ext cx="8893175" cy="49625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Kenneth Kasarjian - $1,500,000,000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Steven Hoffenberg - $450,000,000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Nicholas Cosmo - $370,000,000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Arthur Nadel - $300,000,000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Joseph Forte - $50,000,000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To Mention …</a:t>
            </a:r>
            <a:endParaRPr lang="en-US" dirty="0"/>
          </a:p>
        </p:txBody>
      </p:sp>
      <p:pic>
        <p:nvPicPr>
          <p:cNvPr id="20482" name="Picture 2" descr="http://us.altermedia.info/images/bernie_madof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071678"/>
            <a:ext cx="333375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 Ponzi Scheme</a:t>
            </a:r>
            <a:endParaRPr lang="en-US" dirty="0"/>
          </a:p>
        </p:txBody>
      </p:sp>
      <p:pic>
        <p:nvPicPr>
          <p:cNvPr id="12289" name="Picture 1" descr="C:\Users\JETurner\AppData\Local\Microsoft\Windows\Temporary Internet Files\Content.IE5\A3A1EZHE\MCj028714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571612"/>
            <a:ext cx="5587880" cy="44348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1500174"/>
            <a:ext cx="693780" cy="464347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Investors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2396" y="1500174"/>
            <a:ext cx="693780" cy="464347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Investors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2291" name="Picture 3" descr="C:\Users\JETurner\AppData\Local\Microsoft\Windows\Temporary Internet Files\Content.IE5\POH8WKQJ\MCj0439799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643174" y="3643314"/>
            <a:ext cx="2743200" cy="2743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28860" y="6357958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Perpetrator – Shhhhhhhh!!!!!!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they Are Popular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There are none so blind as those that will not see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There is no upside to finding them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Proof requires convincing the many of what they do not want to believe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Each element, taken in a vacuum could be possible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Time, Time, Time, Time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Their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They are Set Up As Businesses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They Provide a Needed Solution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They Rely on Statistics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They Have an Exit Strategy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They are Sold</a:t>
            </a:r>
          </a:p>
        </p:txBody>
      </p:sp>
      <p:pic>
        <p:nvPicPr>
          <p:cNvPr id="16386" name="Picture 2" descr="C:\Users\JETurner\AppData\Local\Microsoft\Windows\Temporary Internet Files\Content.IE5\S6YTYLRK\MCj043808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071942"/>
            <a:ext cx="3786214" cy="2445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Business Component</a:t>
            </a:r>
            <a:endParaRPr lang="en-US" dirty="0"/>
          </a:p>
        </p:txBody>
      </p:sp>
      <p:pic>
        <p:nvPicPr>
          <p:cNvPr id="9" name="Picture 1" descr="C:\Users\JETurner\AppData\Local\Microsoft\Windows\Temporary Internet Files\Content.IE5\YHC5EHNE\MCj04380890000[1].wm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57752" y="1928802"/>
            <a:ext cx="4111641" cy="369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50825" y="1700213"/>
            <a:ext cx="4678365" cy="4962525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Businesses involve Risk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Successful Entrepreneurs Manage Risk for Profit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to a Need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Investors are Seeking Returns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Safety is Unpopular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Risk Justifies Reward</a:t>
            </a:r>
          </a:p>
        </p:txBody>
      </p:sp>
      <p:pic>
        <p:nvPicPr>
          <p:cNvPr id="10" name="Picture 2" descr="C:\Users\JETurner\AppData\Local\Microsoft\Windows\Temporary Internet Files\Content.IE5\S6YTYLRK\MCj043701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71678"/>
            <a:ext cx="4197634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in Action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14282" y="1643050"/>
            <a:ext cx="4857784" cy="4962525"/>
          </a:xfrm>
        </p:spPr>
        <p:txBody>
          <a:bodyPr/>
          <a:lstStyle/>
          <a:p>
            <a:r>
              <a:rPr lang="en-US" sz="4000" dirty="0" smtClean="0">
                <a:solidFill>
                  <a:srgbClr val="002060"/>
                </a:solidFill>
              </a:rPr>
              <a:t>Baseball Theory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Marketing versus Sales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Official Attention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Group Think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8" name="Picture 2" descr="C:\Users\JETurner\AppData\Local\Microsoft\Windows\Temporary Internet Files\Content.IE5\A3A1EZHE\MCj04380930000[1].wm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29190" y="2285992"/>
            <a:ext cx="3928956" cy="39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Ponzi Schemes Unflagging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Today’s Agenda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Why Are Ponzi Schemes Successful?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They are Well Known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Well Documented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Demonstrate Clearly Defined Characteristics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Why are They So Popular?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Why Are We Not Stopping Them?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What are the Lessons for Fraud Examiners?</a:t>
            </a:r>
          </a:p>
          <a:p>
            <a:pPr lvl="1"/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Exit Strategy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Deter</a:t>
            </a:r>
          </a:p>
          <a:p>
            <a:r>
              <a:rPr lang="en-US" sz="4800" b="1" dirty="0" smtClean="0">
                <a:solidFill>
                  <a:srgbClr val="002060"/>
                </a:solidFill>
              </a:rPr>
              <a:t>Delay</a:t>
            </a:r>
          </a:p>
          <a:p>
            <a:r>
              <a:rPr lang="en-US" sz="4800" b="1" dirty="0" smtClean="0">
                <a:solidFill>
                  <a:srgbClr val="002060"/>
                </a:solidFill>
              </a:rPr>
              <a:t>Distract</a:t>
            </a:r>
          </a:p>
          <a:p>
            <a:endParaRPr lang="en-US" sz="4800" b="1" dirty="0" smtClean="0">
              <a:solidFill>
                <a:srgbClr val="002060"/>
              </a:solidFill>
            </a:endParaRPr>
          </a:p>
          <a:p>
            <a:r>
              <a:rPr lang="en-US" sz="4800" b="1" i="1" dirty="0" smtClean="0">
                <a:solidFill>
                  <a:srgbClr val="002060"/>
                </a:solidFill>
              </a:rPr>
              <a:t>… Escape</a:t>
            </a:r>
            <a:endParaRPr lang="en-US" sz="4400" b="1" i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JETurner\AppData\Local\Microsoft\Windows\Temporary Internet Files\Content.IE5\POH8WKQJ\MCj043710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357430"/>
            <a:ext cx="3632200" cy="364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Salesman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0825" y="1700213"/>
            <a:ext cx="4678365" cy="496252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Active Salesmanship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Refined Pitches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Diverted Skepticism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Industry Expertise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Ready Answers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8193" name="Picture 1" descr="C:\Users\JETurner\AppData\Local\Microsoft\Windows\Temporary Internet Files\Content.IE5\YHC5EHNE\MCj043711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071678"/>
            <a:ext cx="3966639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altgate.com/.a/6a00d834553be369e201053655489e970b-32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28"/>
            <a:ext cx="5500726" cy="6394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Fraud Examiners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17" y="1714488"/>
            <a:ext cx="9036083" cy="49625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Be Honest in Assessing the Situation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Acknowledge the Promoters’ Skills 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Understand where the tools we use are: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Disregarded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Insufficient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Unused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Recognize our tools are not working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and make changes accordingly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Fraud Examiners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17" y="1714488"/>
            <a:ext cx="9036083" cy="4962525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Confront the</a:t>
            </a:r>
          </a:p>
          <a:p>
            <a:pPr lvl="1"/>
            <a:r>
              <a:rPr lang="en-US" sz="3600" b="1" dirty="0" smtClean="0">
                <a:solidFill>
                  <a:srgbClr val="002060"/>
                </a:solidFill>
              </a:rPr>
              <a:t> Challenge of Change</a:t>
            </a:r>
          </a:p>
          <a:p>
            <a:pPr lvl="2"/>
            <a:r>
              <a:rPr lang="en-US" sz="3200" b="1" dirty="0" smtClean="0">
                <a:solidFill>
                  <a:srgbClr val="002060"/>
                </a:solidFill>
              </a:rPr>
              <a:t>Regulators</a:t>
            </a:r>
          </a:p>
          <a:p>
            <a:pPr lvl="2"/>
            <a:r>
              <a:rPr lang="en-US" sz="3200" b="1" dirty="0" smtClean="0">
                <a:solidFill>
                  <a:srgbClr val="002060"/>
                </a:solidFill>
              </a:rPr>
              <a:t>Investors</a:t>
            </a:r>
          </a:p>
          <a:p>
            <a:pPr lvl="2"/>
            <a:r>
              <a:rPr lang="en-US" sz="3200" b="1" dirty="0" smtClean="0">
                <a:solidFill>
                  <a:srgbClr val="002060"/>
                </a:solidFill>
              </a:rPr>
              <a:t>Fraud Examiners</a:t>
            </a:r>
          </a:p>
          <a:p>
            <a:pPr lvl="3"/>
            <a:r>
              <a:rPr lang="en-US" sz="2800" b="1" dirty="0" smtClean="0">
                <a:solidFill>
                  <a:srgbClr val="002060"/>
                </a:solidFill>
              </a:rPr>
              <a:t>Move From Forensic Reviews</a:t>
            </a:r>
          </a:p>
          <a:p>
            <a:pPr lvl="4"/>
            <a:r>
              <a:rPr lang="en-US" sz="2800" b="1" dirty="0" smtClean="0">
                <a:solidFill>
                  <a:srgbClr val="002060"/>
                </a:solidFill>
              </a:rPr>
              <a:t>To real Due Diligence</a:t>
            </a:r>
          </a:p>
          <a:p>
            <a:pPr lvl="3"/>
            <a:endParaRPr lang="en-US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Fraud Examiners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17" y="1714488"/>
            <a:ext cx="9036083" cy="49625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“Move beyond the reconstruction and provide forward-looking solutions that enable individuals, organizations, and governments to act effectively while reducing the risk of loss and exposure to fraud.”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Fraud Examiners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17" y="1714488"/>
            <a:ext cx="9036083" cy="49625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Fraud is not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An accident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A Failure of Controls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Or a Cost of Doing Business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Fraud is a predatory business practice that can be defined, diagnosed and destroyed.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go from here 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0825" y="1700213"/>
            <a:ext cx="8642350" cy="47459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Carlo “Charles” Ponzi made these schemes a household name.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His successors have made them the most profitable criminal enterprises ever.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It’s time for professional Fraud Examiners to put them to rest.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4652963"/>
            <a:ext cx="8767795" cy="1009650"/>
          </a:xfrm>
        </p:spPr>
        <p:txBody>
          <a:bodyPr/>
          <a:lstStyle/>
          <a:p>
            <a:r>
              <a:rPr lang="en-US" dirty="0" smtClean="0"/>
              <a:t>Questions &amp; Discussion </a:t>
            </a:r>
            <a:endParaRPr lang="en-US" dirty="0"/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" y="5662613"/>
            <a:ext cx="8885238" cy="936625"/>
          </a:xfrm>
        </p:spPr>
        <p:txBody>
          <a:bodyPr/>
          <a:lstStyle/>
          <a:p>
            <a:r>
              <a:rPr lang="en-US" sz="2000" dirty="0" smtClean="0"/>
              <a:t>24th Annual FIRMA National Risk Management Training Conference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Jonathan E. Turner, CFE, CII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85720" y="2214554"/>
            <a:ext cx="8715436" cy="2786083"/>
          </a:xfrm>
        </p:spPr>
        <p:txBody>
          <a:bodyPr/>
          <a:lstStyle/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Jonathan E. Turner, CFE, CII</a:t>
            </a:r>
          </a:p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Wilson &amp; Turner Incorporated</a:t>
            </a:r>
          </a:p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901/546-8585</a:t>
            </a:r>
          </a:p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jet@wilson-turner.com</a:t>
            </a:r>
            <a:endParaRPr lang="en-US" sz="3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www.freakingnews.com/pictures/54500/Ponzi-Scheme-for-Dummies--54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94850"/>
            <a:ext cx="5143536" cy="6689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Ponzi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Named for Carlo “Charles” Ponzi in the 1920’s.</a:t>
            </a:r>
          </a:p>
          <a:p>
            <a:pPr lvl="1"/>
            <a:r>
              <a:rPr lang="en-US" sz="3200" b="1" dirty="0" smtClean="0">
                <a:solidFill>
                  <a:srgbClr val="002060"/>
                </a:solidFill>
              </a:rPr>
              <a:t>Required Elements:</a:t>
            </a:r>
          </a:p>
          <a:p>
            <a:pPr lvl="2"/>
            <a:r>
              <a:rPr lang="en-US" sz="2800" b="1" dirty="0" smtClean="0">
                <a:solidFill>
                  <a:srgbClr val="002060"/>
                </a:solidFill>
              </a:rPr>
              <a:t>Trust</a:t>
            </a:r>
          </a:p>
          <a:p>
            <a:pPr lvl="2"/>
            <a:r>
              <a:rPr lang="en-US" sz="2800" b="1" dirty="0" smtClean="0">
                <a:solidFill>
                  <a:srgbClr val="002060"/>
                </a:solidFill>
              </a:rPr>
              <a:t>Precision</a:t>
            </a:r>
          </a:p>
          <a:p>
            <a:pPr lvl="2"/>
            <a:r>
              <a:rPr lang="en-US" sz="2800" b="1" dirty="0" smtClean="0">
                <a:solidFill>
                  <a:srgbClr val="002060"/>
                </a:solidFill>
              </a:rPr>
              <a:t>Spin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JETurner\AppData\Local\Microsoft\Windows\Temporary Internet Files\Content.IE5\A3A1EZHE\MCj019940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643314"/>
            <a:ext cx="2643206" cy="2671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Bridging the Theoretical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Relying on Greed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Dependence on Secrets/Expertise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Providing Profits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Defying Disbelief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Demonstrating Results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Norman Hsu - $60,000,000</a:t>
            </a:r>
            <a:endParaRPr lang="en-US" dirty="0"/>
          </a:p>
        </p:txBody>
      </p:sp>
      <p:pic>
        <p:nvPicPr>
          <p:cNvPr id="2050" name="Picture 2" descr="http://tbn2.google.com/images?q=tbn:1Qyq_qvtDeLY_M:http://suitablyflip.blogs.com/photos/uncategorized/2007/10/04/norman_hs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500174"/>
            <a:ext cx="1654739" cy="2081218"/>
          </a:xfrm>
          <a:prstGeom prst="rect">
            <a:avLst/>
          </a:prstGeom>
          <a:noFill/>
        </p:spPr>
      </p:pic>
      <p:pic>
        <p:nvPicPr>
          <p:cNvPr id="2052" name="Picture 4" descr="http://tbn0.google.com/images?q=tbn:AxywXMov3_unlM:http://nbgazette.com/fp-content/images/Norman-Hsu_Hillary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2500306"/>
            <a:ext cx="3008938" cy="2214578"/>
          </a:xfrm>
          <a:prstGeom prst="rect">
            <a:avLst/>
          </a:prstGeom>
          <a:noFill/>
        </p:spPr>
      </p:pic>
      <p:pic>
        <p:nvPicPr>
          <p:cNvPr id="2054" name="Picture 6" descr="http://tbn2.google.com/images?q=tbn:mRzC_mzZQ1N1aM:http://www.washingtonpost.com/wp-dyn/content/photo/2008/01/04/PH2008010403115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2928934"/>
            <a:ext cx="3383304" cy="2643206"/>
          </a:xfrm>
          <a:prstGeom prst="rect">
            <a:avLst/>
          </a:prstGeom>
          <a:noFill/>
        </p:spPr>
      </p:pic>
      <p:pic>
        <p:nvPicPr>
          <p:cNvPr id="2056" name="Picture 8" descr="http://tbn3.google.com/images?q=tbn:LVkLQNj3a7OUXM:http://blogs.trb.com/news/politics/blog/Norman%2520hsu%2520in%2520orange%2520jumpsuit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3929066"/>
            <a:ext cx="1828807" cy="2711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J Perlman - $300,000,000</a:t>
            </a:r>
            <a:endParaRPr lang="en-US" dirty="0"/>
          </a:p>
        </p:txBody>
      </p:sp>
      <p:pic>
        <p:nvPicPr>
          <p:cNvPr id="21510" name="Picture 6" descr="http://tbn0.google.com/images?q=tbn:bryQKmW0_rVklM:http://loupearlman.8m.com/images/jennyjon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14686"/>
            <a:ext cx="2294574" cy="1524008"/>
          </a:xfrm>
          <a:prstGeom prst="rect">
            <a:avLst/>
          </a:prstGeom>
          <a:noFill/>
        </p:spPr>
      </p:pic>
      <p:pic>
        <p:nvPicPr>
          <p:cNvPr id="21512" name="Picture 8" descr="http://tbn3.google.com/images?q=tbn:jJLj3qAK34gRzM:http://www.orlandosentinel.com/media/photo/2008-03/3711571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786322"/>
            <a:ext cx="2375726" cy="1571636"/>
          </a:xfrm>
          <a:prstGeom prst="rect">
            <a:avLst/>
          </a:prstGeom>
          <a:noFill/>
        </p:spPr>
      </p:pic>
      <p:pic>
        <p:nvPicPr>
          <p:cNvPr id="21514" name="Picture 10" descr="http://tbn1.google.com/images?q=tbn:_VJZ2GTCxMsFgM:http://blogs.villagevoice.com/statusainthood/pearlman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1714488"/>
            <a:ext cx="2575865" cy="1604962"/>
          </a:xfrm>
          <a:prstGeom prst="rect">
            <a:avLst/>
          </a:prstGeom>
          <a:noFill/>
        </p:spPr>
      </p:pic>
      <p:pic>
        <p:nvPicPr>
          <p:cNvPr id="21516" name="Picture 12" descr="http://tbn0.google.com/images?q=tbn:vUz0TooiQ5aBtM:http://ripoffreport.com/images/reports/tct-LouPerlman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1800" y="1752599"/>
            <a:ext cx="1219224" cy="1745707"/>
          </a:xfrm>
          <a:prstGeom prst="rect">
            <a:avLst/>
          </a:prstGeom>
          <a:noFill/>
        </p:spPr>
      </p:pic>
      <p:pic>
        <p:nvPicPr>
          <p:cNvPr id="21518" name="Picture 14" descr="http://tbn3.google.com/images?q=tbn:sXxPza4da5I6PM:http://www.sptimes.com/2007/10/21/images/TB_Pearlmanjail_450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72264" y="3571876"/>
            <a:ext cx="2027996" cy="1357322"/>
          </a:xfrm>
          <a:prstGeom prst="rect">
            <a:avLst/>
          </a:prstGeom>
          <a:noFill/>
        </p:spPr>
      </p:pic>
      <p:pic>
        <p:nvPicPr>
          <p:cNvPr id="21520" name="Picture 16" descr="http://tbn1.google.com/images?q=tbn:Rr3lUhzErE0SZM:http://4.bp.blogspot.com/_nw8fcHV1bdE/Ry_Zg8lHjLI/AAAAAAAAB6M/ovsGVcQvICs/s400/Lou%2BPearlman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28925" y="4572008"/>
            <a:ext cx="2572619" cy="1785950"/>
          </a:xfrm>
          <a:prstGeom prst="rect">
            <a:avLst/>
          </a:prstGeom>
          <a:noFill/>
        </p:spPr>
      </p:pic>
      <p:pic>
        <p:nvPicPr>
          <p:cNvPr id="21522" name="Picture 18" descr="http://tbn3.google.com/images?q=tbn:srAHNA4qRpz8MM:http://us5celebrity.gportal.hu/portal/us5celebrity/image/gallery/1217926975_08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3400" y="1828799"/>
            <a:ext cx="2109774" cy="1412189"/>
          </a:xfrm>
          <a:prstGeom prst="rect">
            <a:avLst/>
          </a:prstGeom>
          <a:noFill/>
        </p:spPr>
      </p:pic>
      <p:pic>
        <p:nvPicPr>
          <p:cNvPr id="21524" name="Picture 20" descr="http://tbn3.google.com/images?q=tbn:UmyjDuDIQo9SJM:http://farm4.static.flickr.com/3223/2518993426_5f53e9d815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29400" y="5105400"/>
            <a:ext cx="1943128" cy="1326264"/>
          </a:xfrm>
          <a:prstGeom prst="rect">
            <a:avLst/>
          </a:prstGeom>
          <a:noFill/>
        </p:spPr>
      </p:pic>
      <p:pic>
        <p:nvPicPr>
          <p:cNvPr id="21506" name="Picture 2" descr="Lou Pearlman's police mugshot after being charged with fraud (He was later convicted and is serving 25 years imprisonment)">
            <a:hlinkClick r:id="rId19" tooltip="Lou Pearlman's police mugshot after being charged with fraud (He was later convicted and is serving 25 years imprisonment)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857356" y="1928802"/>
            <a:ext cx="4938742" cy="3457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3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3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3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3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3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3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3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3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0"/>
                            </p:stCondLst>
                            <p:childTnLst>
                              <p:par>
                                <p:cTn id="5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3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0"/>
                            </p:stCondLst>
                            <p:childTnLst>
                              <p:par>
                                <p:cTn id="6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3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0"/>
                            </p:stCondLst>
                            <p:childTnLst>
                              <p:par>
                                <p:cTn id="6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3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Lance K. Paulsen - $3,000,000,000 </a:t>
            </a:r>
            <a:endParaRPr lang="en-US" dirty="0"/>
          </a:p>
        </p:txBody>
      </p:sp>
      <p:pic>
        <p:nvPicPr>
          <p:cNvPr id="23554" name="Picture 2" descr="http://assets.bizjournals.com/story_image/230075-0-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500306"/>
            <a:ext cx="3250336" cy="4074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1096948"/>
          </a:xfrm>
        </p:spPr>
        <p:txBody>
          <a:bodyPr/>
          <a:lstStyle/>
          <a:p>
            <a:pPr algn="ctr"/>
            <a:r>
              <a:rPr lang="en-US" dirty="0" smtClean="0"/>
              <a:t>William Crotts &amp; Thomas Grabinski</a:t>
            </a:r>
            <a:br>
              <a:rPr lang="en-US" dirty="0" smtClean="0"/>
            </a:br>
            <a:r>
              <a:rPr lang="en-US" dirty="0" smtClean="0"/>
              <a:t>$585,000,000</a:t>
            </a:r>
            <a:endParaRPr lang="en-US" dirty="0"/>
          </a:p>
        </p:txBody>
      </p:sp>
      <p:pic>
        <p:nvPicPr>
          <p:cNvPr id="25602" name="Picture 2" descr="http://www.azstarnet.com/ss/2006/07/25/139288-1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428868"/>
            <a:ext cx="3719185" cy="2405074"/>
          </a:xfrm>
          <a:prstGeom prst="rect">
            <a:avLst/>
          </a:prstGeom>
          <a:noFill/>
        </p:spPr>
      </p:pic>
      <p:pic>
        <p:nvPicPr>
          <p:cNvPr id="25604" name="Picture 4" descr="http://tbn0.google.com/images?q=tbn:d0ZU0sUoEcD2fM:http://media3.washingtonpost.com/wp-dyn/content/photo/2006/09/30/PH200609300093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285992"/>
            <a:ext cx="3119439" cy="265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56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56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petition">
  <a:themeElements>
    <a:clrScheme name="Competition 1">
      <a:dk1>
        <a:srgbClr val="5C1F00"/>
      </a:dk1>
      <a:lt1>
        <a:srgbClr val="FFFFFF"/>
      </a:lt1>
      <a:dk2>
        <a:srgbClr val="000066"/>
      </a:dk2>
      <a:lt2>
        <a:srgbClr val="FFFFFF"/>
      </a:lt2>
      <a:accent1>
        <a:srgbClr val="2104FA"/>
      </a:accent1>
      <a:accent2>
        <a:srgbClr val="381AEA"/>
      </a:accent2>
      <a:accent3>
        <a:srgbClr val="AAAAB8"/>
      </a:accent3>
      <a:accent4>
        <a:srgbClr val="DADADA"/>
      </a:accent4>
      <a:accent5>
        <a:srgbClr val="ABAAFC"/>
      </a:accent5>
      <a:accent6>
        <a:srgbClr val="3216D4"/>
      </a:accent6>
      <a:hlink>
        <a:srgbClr val="000099"/>
      </a:hlink>
      <a:folHlink>
        <a:srgbClr val="0000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5C1F00"/>
        </a:dk1>
        <a:lt1>
          <a:srgbClr val="FFFFFF"/>
        </a:lt1>
        <a:dk2>
          <a:srgbClr val="000066"/>
        </a:dk2>
        <a:lt2>
          <a:srgbClr val="FFFFFF"/>
        </a:lt2>
        <a:accent1>
          <a:srgbClr val="2104FA"/>
        </a:accent1>
        <a:accent2>
          <a:srgbClr val="381AEA"/>
        </a:accent2>
        <a:accent3>
          <a:srgbClr val="AAAAB8"/>
        </a:accent3>
        <a:accent4>
          <a:srgbClr val="DADADA"/>
        </a:accent4>
        <a:accent5>
          <a:srgbClr val="ABAAFC"/>
        </a:accent5>
        <a:accent6>
          <a:srgbClr val="3216D4"/>
        </a:accent6>
        <a:hlink>
          <a:srgbClr val="000099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542</Words>
  <Application>Microsoft Office PowerPoint</Application>
  <PresentationFormat>On-screen Show (4:3)</PresentationFormat>
  <Paragraphs>141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Competition</vt:lpstr>
      <vt:lpstr>Ponzi Rides Again (and Again) </vt:lpstr>
      <vt:lpstr>Ponzi Schemes Unflagging Success</vt:lpstr>
      <vt:lpstr>Slide 3</vt:lpstr>
      <vt:lpstr>History of the Ponzi Scheme</vt:lpstr>
      <vt:lpstr>Understanding Success</vt:lpstr>
      <vt:lpstr>Norman Hsu - $60,000,000</vt:lpstr>
      <vt:lpstr>Louis J Perlman - $300,000,000</vt:lpstr>
      <vt:lpstr>Lance K. Paulsen - $3,000,000,000 </vt:lpstr>
      <vt:lpstr>William Crotts &amp; Thomas Grabinski $585,000,000</vt:lpstr>
      <vt:lpstr>Martin Armstrong - $3,000,000,000</vt:lpstr>
      <vt:lpstr>Nicholas Palazzo - $800,000</vt:lpstr>
      <vt:lpstr>Some Others Worth Noting:</vt:lpstr>
      <vt:lpstr>Not To Mention …</vt:lpstr>
      <vt:lpstr>Elements of  Ponzi Scheme</vt:lpstr>
      <vt:lpstr>Why they Are Popular</vt:lpstr>
      <vt:lpstr>Reasons for Their Success</vt:lpstr>
      <vt:lpstr>The Business Component</vt:lpstr>
      <vt:lpstr>Marketing to a Need</vt:lpstr>
      <vt:lpstr>Statistics in Action</vt:lpstr>
      <vt:lpstr>The Exit Strategy</vt:lpstr>
      <vt:lpstr>The Salesman</vt:lpstr>
      <vt:lpstr>Slide 22</vt:lpstr>
      <vt:lpstr>What can Fraud Examiners Do?</vt:lpstr>
      <vt:lpstr>What can Fraud Examiners Do?</vt:lpstr>
      <vt:lpstr>What can Fraud Examiners Do?</vt:lpstr>
      <vt:lpstr>What can Fraud Examiners Do?</vt:lpstr>
      <vt:lpstr>Where we go from here …</vt:lpstr>
      <vt:lpstr>Questions &amp; Discussion </vt:lpstr>
      <vt:lpstr>Slide 29</vt:lpstr>
    </vt:vector>
  </TitlesOfParts>
  <Company>Template Central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JETurner</dc:creator>
  <cp:lastModifiedBy>Jonathan E. Turner, CFE, CII</cp:lastModifiedBy>
  <cp:revision>145</cp:revision>
  <dcterms:created xsi:type="dcterms:W3CDTF">2000-08-03T01:43:40Z</dcterms:created>
  <dcterms:modified xsi:type="dcterms:W3CDTF">2010-03-13T14:48:03Z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TC011408191033</vt:lpwstr>
  </property>
</Properties>
</file>