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57" r:id="rId3"/>
    <p:sldId id="273" r:id="rId4"/>
    <p:sldId id="281" r:id="rId5"/>
    <p:sldId id="266" r:id="rId6"/>
    <p:sldId id="267" r:id="rId7"/>
    <p:sldId id="269" r:id="rId8"/>
    <p:sldId id="270" r:id="rId9"/>
    <p:sldId id="271" r:id="rId10"/>
    <p:sldId id="272" r:id="rId11"/>
    <p:sldId id="260" r:id="rId12"/>
    <p:sldId id="259" r:id="rId13"/>
    <p:sldId id="262" r:id="rId14"/>
    <p:sldId id="275" r:id="rId15"/>
    <p:sldId id="261" r:id="rId16"/>
    <p:sldId id="277" r:id="rId17"/>
    <p:sldId id="276" r:id="rId18"/>
    <p:sldId id="279" r:id="rId19"/>
    <p:sldId id="280" r:id="rId20"/>
    <p:sldId id="274" r:id="rId21"/>
    <p:sldId id="258" r:id="rId22"/>
    <p:sldId id="28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D71E1E-A3E0-41D5-99D0-88900915240F}" type="datetimeFigureOut">
              <a:rPr lang="en-US" smtClean="0"/>
              <a:pPr/>
              <a:t>3/11/2011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EAC3E7-FA93-44F3-9C4D-BC455D85D1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EAC3E7-FA93-44F3-9C4D-BC455D85D1F0}"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April 19, 2011</a:t>
            </a:r>
            <a:endParaRPr lang="en-US"/>
          </a:p>
        </p:txBody>
      </p:sp>
      <p:sp>
        <p:nvSpPr>
          <p:cNvPr id="5" name="Footer Placeholder 4"/>
          <p:cNvSpPr>
            <a:spLocks noGrp="1"/>
          </p:cNvSpPr>
          <p:nvPr>
            <p:ph type="ftr" sz="quarter" idx="11"/>
          </p:nvPr>
        </p:nvSpPr>
        <p:spPr/>
        <p:txBody>
          <a:bodyPr/>
          <a:lstStyle/>
          <a:p>
            <a:r>
              <a:rPr lang="en-US" smtClean="0"/>
              <a:t>Federal Reserve Bank of Atlanta</a:t>
            </a:r>
            <a:endParaRPr lang="en-US"/>
          </a:p>
        </p:txBody>
      </p:sp>
      <p:sp>
        <p:nvSpPr>
          <p:cNvPr id="6" name="Slide Number Placeholder 5"/>
          <p:cNvSpPr>
            <a:spLocks noGrp="1"/>
          </p:cNvSpPr>
          <p:nvPr>
            <p:ph type="sldNum" sz="quarter" idx="12"/>
          </p:nvPr>
        </p:nvSpPr>
        <p:spPr/>
        <p:txBody>
          <a:bodyPr/>
          <a:lstStyle/>
          <a:p>
            <a:fld id="{818DFF5F-BEC0-4E5E-82D0-12B96FBDEEE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April 19, 2011</a:t>
            </a:r>
            <a:endParaRPr lang="en-US"/>
          </a:p>
        </p:txBody>
      </p:sp>
      <p:sp>
        <p:nvSpPr>
          <p:cNvPr id="5" name="Footer Placeholder 4"/>
          <p:cNvSpPr>
            <a:spLocks noGrp="1"/>
          </p:cNvSpPr>
          <p:nvPr>
            <p:ph type="ftr" sz="quarter" idx="11"/>
          </p:nvPr>
        </p:nvSpPr>
        <p:spPr/>
        <p:txBody>
          <a:bodyPr/>
          <a:lstStyle/>
          <a:p>
            <a:r>
              <a:rPr lang="en-US" smtClean="0"/>
              <a:t>Federal Reserve Bank of Atlanta</a:t>
            </a:r>
            <a:endParaRPr lang="en-US"/>
          </a:p>
        </p:txBody>
      </p:sp>
      <p:sp>
        <p:nvSpPr>
          <p:cNvPr id="6" name="Slide Number Placeholder 5"/>
          <p:cNvSpPr>
            <a:spLocks noGrp="1"/>
          </p:cNvSpPr>
          <p:nvPr>
            <p:ph type="sldNum" sz="quarter" idx="12"/>
          </p:nvPr>
        </p:nvSpPr>
        <p:spPr/>
        <p:txBody>
          <a:bodyPr/>
          <a:lstStyle/>
          <a:p>
            <a:fld id="{818DFF5F-BEC0-4E5E-82D0-12B96FBDEE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April 19, 2011</a:t>
            </a:r>
            <a:endParaRPr lang="en-US"/>
          </a:p>
        </p:txBody>
      </p:sp>
      <p:sp>
        <p:nvSpPr>
          <p:cNvPr id="5" name="Footer Placeholder 4"/>
          <p:cNvSpPr>
            <a:spLocks noGrp="1"/>
          </p:cNvSpPr>
          <p:nvPr>
            <p:ph type="ftr" sz="quarter" idx="11"/>
          </p:nvPr>
        </p:nvSpPr>
        <p:spPr/>
        <p:txBody>
          <a:bodyPr/>
          <a:lstStyle/>
          <a:p>
            <a:r>
              <a:rPr lang="en-US" smtClean="0"/>
              <a:t>Federal Reserve Bank of Atlanta</a:t>
            </a:r>
            <a:endParaRPr lang="en-US"/>
          </a:p>
        </p:txBody>
      </p:sp>
      <p:sp>
        <p:nvSpPr>
          <p:cNvPr id="6" name="Slide Number Placeholder 5"/>
          <p:cNvSpPr>
            <a:spLocks noGrp="1"/>
          </p:cNvSpPr>
          <p:nvPr>
            <p:ph type="sldNum" sz="quarter" idx="12"/>
          </p:nvPr>
        </p:nvSpPr>
        <p:spPr/>
        <p:txBody>
          <a:bodyPr/>
          <a:lstStyle/>
          <a:p>
            <a:fld id="{818DFF5F-BEC0-4E5E-82D0-12B96FBDEE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April 19, 2011</a:t>
            </a:r>
            <a:endParaRPr lang="en-US"/>
          </a:p>
        </p:txBody>
      </p:sp>
      <p:sp>
        <p:nvSpPr>
          <p:cNvPr id="5" name="Footer Placeholder 4"/>
          <p:cNvSpPr>
            <a:spLocks noGrp="1"/>
          </p:cNvSpPr>
          <p:nvPr>
            <p:ph type="ftr" sz="quarter" idx="11"/>
          </p:nvPr>
        </p:nvSpPr>
        <p:spPr/>
        <p:txBody>
          <a:bodyPr/>
          <a:lstStyle/>
          <a:p>
            <a:r>
              <a:rPr lang="en-US" smtClean="0"/>
              <a:t>Federal Reserve Bank of Atlanta</a:t>
            </a:r>
            <a:endParaRPr lang="en-US"/>
          </a:p>
        </p:txBody>
      </p:sp>
      <p:sp>
        <p:nvSpPr>
          <p:cNvPr id="6" name="Slide Number Placeholder 5"/>
          <p:cNvSpPr>
            <a:spLocks noGrp="1"/>
          </p:cNvSpPr>
          <p:nvPr>
            <p:ph type="sldNum" sz="quarter" idx="12"/>
          </p:nvPr>
        </p:nvSpPr>
        <p:spPr/>
        <p:txBody>
          <a:bodyPr/>
          <a:lstStyle/>
          <a:p>
            <a:fld id="{818DFF5F-BEC0-4E5E-82D0-12B96FBDEE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April 19, 2011</a:t>
            </a:r>
            <a:endParaRPr lang="en-US"/>
          </a:p>
        </p:txBody>
      </p:sp>
      <p:sp>
        <p:nvSpPr>
          <p:cNvPr id="5" name="Footer Placeholder 4"/>
          <p:cNvSpPr>
            <a:spLocks noGrp="1"/>
          </p:cNvSpPr>
          <p:nvPr>
            <p:ph type="ftr" sz="quarter" idx="11"/>
          </p:nvPr>
        </p:nvSpPr>
        <p:spPr/>
        <p:txBody>
          <a:bodyPr/>
          <a:lstStyle/>
          <a:p>
            <a:r>
              <a:rPr lang="en-US" smtClean="0"/>
              <a:t>Federal Reserve Bank of Atlanta</a:t>
            </a:r>
            <a:endParaRPr lang="en-US"/>
          </a:p>
        </p:txBody>
      </p:sp>
      <p:sp>
        <p:nvSpPr>
          <p:cNvPr id="6" name="Slide Number Placeholder 5"/>
          <p:cNvSpPr>
            <a:spLocks noGrp="1"/>
          </p:cNvSpPr>
          <p:nvPr>
            <p:ph type="sldNum" sz="quarter" idx="12"/>
          </p:nvPr>
        </p:nvSpPr>
        <p:spPr/>
        <p:txBody>
          <a:bodyPr/>
          <a:lstStyle/>
          <a:p>
            <a:fld id="{818DFF5F-BEC0-4E5E-82D0-12B96FBDEEE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April 19, 2011</a:t>
            </a:r>
            <a:endParaRPr lang="en-US"/>
          </a:p>
        </p:txBody>
      </p:sp>
      <p:sp>
        <p:nvSpPr>
          <p:cNvPr id="6" name="Footer Placeholder 5"/>
          <p:cNvSpPr>
            <a:spLocks noGrp="1"/>
          </p:cNvSpPr>
          <p:nvPr>
            <p:ph type="ftr" sz="quarter" idx="11"/>
          </p:nvPr>
        </p:nvSpPr>
        <p:spPr/>
        <p:txBody>
          <a:bodyPr/>
          <a:lstStyle/>
          <a:p>
            <a:r>
              <a:rPr lang="en-US" smtClean="0"/>
              <a:t>Federal Reserve Bank of Atlanta</a:t>
            </a:r>
            <a:endParaRPr lang="en-US"/>
          </a:p>
        </p:txBody>
      </p:sp>
      <p:sp>
        <p:nvSpPr>
          <p:cNvPr id="7" name="Slide Number Placeholder 6"/>
          <p:cNvSpPr>
            <a:spLocks noGrp="1"/>
          </p:cNvSpPr>
          <p:nvPr>
            <p:ph type="sldNum" sz="quarter" idx="12"/>
          </p:nvPr>
        </p:nvSpPr>
        <p:spPr/>
        <p:txBody>
          <a:bodyPr/>
          <a:lstStyle/>
          <a:p>
            <a:fld id="{818DFF5F-BEC0-4E5E-82D0-12B96FBDEE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April 19, 2011</a:t>
            </a:r>
            <a:endParaRPr lang="en-US"/>
          </a:p>
        </p:txBody>
      </p:sp>
      <p:sp>
        <p:nvSpPr>
          <p:cNvPr id="8" name="Footer Placeholder 7"/>
          <p:cNvSpPr>
            <a:spLocks noGrp="1"/>
          </p:cNvSpPr>
          <p:nvPr>
            <p:ph type="ftr" sz="quarter" idx="11"/>
          </p:nvPr>
        </p:nvSpPr>
        <p:spPr/>
        <p:txBody>
          <a:bodyPr/>
          <a:lstStyle/>
          <a:p>
            <a:r>
              <a:rPr lang="en-US" smtClean="0"/>
              <a:t>Federal Reserve Bank of Atlanta</a:t>
            </a:r>
            <a:endParaRPr lang="en-US"/>
          </a:p>
        </p:txBody>
      </p:sp>
      <p:sp>
        <p:nvSpPr>
          <p:cNvPr id="9" name="Slide Number Placeholder 8"/>
          <p:cNvSpPr>
            <a:spLocks noGrp="1"/>
          </p:cNvSpPr>
          <p:nvPr>
            <p:ph type="sldNum" sz="quarter" idx="12"/>
          </p:nvPr>
        </p:nvSpPr>
        <p:spPr/>
        <p:txBody>
          <a:bodyPr/>
          <a:lstStyle/>
          <a:p>
            <a:fld id="{818DFF5F-BEC0-4E5E-82D0-12B96FBDEE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April 19, 2011</a:t>
            </a:r>
            <a:endParaRPr lang="en-US"/>
          </a:p>
        </p:txBody>
      </p:sp>
      <p:sp>
        <p:nvSpPr>
          <p:cNvPr id="4" name="Footer Placeholder 3"/>
          <p:cNvSpPr>
            <a:spLocks noGrp="1"/>
          </p:cNvSpPr>
          <p:nvPr>
            <p:ph type="ftr" sz="quarter" idx="11"/>
          </p:nvPr>
        </p:nvSpPr>
        <p:spPr/>
        <p:txBody>
          <a:bodyPr/>
          <a:lstStyle/>
          <a:p>
            <a:r>
              <a:rPr lang="en-US" smtClean="0"/>
              <a:t>Federal Reserve Bank of Atlanta</a:t>
            </a:r>
            <a:endParaRPr lang="en-US"/>
          </a:p>
        </p:txBody>
      </p:sp>
      <p:sp>
        <p:nvSpPr>
          <p:cNvPr id="5" name="Slide Number Placeholder 4"/>
          <p:cNvSpPr>
            <a:spLocks noGrp="1"/>
          </p:cNvSpPr>
          <p:nvPr>
            <p:ph type="sldNum" sz="quarter" idx="12"/>
          </p:nvPr>
        </p:nvSpPr>
        <p:spPr/>
        <p:txBody>
          <a:bodyPr/>
          <a:lstStyle/>
          <a:p>
            <a:fld id="{818DFF5F-BEC0-4E5E-82D0-12B96FBDEE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April 19, 2011</a:t>
            </a:r>
            <a:endParaRPr lang="en-US"/>
          </a:p>
        </p:txBody>
      </p:sp>
      <p:sp>
        <p:nvSpPr>
          <p:cNvPr id="3" name="Footer Placeholder 2"/>
          <p:cNvSpPr>
            <a:spLocks noGrp="1"/>
          </p:cNvSpPr>
          <p:nvPr>
            <p:ph type="ftr" sz="quarter" idx="11"/>
          </p:nvPr>
        </p:nvSpPr>
        <p:spPr/>
        <p:txBody>
          <a:bodyPr/>
          <a:lstStyle/>
          <a:p>
            <a:r>
              <a:rPr lang="en-US" smtClean="0"/>
              <a:t>Federal Reserve Bank of Atlanta</a:t>
            </a:r>
            <a:endParaRPr lang="en-US"/>
          </a:p>
        </p:txBody>
      </p:sp>
      <p:sp>
        <p:nvSpPr>
          <p:cNvPr id="4" name="Slide Number Placeholder 3"/>
          <p:cNvSpPr>
            <a:spLocks noGrp="1"/>
          </p:cNvSpPr>
          <p:nvPr>
            <p:ph type="sldNum" sz="quarter" idx="12"/>
          </p:nvPr>
        </p:nvSpPr>
        <p:spPr/>
        <p:txBody>
          <a:bodyPr/>
          <a:lstStyle/>
          <a:p>
            <a:fld id="{818DFF5F-BEC0-4E5E-82D0-12B96FBDEE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April 19, 2011</a:t>
            </a:r>
            <a:endParaRPr lang="en-US"/>
          </a:p>
        </p:txBody>
      </p:sp>
      <p:sp>
        <p:nvSpPr>
          <p:cNvPr id="6" name="Footer Placeholder 5"/>
          <p:cNvSpPr>
            <a:spLocks noGrp="1"/>
          </p:cNvSpPr>
          <p:nvPr>
            <p:ph type="ftr" sz="quarter" idx="11"/>
          </p:nvPr>
        </p:nvSpPr>
        <p:spPr/>
        <p:txBody>
          <a:bodyPr/>
          <a:lstStyle/>
          <a:p>
            <a:r>
              <a:rPr lang="en-US" smtClean="0"/>
              <a:t>Federal Reserve Bank of Atlanta</a:t>
            </a:r>
            <a:endParaRPr lang="en-US"/>
          </a:p>
        </p:txBody>
      </p:sp>
      <p:sp>
        <p:nvSpPr>
          <p:cNvPr id="7" name="Slide Number Placeholder 6"/>
          <p:cNvSpPr>
            <a:spLocks noGrp="1"/>
          </p:cNvSpPr>
          <p:nvPr>
            <p:ph type="sldNum" sz="quarter" idx="12"/>
          </p:nvPr>
        </p:nvSpPr>
        <p:spPr/>
        <p:txBody>
          <a:bodyPr/>
          <a:lstStyle/>
          <a:p>
            <a:fld id="{818DFF5F-BEC0-4E5E-82D0-12B96FBDEE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April 19, 2011</a:t>
            </a:r>
            <a:endParaRPr lang="en-US"/>
          </a:p>
        </p:txBody>
      </p:sp>
      <p:sp>
        <p:nvSpPr>
          <p:cNvPr id="6" name="Footer Placeholder 5"/>
          <p:cNvSpPr>
            <a:spLocks noGrp="1"/>
          </p:cNvSpPr>
          <p:nvPr>
            <p:ph type="ftr" sz="quarter" idx="11"/>
          </p:nvPr>
        </p:nvSpPr>
        <p:spPr/>
        <p:txBody>
          <a:bodyPr/>
          <a:lstStyle/>
          <a:p>
            <a:r>
              <a:rPr lang="en-US" smtClean="0"/>
              <a:t>Federal Reserve Bank of Atlanta</a:t>
            </a:r>
            <a:endParaRPr lang="en-US"/>
          </a:p>
        </p:txBody>
      </p:sp>
      <p:sp>
        <p:nvSpPr>
          <p:cNvPr id="7" name="Slide Number Placeholder 6"/>
          <p:cNvSpPr>
            <a:spLocks noGrp="1"/>
          </p:cNvSpPr>
          <p:nvPr>
            <p:ph type="sldNum" sz="quarter" idx="12"/>
          </p:nvPr>
        </p:nvSpPr>
        <p:spPr/>
        <p:txBody>
          <a:bodyPr/>
          <a:lstStyle/>
          <a:p>
            <a:fld id="{818DFF5F-BEC0-4E5E-82D0-12B96FBDEE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April 19,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Federal Reserve Bank of Atlanta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8DFF5F-BEC0-4E5E-82D0-12B96FBDEE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300" dirty="0" smtClean="0"/>
              <a:t>Regulator Panel</a:t>
            </a:r>
            <a:r>
              <a:rPr lang="en-US" dirty="0" smtClean="0"/>
              <a:t/>
            </a:r>
            <a:br>
              <a:rPr lang="en-US" dirty="0" smtClean="0"/>
            </a:br>
            <a:r>
              <a:rPr lang="en-US" dirty="0" smtClean="0"/>
              <a:t>Fiduciary &amp; Investment Risk Management Association</a:t>
            </a:r>
            <a:endParaRPr lang="en-US" dirty="0"/>
          </a:p>
        </p:txBody>
      </p:sp>
      <p:sp>
        <p:nvSpPr>
          <p:cNvPr id="3" name="Subtitle 2"/>
          <p:cNvSpPr>
            <a:spLocks noGrp="1"/>
          </p:cNvSpPr>
          <p:nvPr>
            <p:ph type="subTitle" idx="1"/>
          </p:nvPr>
        </p:nvSpPr>
        <p:spPr/>
        <p:txBody>
          <a:bodyPr>
            <a:normAutofit fontScale="55000" lnSpcReduction="20000"/>
          </a:bodyPr>
          <a:lstStyle/>
          <a:p>
            <a:r>
              <a:rPr lang="en-US" dirty="0" smtClean="0"/>
              <a:t>April 19, 2011</a:t>
            </a:r>
          </a:p>
          <a:p>
            <a:endParaRPr lang="en-US" dirty="0"/>
          </a:p>
          <a:p>
            <a:r>
              <a:rPr lang="en-US" dirty="0" smtClean="0"/>
              <a:t>James Dow</a:t>
            </a:r>
          </a:p>
          <a:p>
            <a:r>
              <a:rPr lang="en-US" dirty="0" smtClean="0"/>
              <a:t>Federal Reserve Bank of Atlanta</a:t>
            </a:r>
          </a:p>
          <a:p>
            <a:r>
              <a:rPr lang="en-US" dirty="0" smtClean="0"/>
              <a:t>Director, Wealth Management &amp; Operations Risk</a:t>
            </a:r>
          </a:p>
          <a:p>
            <a:r>
              <a:rPr lang="en-US" dirty="0" smtClean="0"/>
              <a:t>Department of Supervision &amp; Regulation</a:t>
            </a:r>
            <a:endParaRPr lang="en-US" dirty="0"/>
          </a:p>
        </p:txBody>
      </p:sp>
      <p:pic>
        <p:nvPicPr>
          <p:cNvPr id="4" name="Picture 7" descr="http://sixbits.atl.frb.org/site/documents/atlanta/public_affairs/FRB-LOGO-3435-75-web.jpg"/>
          <p:cNvPicPr>
            <a:picLocks noChangeAspect="1" noChangeArrowheads="1"/>
          </p:cNvPicPr>
          <p:nvPr/>
        </p:nvPicPr>
        <p:blipFill>
          <a:blip r:embed="rId3" cstate="print"/>
          <a:srcRect/>
          <a:stretch>
            <a:fillRect/>
          </a:stretch>
        </p:blipFill>
        <p:spPr bwMode="auto">
          <a:xfrm>
            <a:off x="3200400" y="609601"/>
            <a:ext cx="2904066"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To this end, we rely to the fullest extent possible on functional regulator assessments.</a:t>
            </a:r>
          </a:p>
          <a:p>
            <a:r>
              <a:rPr lang="en-US" dirty="0" smtClean="0"/>
              <a:t>We focus our attention on material risks from activities that cut across legal entities.</a:t>
            </a:r>
          </a:p>
          <a:p>
            <a:r>
              <a:rPr lang="en-US" dirty="0" smtClean="0"/>
              <a:t>And, we participate in information sharing agreements as permitted under law.</a:t>
            </a:r>
          </a:p>
          <a:p>
            <a:pPr marL="0" indent="0">
              <a:buNone/>
            </a:pPr>
            <a:r>
              <a:rPr lang="en-US" dirty="0" smtClean="0"/>
              <a:t>All this feeds into the Federal Reserve’s risk-focused approach to consolidated supervision.</a:t>
            </a:r>
          </a:p>
        </p:txBody>
      </p:sp>
      <p:sp>
        <p:nvSpPr>
          <p:cNvPr id="4" name="Title 1"/>
          <p:cNvSpPr>
            <a:spLocks noGrp="1"/>
          </p:cNvSpPr>
          <p:nvPr>
            <p:ph type="title"/>
          </p:nvPr>
        </p:nvSpPr>
        <p:spPr>
          <a:xfrm>
            <a:off x="228600" y="274638"/>
            <a:ext cx="8458200" cy="1143000"/>
          </a:xfrm>
        </p:spPr>
        <p:txBody>
          <a:bodyPr>
            <a:normAutofit fontScale="90000"/>
          </a:bodyPr>
          <a:lstStyle/>
          <a:p>
            <a:r>
              <a:rPr lang="en-US" dirty="0" smtClean="0"/>
              <a:t>Consolidated Supervision of BHCs/FHCs &amp; the Combined Operations of FBOs</a:t>
            </a:r>
            <a:endParaRPr lang="en-US" dirty="0"/>
          </a:p>
        </p:txBody>
      </p:sp>
      <p:sp>
        <p:nvSpPr>
          <p:cNvPr id="6" name="Slide Number Placeholder 5"/>
          <p:cNvSpPr>
            <a:spLocks noGrp="1"/>
          </p:cNvSpPr>
          <p:nvPr>
            <p:ph type="sldNum" sz="quarter" idx="12"/>
          </p:nvPr>
        </p:nvSpPr>
        <p:spPr/>
        <p:txBody>
          <a:bodyPr/>
          <a:lstStyle/>
          <a:p>
            <a:fld id="{818DFF5F-BEC0-4E5E-82D0-12B96FBDEEE5}" type="slidenum">
              <a:rPr lang="en-US" smtClean="0"/>
              <a:pPr/>
              <a:t>10</a:t>
            </a:fld>
            <a:endParaRPr lang="en-US"/>
          </a:p>
        </p:txBody>
      </p:sp>
      <p:sp>
        <p:nvSpPr>
          <p:cNvPr id="7" name="Footer Placeholder 6"/>
          <p:cNvSpPr>
            <a:spLocks noGrp="1"/>
          </p:cNvSpPr>
          <p:nvPr>
            <p:ph type="ftr" sz="quarter" idx="11"/>
          </p:nvPr>
        </p:nvSpPr>
        <p:spPr/>
        <p:txBody>
          <a:bodyPr/>
          <a:lstStyle/>
          <a:p>
            <a:r>
              <a:rPr lang="en-US" smtClean="0"/>
              <a:t>Federal Reserve Bank of Atlanta</a:t>
            </a:r>
            <a:endParaRPr lang="en-US"/>
          </a:p>
        </p:txBody>
      </p:sp>
      <p:sp>
        <p:nvSpPr>
          <p:cNvPr id="8" name="Date Placeholder 7"/>
          <p:cNvSpPr>
            <a:spLocks noGrp="1"/>
          </p:cNvSpPr>
          <p:nvPr>
            <p:ph type="dt" sz="half" idx="10"/>
          </p:nvPr>
        </p:nvSpPr>
        <p:spPr/>
        <p:txBody>
          <a:bodyPr/>
          <a:lstStyle/>
          <a:p>
            <a:r>
              <a:rPr lang="en-US" smtClean="0"/>
              <a:t>April 19, 2011</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Selected Supervisory Priorities</a:t>
            </a:r>
            <a:endParaRPr lang="en-US" dirty="0"/>
          </a:p>
        </p:txBody>
      </p:sp>
      <p:sp>
        <p:nvSpPr>
          <p:cNvPr id="3" name="Content Placeholder 2"/>
          <p:cNvSpPr>
            <a:spLocks noGrp="1"/>
          </p:cNvSpPr>
          <p:nvPr>
            <p:ph idx="1"/>
          </p:nvPr>
        </p:nvSpPr>
        <p:spPr/>
        <p:txBody>
          <a:bodyPr/>
          <a:lstStyle/>
          <a:p>
            <a:r>
              <a:rPr lang="en-US" dirty="0" smtClean="0"/>
              <a:t>Integrated Wealth Management, Brokerage &amp; Investment Advisory Platforms</a:t>
            </a:r>
          </a:p>
          <a:p>
            <a:r>
              <a:rPr lang="en-US" dirty="0" smtClean="0"/>
              <a:t>Regulation R &amp; the GLBA Push-Out Rules</a:t>
            </a:r>
          </a:p>
          <a:p>
            <a:endParaRPr lang="en-US" dirty="0"/>
          </a:p>
        </p:txBody>
      </p:sp>
      <p:sp>
        <p:nvSpPr>
          <p:cNvPr id="5" name="Slide Number Placeholder 4"/>
          <p:cNvSpPr>
            <a:spLocks noGrp="1"/>
          </p:cNvSpPr>
          <p:nvPr>
            <p:ph type="sldNum" sz="quarter" idx="12"/>
          </p:nvPr>
        </p:nvSpPr>
        <p:spPr/>
        <p:txBody>
          <a:bodyPr/>
          <a:lstStyle/>
          <a:p>
            <a:fld id="{818DFF5F-BEC0-4E5E-82D0-12B96FBDEEE5}"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Federal Reserve Bank of Atlanta</a:t>
            </a:r>
            <a:endParaRPr lang="en-US"/>
          </a:p>
        </p:txBody>
      </p:sp>
      <p:sp>
        <p:nvSpPr>
          <p:cNvPr id="7" name="Date Placeholder 6"/>
          <p:cNvSpPr>
            <a:spLocks noGrp="1"/>
          </p:cNvSpPr>
          <p:nvPr>
            <p:ph type="dt" sz="half" idx="10"/>
          </p:nvPr>
        </p:nvSpPr>
        <p:spPr/>
        <p:txBody>
          <a:bodyPr/>
          <a:lstStyle/>
          <a:p>
            <a:r>
              <a:rPr lang="en-US" smtClean="0"/>
              <a:t>April 19, 2011</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Integrated Wealth Management, Brokerage &amp; Investment Advisory Platforms</a:t>
            </a:r>
            <a:endParaRPr lang="en-US" sz="3600" dirty="0"/>
          </a:p>
        </p:txBody>
      </p:sp>
      <p:sp>
        <p:nvSpPr>
          <p:cNvPr id="3" name="Content Placeholder 2"/>
          <p:cNvSpPr>
            <a:spLocks noGrp="1"/>
          </p:cNvSpPr>
          <p:nvPr>
            <p:ph idx="1"/>
          </p:nvPr>
        </p:nvSpPr>
        <p:spPr>
          <a:xfrm>
            <a:off x="457200" y="1752600"/>
            <a:ext cx="8229600" cy="4373563"/>
          </a:xfrm>
        </p:spPr>
        <p:txBody>
          <a:bodyPr>
            <a:normAutofit fontScale="92500" lnSpcReduction="10000"/>
          </a:bodyPr>
          <a:lstStyle/>
          <a:p>
            <a:r>
              <a:rPr lang="en-US" dirty="0" smtClean="0"/>
              <a:t>Growth continues in the delivery of financial planning and wealth management services by BHCs/FHCs through their bank, brokerage, advisory &amp; insurance activities.</a:t>
            </a:r>
          </a:p>
          <a:p>
            <a:r>
              <a:rPr lang="en-US" dirty="0" smtClean="0"/>
              <a:t>Reporting &amp; capturing risks across the various legal entities / activities on an enterprise-wide basis is a challenge.</a:t>
            </a:r>
          </a:p>
          <a:p>
            <a:r>
              <a:rPr lang="en-US" dirty="0" smtClean="0"/>
              <a:t>BHCs are therefore exposed to a variety of state / federal investor protection laws and regulations.</a:t>
            </a:r>
          </a:p>
          <a:p>
            <a:endParaRPr lang="en-US" dirty="0"/>
          </a:p>
        </p:txBody>
      </p:sp>
      <p:sp>
        <p:nvSpPr>
          <p:cNvPr id="5" name="Slide Number Placeholder 4"/>
          <p:cNvSpPr>
            <a:spLocks noGrp="1"/>
          </p:cNvSpPr>
          <p:nvPr>
            <p:ph type="sldNum" sz="quarter" idx="12"/>
          </p:nvPr>
        </p:nvSpPr>
        <p:spPr/>
        <p:txBody>
          <a:bodyPr/>
          <a:lstStyle/>
          <a:p>
            <a:fld id="{818DFF5F-BEC0-4E5E-82D0-12B96FBDEEE5}"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Federal Reserve Bank of Atlanta</a:t>
            </a:r>
            <a:endParaRPr lang="en-US"/>
          </a:p>
        </p:txBody>
      </p:sp>
      <p:sp>
        <p:nvSpPr>
          <p:cNvPr id="7" name="Date Placeholder 6"/>
          <p:cNvSpPr>
            <a:spLocks noGrp="1"/>
          </p:cNvSpPr>
          <p:nvPr>
            <p:ph type="dt" sz="half" idx="10"/>
          </p:nvPr>
        </p:nvSpPr>
        <p:spPr/>
        <p:txBody>
          <a:bodyPr/>
          <a:lstStyle/>
          <a:p>
            <a:r>
              <a:rPr lang="en-US" smtClean="0"/>
              <a:t>April 19, 2011</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3600" dirty="0" smtClean="0"/>
              <a:t>Integrated Wealth Management, Brokerage &amp; Investment Advisory Platforms</a:t>
            </a:r>
            <a:endParaRPr lang="en-US" sz="3600" dirty="0"/>
          </a:p>
        </p:txBody>
      </p:sp>
      <p:sp>
        <p:nvSpPr>
          <p:cNvPr id="3" name="Content Placeholder 2"/>
          <p:cNvSpPr>
            <a:spLocks noGrp="1"/>
          </p:cNvSpPr>
          <p:nvPr>
            <p:ph idx="1"/>
          </p:nvPr>
        </p:nvSpPr>
        <p:spPr>
          <a:xfrm>
            <a:off x="457200" y="1752600"/>
            <a:ext cx="8229600" cy="4373563"/>
          </a:xfrm>
        </p:spPr>
        <p:txBody>
          <a:bodyPr>
            <a:normAutofit fontScale="85000" lnSpcReduction="20000"/>
          </a:bodyPr>
          <a:lstStyle/>
          <a:p>
            <a:pPr>
              <a:buNone/>
            </a:pPr>
            <a:r>
              <a:rPr lang="en-US" dirty="0" smtClean="0"/>
              <a:t>Key risks to consider include -</a:t>
            </a:r>
          </a:p>
          <a:p>
            <a:r>
              <a:rPr lang="en-US" dirty="0" smtClean="0"/>
              <a:t>The role of financial planners in the offering of these services,</a:t>
            </a:r>
          </a:p>
          <a:p>
            <a:r>
              <a:rPr lang="en-US" dirty="0" smtClean="0"/>
              <a:t>Conflicts of interest, self-dealing &amp; inappropriate incentive compensation arrangements related to the cross-selling of products / services,</a:t>
            </a:r>
          </a:p>
          <a:p>
            <a:r>
              <a:rPr lang="en-US" dirty="0" smtClean="0"/>
              <a:t>Potential that inadequate oversight &amp; controls could result in misselling of products / services, or that inappropriate / non-transparent fees will be charged,</a:t>
            </a:r>
          </a:p>
          <a:p>
            <a:r>
              <a:rPr lang="en-US" dirty="0" smtClean="0"/>
              <a:t>The potential impact to BHC/FHC business models from the proposed Uniform Fiduciary Standard for broker/dealers and investment advisors.</a:t>
            </a:r>
          </a:p>
        </p:txBody>
      </p:sp>
      <p:sp>
        <p:nvSpPr>
          <p:cNvPr id="5" name="Slide Number Placeholder 4"/>
          <p:cNvSpPr>
            <a:spLocks noGrp="1"/>
          </p:cNvSpPr>
          <p:nvPr>
            <p:ph type="sldNum" sz="quarter" idx="12"/>
          </p:nvPr>
        </p:nvSpPr>
        <p:spPr/>
        <p:txBody>
          <a:bodyPr/>
          <a:lstStyle/>
          <a:p>
            <a:fld id="{818DFF5F-BEC0-4E5E-82D0-12B96FBDEEE5}"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Federal Reserve Bank of Atlanta</a:t>
            </a:r>
            <a:endParaRPr lang="en-US"/>
          </a:p>
        </p:txBody>
      </p:sp>
      <p:sp>
        <p:nvSpPr>
          <p:cNvPr id="7" name="Date Placeholder 6"/>
          <p:cNvSpPr>
            <a:spLocks noGrp="1"/>
          </p:cNvSpPr>
          <p:nvPr>
            <p:ph type="dt" sz="half" idx="10"/>
          </p:nvPr>
        </p:nvSpPr>
        <p:spPr/>
        <p:txBody>
          <a:bodyPr/>
          <a:lstStyle/>
          <a:p>
            <a:r>
              <a:rPr lang="en-US" smtClean="0"/>
              <a:t>April 19, 2011</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Integrated Wealth Management, Brokerage &amp; Investment Advisory Platforms</a:t>
            </a:r>
            <a:endParaRPr lang="en-US" sz="3200" dirty="0"/>
          </a:p>
        </p:txBody>
      </p:sp>
      <p:sp>
        <p:nvSpPr>
          <p:cNvPr id="3" name="Content Placeholder 2"/>
          <p:cNvSpPr>
            <a:spLocks noGrp="1"/>
          </p:cNvSpPr>
          <p:nvPr>
            <p:ph idx="1"/>
          </p:nvPr>
        </p:nvSpPr>
        <p:spPr/>
        <p:txBody>
          <a:bodyPr>
            <a:normAutofit lnSpcReduction="10000"/>
          </a:bodyPr>
          <a:lstStyle/>
          <a:p>
            <a:pPr>
              <a:buNone/>
            </a:pPr>
            <a:r>
              <a:rPr lang="en-US" dirty="0" smtClean="0"/>
              <a:t>Supervisory Observations - </a:t>
            </a:r>
          </a:p>
          <a:p>
            <a:r>
              <a:rPr lang="en-US" dirty="0" smtClean="0"/>
              <a:t>Earnings pressures are driving banks to increase non-interest income sources,</a:t>
            </a:r>
          </a:p>
          <a:p>
            <a:r>
              <a:rPr lang="en-US" dirty="0" smtClean="0"/>
              <a:t>Failure to adequately incorporate these activities into enterprise-wide or overall corporate compliance program,</a:t>
            </a:r>
          </a:p>
          <a:p>
            <a:r>
              <a:rPr lang="en-US" dirty="0" smtClean="0"/>
              <a:t>Lack of expertise and experience in critical risk functions (e.g., compliance and audit), and,</a:t>
            </a:r>
          </a:p>
          <a:p>
            <a:r>
              <a:rPr lang="en-US" dirty="0" smtClean="0"/>
              <a:t>Clash of cultures.</a:t>
            </a:r>
          </a:p>
          <a:p>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fld id="{818DFF5F-BEC0-4E5E-82D0-12B96FBDEEE5}" type="slidenum">
              <a:rPr lang="en-US" smtClean="0"/>
              <a:pPr/>
              <a:t>14</a:t>
            </a:fld>
            <a:endParaRPr lang="en-US"/>
          </a:p>
        </p:txBody>
      </p:sp>
      <p:sp>
        <p:nvSpPr>
          <p:cNvPr id="6" name="Footer Placeholder 5"/>
          <p:cNvSpPr>
            <a:spLocks noGrp="1"/>
          </p:cNvSpPr>
          <p:nvPr>
            <p:ph type="ftr" sz="quarter" idx="11"/>
          </p:nvPr>
        </p:nvSpPr>
        <p:spPr/>
        <p:txBody>
          <a:bodyPr/>
          <a:lstStyle/>
          <a:p>
            <a:r>
              <a:rPr lang="en-US" smtClean="0"/>
              <a:t>Federal Reserve Bank of Atlanta</a:t>
            </a:r>
            <a:endParaRPr lang="en-US"/>
          </a:p>
        </p:txBody>
      </p:sp>
      <p:sp>
        <p:nvSpPr>
          <p:cNvPr id="7" name="Date Placeholder 6"/>
          <p:cNvSpPr>
            <a:spLocks noGrp="1"/>
          </p:cNvSpPr>
          <p:nvPr>
            <p:ph type="dt" sz="half" idx="10"/>
          </p:nvPr>
        </p:nvSpPr>
        <p:spPr/>
        <p:txBody>
          <a:bodyPr/>
          <a:lstStyle/>
          <a:p>
            <a:r>
              <a:rPr lang="en-US" smtClean="0"/>
              <a:t>April 19, 2011</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Regulation R &amp; the GLBA Push-Out Rules</a:t>
            </a:r>
            <a:endParaRPr lang="en-US" sz="3600" dirty="0"/>
          </a:p>
        </p:txBody>
      </p:sp>
      <p:sp>
        <p:nvSpPr>
          <p:cNvPr id="3" name="Content Placeholder 2"/>
          <p:cNvSpPr>
            <a:spLocks noGrp="1"/>
          </p:cNvSpPr>
          <p:nvPr>
            <p:ph idx="1"/>
          </p:nvPr>
        </p:nvSpPr>
        <p:spPr/>
        <p:txBody>
          <a:bodyPr>
            <a:normAutofit fontScale="85000" lnSpcReduction="20000"/>
          </a:bodyPr>
          <a:lstStyle/>
          <a:p>
            <a:r>
              <a:rPr lang="en-US" dirty="0" smtClean="0"/>
              <a:t>Failure to comply will expose banks to significant legal / reputational risk for operating as a non-SEC registered broker/dealer and for violating the SEC and Federal Reserve’s jointly issued Regulation R (in Sep 2007).</a:t>
            </a:r>
          </a:p>
          <a:p>
            <a:r>
              <a:rPr lang="en-US" dirty="0" smtClean="0"/>
              <a:t>Applies to banks, thrifts, branches &amp; agencies of FBOs, trust companies, &amp; any other institution defined as a ‘bank’ by the Securities &amp; Exchange Act of 1934.</a:t>
            </a:r>
          </a:p>
          <a:p>
            <a:r>
              <a:rPr lang="en-US" dirty="0" smtClean="0"/>
              <a:t>Examples of affected bank activities include bank trust and fiduciary services, deposit sweeps &amp; transactions in MMMFs, IRA administration, securities custody and network referral arrangements between a bank and a broker/dealer.</a:t>
            </a:r>
          </a:p>
        </p:txBody>
      </p:sp>
      <p:sp>
        <p:nvSpPr>
          <p:cNvPr id="5" name="Slide Number Placeholder 4"/>
          <p:cNvSpPr>
            <a:spLocks noGrp="1"/>
          </p:cNvSpPr>
          <p:nvPr>
            <p:ph type="sldNum" sz="quarter" idx="12"/>
          </p:nvPr>
        </p:nvSpPr>
        <p:spPr/>
        <p:txBody>
          <a:bodyPr/>
          <a:lstStyle/>
          <a:p>
            <a:fld id="{818DFF5F-BEC0-4E5E-82D0-12B96FBDEEE5}"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Federal Reserve Bank of Atlanta</a:t>
            </a:r>
            <a:endParaRPr lang="en-US"/>
          </a:p>
        </p:txBody>
      </p:sp>
      <p:sp>
        <p:nvSpPr>
          <p:cNvPr id="7" name="Date Placeholder 6"/>
          <p:cNvSpPr>
            <a:spLocks noGrp="1"/>
          </p:cNvSpPr>
          <p:nvPr>
            <p:ph type="dt" sz="half" idx="10"/>
          </p:nvPr>
        </p:nvSpPr>
        <p:spPr/>
        <p:txBody>
          <a:bodyPr/>
          <a:lstStyle/>
          <a:p>
            <a:r>
              <a:rPr lang="en-US" smtClean="0"/>
              <a:t>April 19, 2011</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Regulation R &amp; the GLBA Push-Out Rules</a:t>
            </a:r>
            <a:br>
              <a:rPr lang="en-US" sz="3600" dirty="0" smtClean="0"/>
            </a:br>
            <a:r>
              <a:rPr lang="en-US" sz="3600" dirty="0" smtClean="0"/>
              <a:t>- Review -</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smtClean="0"/>
              <a:t>Pre-GLBA, banks had a blanket exemption from registration with the SEC as a broker/dealer.</a:t>
            </a:r>
          </a:p>
          <a:p>
            <a:r>
              <a:rPr lang="en-US" dirty="0" smtClean="0"/>
              <a:t>Following GLBA, Congress allowed banks to continue conducting securities activities within certain boundaries.</a:t>
            </a:r>
          </a:p>
          <a:p>
            <a:r>
              <a:rPr lang="en-US" dirty="0" smtClean="0"/>
              <a:t>GLBA did this by amending the Securities and Exchange Act of 1934 to give banks 11 broker exceptions and 4 dealer exceptions.</a:t>
            </a:r>
          </a:p>
          <a:p>
            <a:r>
              <a:rPr lang="en-US" dirty="0" smtClean="0"/>
              <a:t>Therefore, your bank needs to know whether it meets each condition to remain exempt from the requirement to register as a broker/dealer. </a:t>
            </a:r>
          </a:p>
        </p:txBody>
      </p:sp>
      <p:sp>
        <p:nvSpPr>
          <p:cNvPr id="5" name="Slide Number Placeholder 4"/>
          <p:cNvSpPr>
            <a:spLocks noGrp="1"/>
          </p:cNvSpPr>
          <p:nvPr>
            <p:ph type="sldNum" sz="quarter" idx="12"/>
          </p:nvPr>
        </p:nvSpPr>
        <p:spPr/>
        <p:txBody>
          <a:bodyPr/>
          <a:lstStyle/>
          <a:p>
            <a:fld id="{818DFF5F-BEC0-4E5E-82D0-12B96FBDEEE5}" type="slidenum">
              <a:rPr lang="en-US" smtClean="0"/>
              <a:pPr/>
              <a:t>16</a:t>
            </a:fld>
            <a:endParaRPr lang="en-US"/>
          </a:p>
        </p:txBody>
      </p:sp>
      <p:sp>
        <p:nvSpPr>
          <p:cNvPr id="6" name="Footer Placeholder 5"/>
          <p:cNvSpPr>
            <a:spLocks noGrp="1"/>
          </p:cNvSpPr>
          <p:nvPr>
            <p:ph type="ftr" sz="quarter" idx="11"/>
          </p:nvPr>
        </p:nvSpPr>
        <p:spPr/>
        <p:txBody>
          <a:bodyPr/>
          <a:lstStyle/>
          <a:p>
            <a:r>
              <a:rPr lang="en-US" smtClean="0"/>
              <a:t>Federal Reserve Bank of Atlanta</a:t>
            </a:r>
            <a:endParaRPr lang="en-US"/>
          </a:p>
        </p:txBody>
      </p:sp>
      <p:sp>
        <p:nvSpPr>
          <p:cNvPr id="7" name="Date Placeholder 6"/>
          <p:cNvSpPr>
            <a:spLocks noGrp="1"/>
          </p:cNvSpPr>
          <p:nvPr>
            <p:ph type="dt" sz="half" idx="10"/>
          </p:nvPr>
        </p:nvSpPr>
        <p:spPr/>
        <p:txBody>
          <a:bodyPr/>
          <a:lstStyle/>
          <a:p>
            <a:r>
              <a:rPr lang="en-US" smtClean="0"/>
              <a:t>April 19, 2011</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Regulation R &amp; the GLBA Push-Out Rules</a:t>
            </a:r>
            <a:endParaRPr lang="en-US" sz="3600"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Enforcement - </a:t>
            </a:r>
          </a:p>
          <a:p>
            <a:r>
              <a:rPr lang="en-US" dirty="0" smtClean="0"/>
              <a:t>Formal enforcement actions will be taken by the Federal Reserve and the SEC after consultation, and to the extent appropriate, coordination with each other and the appropriate banking agency. [from Reg R preamble]</a:t>
            </a:r>
          </a:p>
          <a:p>
            <a:r>
              <a:rPr lang="en-US" dirty="0" smtClean="0"/>
              <a:t>Additionally, under Section 8(b) of the FDI Act, each of the banking agencies has authority to pursue enforcement action directly against the institutions they supervise.</a:t>
            </a:r>
          </a:p>
        </p:txBody>
      </p:sp>
      <p:sp>
        <p:nvSpPr>
          <p:cNvPr id="5" name="Slide Number Placeholder 4"/>
          <p:cNvSpPr>
            <a:spLocks noGrp="1"/>
          </p:cNvSpPr>
          <p:nvPr>
            <p:ph type="sldNum" sz="quarter" idx="12"/>
          </p:nvPr>
        </p:nvSpPr>
        <p:spPr/>
        <p:txBody>
          <a:bodyPr/>
          <a:lstStyle/>
          <a:p>
            <a:fld id="{818DFF5F-BEC0-4E5E-82D0-12B96FBDEEE5}"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Federal Reserve Bank of Atlanta</a:t>
            </a:r>
            <a:endParaRPr lang="en-US"/>
          </a:p>
        </p:txBody>
      </p:sp>
      <p:sp>
        <p:nvSpPr>
          <p:cNvPr id="7" name="Date Placeholder 6"/>
          <p:cNvSpPr>
            <a:spLocks noGrp="1"/>
          </p:cNvSpPr>
          <p:nvPr>
            <p:ph type="dt" sz="half" idx="10"/>
          </p:nvPr>
        </p:nvSpPr>
        <p:spPr/>
        <p:txBody>
          <a:bodyPr/>
          <a:lstStyle/>
          <a:p>
            <a:r>
              <a:rPr lang="en-US" smtClean="0"/>
              <a:t>April 19, 2011</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Supervisory Expectations Regarding Compliance with GLBA &amp; Regulation R</a:t>
            </a:r>
            <a:endParaRPr lang="en-US" sz="3600" dirty="0"/>
          </a:p>
        </p:txBody>
      </p:sp>
      <p:sp>
        <p:nvSpPr>
          <p:cNvPr id="3" name="Content Placeholder 2"/>
          <p:cNvSpPr>
            <a:spLocks noGrp="1"/>
          </p:cNvSpPr>
          <p:nvPr>
            <p:ph idx="1"/>
          </p:nvPr>
        </p:nvSpPr>
        <p:spPr/>
        <p:txBody>
          <a:bodyPr>
            <a:normAutofit fontScale="85000" lnSpcReduction="20000"/>
          </a:bodyPr>
          <a:lstStyle/>
          <a:p>
            <a:r>
              <a:rPr lang="en-US" dirty="0" smtClean="0"/>
              <a:t>Ensure appropriate board &amp; board committee awareness of the bank’s Regulation R compliance program exists across LOBs and activities.</a:t>
            </a:r>
          </a:p>
          <a:p>
            <a:r>
              <a:rPr lang="en-US" dirty="0" smtClean="0"/>
              <a:t>Identify all securities transactions your bank effects &amp; determine which of the exceptions or exemptions permit it to continue the activities.</a:t>
            </a:r>
          </a:p>
          <a:p>
            <a:r>
              <a:rPr lang="en-US" dirty="0" smtClean="0"/>
              <a:t>Maintain appropriate records and an audit trail to demonstrate –</a:t>
            </a:r>
          </a:p>
          <a:p>
            <a:pPr lvl="1"/>
            <a:r>
              <a:rPr lang="en-US" dirty="0" smtClean="0"/>
              <a:t>The exception or exemption under which your bank is conducting securities activity, and</a:t>
            </a:r>
          </a:p>
          <a:p>
            <a:pPr lvl="1"/>
            <a:r>
              <a:rPr lang="en-US" dirty="0" smtClean="0"/>
              <a:t>That the bank is in compliance with each of the conditions applicable to the exception or exemption it is relying on.</a:t>
            </a:r>
          </a:p>
        </p:txBody>
      </p:sp>
      <p:sp>
        <p:nvSpPr>
          <p:cNvPr id="5" name="Slide Number Placeholder 4"/>
          <p:cNvSpPr>
            <a:spLocks noGrp="1"/>
          </p:cNvSpPr>
          <p:nvPr>
            <p:ph type="sldNum" sz="quarter" idx="12"/>
          </p:nvPr>
        </p:nvSpPr>
        <p:spPr/>
        <p:txBody>
          <a:bodyPr/>
          <a:lstStyle/>
          <a:p>
            <a:fld id="{818DFF5F-BEC0-4E5E-82D0-12B96FBDEEE5}" type="slidenum">
              <a:rPr lang="en-US" smtClean="0"/>
              <a:pPr/>
              <a:t>18</a:t>
            </a:fld>
            <a:endParaRPr lang="en-US"/>
          </a:p>
        </p:txBody>
      </p:sp>
      <p:sp>
        <p:nvSpPr>
          <p:cNvPr id="6" name="Footer Placeholder 5"/>
          <p:cNvSpPr>
            <a:spLocks noGrp="1"/>
          </p:cNvSpPr>
          <p:nvPr>
            <p:ph type="ftr" sz="quarter" idx="11"/>
          </p:nvPr>
        </p:nvSpPr>
        <p:spPr/>
        <p:txBody>
          <a:bodyPr/>
          <a:lstStyle/>
          <a:p>
            <a:r>
              <a:rPr lang="en-US" smtClean="0"/>
              <a:t>Federal Reserve Bank of Atlanta</a:t>
            </a:r>
            <a:endParaRPr lang="en-US"/>
          </a:p>
        </p:txBody>
      </p:sp>
      <p:sp>
        <p:nvSpPr>
          <p:cNvPr id="7" name="Date Placeholder 6"/>
          <p:cNvSpPr>
            <a:spLocks noGrp="1"/>
          </p:cNvSpPr>
          <p:nvPr>
            <p:ph type="dt" sz="half" idx="10"/>
          </p:nvPr>
        </p:nvSpPr>
        <p:spPr/>
        <p:txBody>
          <a:bodyPr/>
          <a:lstStyle/>
          <a:p>
            <a:r>
              <a:rPr lang="en-US" smtClean="0"/>
              <a:t>April 19, 2011</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Supervisory Expectations Regarding Compliance with GLBA &amp; Regulation R</a:t>
            </a:r>
            <a:endParaRPr lang="en-US" sz="3600" dirty="0"/>
          </a:p>
        </p:txBody>
      </p:sp>
      <p:sp>
        <p:nvSpPr>
          <p:cNvPr id="3" name="Content Placeholder 2"/>
          <p:cNvSpPr>
            <a:spLocks noGrp="1"/>
          </p:cNvSpPr>
          <p:nvPr>
            <p:ph idx="1"/>
          </p:nvPr>
        </p:nvSpPr>
        <p:spPr/>
        <p:txBody>
          <a:bodyPr>
            <a:normAutofit fontScale="85000" lnSpcReduction="20000"/>
          </a:bodyPr>
          <a:lstStyle/>
          <a:p>
            <a:r>
              <a:rPr lang="en-US" dirty="0" smtClean="0"/>
              <a:t>Implement policies &amp; procedures to ensure ongoing compliance with the regulation, including new business activities.</a:t>
            </a:r>
          </a:p>
          <a:p>
            <a:r>
              <a:rPr lang="en-US" dirty="0" smtClean="0"/>
              <a:t>Provide effective periodic training &amp; communications to employees across LOBs.</a:t>
            </a:r>
          </a:p>
          <a:p>
            <a:r>
              <a:rPr lang="en-US" dirty="0" smtClean="0"/>
              <a:t>Ensure appropriate involvement of risk management, audit, compliance functions to limit the bank’s legal &amp; reputational risk from non-compliance.</a:t>
            </a:r>
          </a:p>
          <a:p>
            <a:r>
              <a:rPr lang="en-US" dirty="0" smtClean="0"/>
              <a:t>REMINDER:  the “chiefly compensated test” compliance effective date is March 2011 – need an audit trail to demonstrate the test can be met based on data for prior 2 years ending 12/31/10.</a:t>
            </a:r>
          </a:p>
          <a:p>
            <a:endParaRPr lang="en-US" dirty="0" smtClean="0"/>
          </a:p>
        </p:txBody>
      </p:sp>
      <p:sp>
        <p:nvSpPr>
          <p:cNvPr id="5" name="Slide Number Placeholder 4"/>
          <p:cNvSpPr>
            <a:spLocks noGrp="1"/>
          </p:cNvSpPr>
          <p:nvPr>
            <p:ph type="sldNum" sz="quarter" idx="12"/>
          </p:nvPr>
        </p:nvSpPr>
        <p:spPr/>
        <p:txBody>
          <a:bodyPr/>
          <a:lstStyle/>
          <a:p>
            <a:fld id="{818DFF5F-BEC0-4E5E-82D0-12B96FBDEEE5}" type="slidenum">
              <a:rPr lang="en-US" smtClean="0"/>
              <a:pPr/>
              <a:t>19</a:t>
            </a:fld>
            <a:endParaRPr lang="en-US"/>
          </a:p>
        </p:txBody>
      </p:sp>
      <p:sp>
        <p:nvSpPr>
          <p:cNvPr id="6" name="Footer Placeholder 5"/>
          <p:cNvSpPr>
            <a:spLocks noGrp="1"/>
          </p:cNvSpPr>
          <p:nvPr>
            <p:ph type="ftr" sz="quarter" idx="11"/>
          </p:nvPr>
        </p:nvSpPr>
        <p:spPr/>
        <p:txBody>
          <a:bodyPr/>
          <a:lstStyle/>
          <a:p>
            <a:r>
              <a:rPr lang="en-US" smtClean="0"/>
              <a:t>Federal Reserve Bank of Atlanta</a:t>
            </a:r>
            <a:endParaRPr lang="en-US"/>
          </a:p>
        </p:txBody>
      </p:sp>
      <p:sp>
        <p:nvSpPr>
          <p:cNvPr id="7" name="Date Placeholder 6"/>
          <p:cNvSpPr>
            <a:spLocks noGrp="1"/>
          </p:cNvSpPr>
          <p:nvPr>
            <p:ph type="dt" sz="half" idx="10"/>
          </p:nvPr>
        </p:nvSpPr>
        <p:spPr/>
        <p:txBody>
          <a:bodyPr/>
          <a:lstStyle/>
          <a:p>
            <a:r>
              <a:rPr lang="en-US" smtClean="0"/>
              <a:t>April 19, 2011</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pPr algn="ctr">
              <a:buNone/>
            </a:pPr>
            <a:r>
              <a:rPr lang="en-US" dirty="0" smtClean="0"/>
              <a:t>The views expressed in this presentation are my own and may not reflect those of the Federal Reserve Bank of Atlanta or the Board of Governors of the Federal Reserve System.</a:t>
            </a:r>
            <a:endParaRPr lang="en-US" dirty="0"/>
          </a:p>
        </p:txBody>
      </p:sp>
      <p:sp>
        <p:nvSpPr>
          <p:cNvPr id="6" name="Slide Number Placeholder 5"/>
          <p:cNvSpPr>
            <a:spLocks noGrp="1"/>
          </p:cNvSpPr>
          <p:nvPr>
            <p:ph type="sldNum" sz="quarter" idx="12"/>
          </p:nvPr>
        </p:nvSpPr>
        <p:spPr/>
        <p:txBody>
          <a:bodyPr/>
          <a:lstStyle/>
          <a:p>
            <a:fld id="{818DFF5F-BEC0-4E5E-82D0-12B96FBDEEE5}" type="slidenum">
              <a:rPr lang="en-US" smtClean="0"/>
              <a:pPr/>
              <a:t>2</a:t>
            </a:fld>
            <a:endParaRPr lang="en-US"/>
          </a:p>
        </p:txBody>
      </p:sp>
      <p:sp>
        <p:nvSpPr>
          <p:cNvPr id="7" name="Footer Placeholder 6"/>
          <p:cNvSpPr>
            <a:spLocks noGrp="1"/>
          </p:cNvSpPr>
          <p:nvPr>
            <p:ph type="ftr" sz="quarter" idx="11"/>
          </p:nvPr>
        </p:nvSpPr>
        <p:spPr/>
        <p:txBody>
          <a:bodyPr/>
          <a:lstStyle/>
          <a:p>
            <a:r>
              <a:rPr lang="en-US" smtClean="0"/>
              <a:t>Federal Reserve Bank of Atlanta</a:t>
            </a:r>
            <a:endParaRPr lang="en-US"/>
          </a:p>
        </p:txBody>
      </p:sp>
      <p:sp>
        <p:nvSpPr>
          <p:cNvPr id="8" name="Date Placeholder 7"/>
          <p:cNvSpPr>
            <a:spLocks noGrp="1"/>
          </p:cNvSpPr>
          <p:nvPr>
            <p:ph type="dt" sz="half" idx="10"/>
          </p:nvPr>
        </p:nvSpPr>
        <p:spPr/>
        <p:txBody>
          <a:bodyPr/>
          <a:lstStyle/>
          <a:p>
            <a:r>
              <a:rPr lang="en-US" smtClean="0"/>
              <a:t>April 19, 2011</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Regulation R &amp; the GLBA Push-Out Rules</a:t>
            </a:r>
            <a:br>
              <a:rPr lang="en-US" sz="3600" dirty="0" smtClean="0"/>
            </a:br>
            <a:endParaRPr lang="en-US" sz="3600" dirty="0"/>
          </a:p>
        </p:txBody>
      </p:sp>
      <p:sp>
        <p:nvSpPr>
          <p:cNvPr id="3" name="Content Placeholder 2"/>
          <p:cNvSpPr>
            <a:spLocks noGrp="1"/>
          </p:cNvSpPr>
          <p:nvPr>
            <p:ph idx="1"/>
          </p:nvPr>
        </p:nvSpPr>
        <p:spPr/>
        <p:txBody>
          <a:bodyPr>
            <a:noAutofit/>
          </a:bodyPr>
          <a:lstStyle/>
          <a:p>
            <a:pPr>
              <a:buNone/>
            </a:pPr>
            <a:r>
              <a:rPr lang="en-US" dirty="0" smtClean="0"/>
              <a:t>Supervisory Observations -</a:t>
            </a:r>
          </a:p>
          <a:p>
            <a:r>
              <a:rPr lang="en-US" dirty="0" smtClean="0"/>
              <a:t>No compliance risk assessment</a:t>
            </a:r>
          </a:p>
          <a:p>
            <a:r>
              <a:rPr lang="en-US" dirty="0" smtClean="0"/>
              <a:t>No audit coverage</a:t>
            </a:r>
          </a:p>
          <a:p>
            <a:r>
              <a:rPr lang="en-US" dirty="0" smtClean="0"/>
              <a:t>No staff training or education</a:t>
            </a:r>
          </a:p>
          <a:p>
            <a:r>
              <a:rPr lang="en-US" dirty="0" smtClean="0"/>
              <a:t>Not a priority</a:t>
            </a:r>
          </a:p>
          <a:p>
            <a:r>
              <a:rPr lang="en-US" dirty="0" smtClean="0"/>
              <a:t>Under-appreciation for risk of non-compliance</a:t>
            </a:r>
          </a:p>
        </p:txBody>
      </p:sp>
      <p:sp>
        <p:nvSpPr>
          <p:cNvPr id="5" name="Slide Number Placeholder 4"/>
          <p:cNvSpPr>
            <a:spLocks noGrp="1"/>
          </p:cNvSpPr>
          <p:nvPr>
            <p:ph type="sldNum" sz="quarter" idx="12"/>
          </p:nvPr>
        </p:nvSpPr>
        <p:spPr/>
        <p:txBody>
          <a:bodyPr/>
          <a:lstStyle/>
          <a:p>
            <a:fld id="{818DFF5F-BEC0-4E5E-82D0-12B96FBDEEE5}" type="slidenum">
              <a:rPr lang="en-US" smtClean="0"/>
              <a:pPr/>
              <a:t>20</a:t>
            </a:fld>
            <a:endParaRPr lang="en-US"/>
          </a:p>
        </p:txBody>
      </p:sp>
      <p:sp>
        <p:nvSpPr>
          <p:cNvPr id="6" name="Footer Placeholder 5"/>
          <p:cNvSpPr>
            <a:spLocks noGrp="1"/>
          </p:cNvSpPr>
          <p:nvPr>
            <p:ph type="ftr" sz="quarter" idx="11"/>
          </p:nvPr>
        </p:nvSpPr>
        <p:spPr/>
        <p:txBody>
          <a:bodyPr/>
          <a:lstStyle/>
          <a:p>
            <a:r>
              <a:rPr lang="en-US" smtClean="0"/>
              <a:t>Federal Reserve Bank of Atlanta</a:t>
            </a:r>
            <a:endParaRPr lang="en-US"/>
          </a:p>
        </p:txBody>
      </p:sp>
      <p:sp>
        <p:nvSpPr>
          <p:cNvPr id="7" name="Date Placeholder 6"/>
          <p:cNvSpPr>
            <a:spLocks noGrp="1"/>
          </p:cNvSpPr>
          <p:nvPr>
            <p:ph type="dt" sz="half" idx="10"/>
          </p:nvPr>
        </p:nvSpPr>
        <p:spPr/>
        <p:txBody>
          <a:bodyPr/>
          <a:lstStyle/>
          <a:p>
            <a:r>
              <a:rPr lang="en-US" smtClean="0"/>
              <a:t>April 19, 2011</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Federal Reserve Bank Commercial Bank Exam Manual – sec. 4200</a:t>
            </a:r>
          </a:p>
          <a:p>
            <a:r>
              <a:rPr lang="en-US" dirty="0" smtClean="0"/>
              <a:t>Federal Reserve Bank Holding Company Exam Manual  - sec. 3120 Trust Services &amp; sec. 3900 FHC Supervision</a:t>
            </a:r>
          </a:p>
          <a:p>
            <a:r>
              <a:rPr lang="en-US" dirty="0" smtClean="0"/>
              <a:t>FDIC Trust Exam Manual</a:t>
            </a:r>
          </a:p>
          <a:p>
            <a:r>
              <a:rPr lang="en-US" dirty="0" smtClean="0"/>
              <a:t>OCC Trust Exam Manuals/Publications</a:t>
            </a:r>
          </a:p>
          <a:p>
            <a:r>
              <a:rPr lang="en-US" dirty="0" smtClean="0"/>
              <a:t>SR Letter 08-09: Consolidated Supervision of Bank Holding Companies &amp; the Combined U.S. Operations of Foreign Banking Organizations</a:t>
            </a:r>
          </a:p>
          <a:p>
            <a:r>
              <a:rPr lang="en-US" dirty="0" smtClean="0"/>
              <a:t>Regulation R:  12 CFR 218 (FRB); 17 CFR 247 (SEC)</a:t>
            </a:r>
          </a:p>
          <a:p>
            <a:pPr lvl="1"/>
            <a:endParaRPr lang="en-US" dirty="0" smtClean="0"/>
          </a:p>
          <a:p>
            <a:endParaRPr lang="en-US" dirty="0" smtClean="0"/>
          </a:p>
          <a:p>
            <a:endParaRPr lang="en-US" dirty="0" smtClean="0"/>
          </a:p>
          <a:p>
            <a:endParaRPr lang="en-US" dirty="0" smtClean="0"/>
          </a:p>
        </p:txBody>
      </p:sp>
      <p:sp>
        <p:nvSpPr>
          <p:cNvPr id="5" name="Slide Number Placeholder 4"/>
          <p:cNvSpPr>
            <a:spLocks noGrp="1"/>
          </p:cNvSpPr>
          <p:nvPr>
            <p:ph type="sldNum" sz="quarter" idx="12"/>
          </p:nvPr>
        </p:nvSpPr>
        <p:spPr/>
        <p:txBody>
          <a:bodyPr/>
          <a:lstStyle/>
          <a:p>
            <a:fld id="{818DFF5F-BEC0-4E5E-82D0-12B96FBDEEE5}" type="slidenum">
              <a:rPr lang="en-US" smtClean="0"/>
              <a:pPr/>
              <a:t>21</a:t>
            </a:fld>
            <a:endParaRPr lang="en-US"/>
          </a:p>
        </p:txBody>
      </p:sp>
      <p:sp>
        <p:nvSpPr>
          <p:cNvPr id="6" name="Footer Placeholder 5"/>
          <p:cNvSpPr>
            <a:spLocks noGrp="1"/>
          </p:cNvSpPr>
          <p:nvPr>
            <p:ph type="ftr" sz="quarter" idx="11"/>
          </p:nvPr>
        </p:nvSpPr>
        <p:spPr/>
        <p:txBody>
          <a:bodyPr/>
          <a:lstStyle/>
          <a:p>
            <a:r>
              <a:rPr lang="en-US" smtClean="0"/>
              <a:t>Federal Reserve Bank of Atlanta</a:t>
            </a:r>
            <a:endParaRPr lang="en-US"/>
          </a:p>
        </p:txBody>
      </p:sp>
      <p:sp>
        <p:nvSpPr>
          <p:cNvPr id="7" name="Date Placeholder 6"/>
          <p:cNvSpPr>
            <a:spLocks noGrp="1"/>
          </p:cNvSpPr>
          <p:nvPr>
            <p:ph type="dt" sz="half" idx="10"/>
          </p:nvPr>
        </p:nvSpPr>
        <p:spPr/>
        <p:txBody>
          <a:bodyPr/>
          <a:lstStyle/>
          <a:p>
            <a:r>
              <a:rPr lang="en-US" smtClean="0"/>
              <a:t>April 19, 2011</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lstStyle/>
          <a:p>
            <a:r>
              <a:rPr lang="en-US" u="sng" dirty="0" smtClean="0"/>
              <a:t>Contact Information</a:t>
            </a:r>
            <a:endParaRPr lang="en-US" u="sng" dirty="0"/>
          </a:p>
        </p:txBody>
      </p:sp>
      <p:sp>
        <p:nvSpPr>
          <p:cNvPr id="3" name="Subtitle 2"/>
          <p:cNvSpPr>
            <a:spLocks noGrp="1"/>
          </p:cNvSpPr>
          <p:nvPr>
            <p:ph type="subTitle" idx="1"/>
          </p:nvPr>
        </p:nvSpPr>
        <p:spPr>
          <a:xfrm>
            <a:off x="1371600" y="3429000"/>
            <a:ext cx="6400800" cy="1752600"/>
          </a:xfrm>
        </p:spPr>
        <p:txBody>
          <a:bodyPr>
            <a:normAutofit fontScale="55000" lnSpcReduction="20000"/>
          </a:bodyPr>
          <a:lstStyle/>
          <a:p>
            <a:r>
              <a:rPr lang="en-US" dirty="0" smtClean="0">
                <a:solidFill>
                  <a:srgbClr val="0070C0"/>
                </a:solidFill>
              </a:rPr>
              <a:t>James Dow</a:t>
            </a:r>
          </a:p>
          <a:p>
            <a:r>
              <a:rPr lang="en-US" dirty="0" smtClean="0">
                <a:solidFill>
                  <a:srgbClr val="0070C0"/>
                </a:solidFill>
              </a:rPr>
              <a:t>Department of Supervision &amp; Regulation</a:t>
            </a:r>
          </a:p>
          <a:p>
            <a:r>
              <a:rPr lang="en-US" dirty="0" smtClean="0">
                <a:solidFill>
                  <a:srgbClr val="0070C0"/>
                </a:solidFill>
              </a:rPr>
              <a:t>1000 Peachtree Street N.E.</a:t>
            </a:r>
          </a:p>
          <a:p>
            <a:r>
              <a:rPr lang="en-US" dirty="0" smtClean="0">
                <a:solidFill>
                  <a:srgbClr val="0070C0"/>
                </a:solidFill>
              </a:rPr>
              <a:t>Atlanta, GA 30309</a:t>
            </a:r>
          </a:p>
          <a:p>
            <a:r>
              <a:rPr lang="en-US" dirty="0" smtClean="0">
                <a:solidFill>
                  <a:srgbClr val="0070C0"/>
                </a:solidFill>
              </a:rPr>
              <a:t>(404) 498-7142</a:t>
            </a:r>
          </a:p>
          <a:p>
            <a:r>
              <a:rPr lang="en-US" dirty="0" smtClean="0">
                <a:solidFill>
                  <a:srgbClr val="0070C0"/>
                </a:solidFill>
              </a:rPr>
              <a:t>james.dow@atl.frb.org</a:t>
            </a:r>
          </a:p>
          <a:p>
            <a:endParaRPr lang="en-US" dirty="0"/>
          </a:p>
        </p:txBody>
      </p:sp>
      <p:pic>
        <p:nvPicPr>
          <p:cNvPr id="4" name="Picture 7" descr="http://sixbits.atl.frb.org/site/documents/atlanta/public_affairs/FRB-LOGO-3435-75-web.jpg"/>
          <p:cNvPicPr>
            <a:picLocks noChangeAspect="1" noChangeArrowheads="1"/>
          </p:cNvPicPr>
          <p:nvPr/>
        </p:nvPicPr>
        <p:blipFill>
          <a:blip r:embed="rId2" cstate="print"/>
          <a:srcRect/>
          <a:stretch>
            <a:fillRect/>
          </a:stretch>
        </p:blipFill>
        <p:spPr bwMode="auto">
          <a:xfrm>
            <a:off x="3200400" y="609601"/>
            <a:ext cx="2904066" cy="1295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Dodd-Frank Act</a:t>
            </a:r>
          </a:p>
          <a:p>
            <a:r>
              <a:rPr lang="en-US" dirty="0" smtClean="0"/>
              <a:t>FRB Atlanta – Wealth Management Activities Oversight</a:t>
            </a:r>
          </a:p>
          <a:p>
            <a:r>
              <a:rPr lang="en-US" dirty="0" smtClean="0"/>
              <a:t>Consolidated Supervision of BHCs/FHCs &amp; the Combined Operations of FBOs</a:t>
            </a:r>
          </a:p>
          <a:p>
            <a:r>
              <a:rPr lang="en-US" dirty="0" smtClean="0"/>
              <a:t>Selected Supervisory Priorities</a:t>
            </a:r>
          </a:p>
          <a:p>
            <a:endParaRPr lang="en-US" dirty="0" smtClean="0"/>
          </a:p>
          <a:p>
            <a:endParaRPr lang="en-US" dirty="0"/>
          </a:p>
        </p:txBody>
      </p:sp>
      <p:sp>
        <p:nvSpPr>
          <p:cNvPr id="6" name="Slide Number Placeholder 5"/>
          <p:cNvSpPr>
            <a:spLocks noGrp="1"/>
          </p:cNvSpPr>
          <p:nvPr>
            <p:ph type="sldNum" sz="quarter" idx="12"/>
          </p:nvPr>
        </p:nvSpPr>
        <p:spPr/>
        <p:txBody>
          <a:bodyPr/>
          <a:lstStyle/>
          <a:p>
            <a:fld id="{818DFF5F-BEC0-4E5E-82D0-12B96FBDEEE5}" type="slidenum">
              <a:rPr lang="en-US" smtClean="0"/>
              <a:pPr/>
              <a:t>3</a:t>
            </a:fld>
            <a:endParaRPr lang="en-US"/>
          </a:p>
        </p:txBody>
      </p:sp>
      <p:sp>
        <p:nvSpPr>
          <p:cNvPr id="7" name="Footer Placeholder 6"/>
          <p:cNvSpPr>
            <a:spLocks noGrp="1"/>
          </p:cNvSpPr>
          <p:nvPr>
            <p:ph type="ftr" sz="quarter" idx="11"/>
          </p:nvPr>
        </p:nvSpPr>
        <p:spPr/>
        <p:txBody>
          <a:bodyPr/>
          <a:lstStyle/>
          <a:p>
            <a:r>
              <a:rPr lang="en-US" smtClean="0"/>
              <a:t>Federal Reserve Bank of Atlanta</a:t>
            </a:r>
            <a:endParaRPr lang="en-US"/>
          </a:p>
        </p:txBody>
      </p:sp>
      <p:sp>
        <p:nvSpPr>
          <p:cNvPr id="8" name="Date Placeholder 7"/>
          <p:cNvSpPr>
            <a:spLocks noGrp="1"/>
          </p:cNvSpPr>
          <p:nvPr>
            <p:ph type="dt" sz="half" idx="10"/>
          </p:nvPr>
        </p:nvSpPr>
        <p:spPr/>
        <p:txBody>
          <a:bodyPr/>
          <a:lstStyle/>
          <a:p>
            <a:r>
              <a:rPr lang="en-US" smtClean="0"/>
              <a:t>April 19, 2011</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Dodd-Frank</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More than 300 Fed staff members are working on D-F implementation projects in order to complete &gt; 50 rulemakings &amp; consult on many more with other agencies.</a:t>
            </a:r>
          </a:p>
          <a:p>
            <a:r>
              <a:rPr lang="en-US" dirty="0" smtClean="0"/>
              <a:t>Fed is providing support to new Financial Stability Oversight Council (“FSOC”).</a:t>
            </a:r>
          </a:p>
          <a:p>
            <a:r>
              <a:rPr lang="en-US" dirty="0" smtClean="0"/>
              <a:t>Expanded Fed supervisory authority over thrift holding companies and nonbank financial firms deemed ‘systemically important’ by the FSOC.</a:t>
            </a:r>
          </a:p>
          <a:p>
            <a:r>
              <a:rPr lang="en-US" dirty="0" smtClean="0"/>
              <a:t>The regulation of broker/dealers &amp; investment advisors is also changing with recent proposals targeting -</a:t>
            </a:r>
          </a:p>
          <a:p>
            <a:pPr lvl="1"/>
            <a:r>
              <a:rPr lang="en-US" dirty="0" smtClean="0"/>
              <a:t>Muni advisor registration</a:t>
            </a:r>
          </a:p>
          <a:p>
            <a:pPr lvl="1"/>
            <a:r>
              <a:rPr lang="en-US" dirty="0" smtClean="0"/>
              <a:t>Uniform Fiduciary Standard</a:t>
            </a:r>
          </a:p>
          <a:p>
            <a:pPr lvl="1"/>
            <a:r>
              <a:rPr lang="en-US" dirty="0" smtClean="0"/>
              <a:t>Tightening of “accredited investor” definition</a:t>
            </a:r>
          </a:p>
          <a:p>
            <a:endParaRPr lang="en-US" dirty="0"/>
          </a:p>
        </p:txBody>
      </p:sp>
      <p:sp>
        <p:nvSpPr>
          <p:cNvPr id="4" name="Date Placeholder 3"/>
          <p:cNvSpPr>
            <a:spLocks noGrp="1"/>
          </p:cNvSpPr>
          <p:nvPr>
            <p:ph type="dt" sz="half" idx="10"/>
          </p:nvPr>
        </p:nvSpPr>
        <p:spPr/>
        <p:txBody>
          <a:bodyPr/>
          <a:lstStyle/>
          <a:p>
            <a:r>
              <a:rPr lang="en-US" smtClean="0"/>
              <a:t>April 19, 2011</a:t>
            </a:r>
            <a:endParaRPr lang="en-US"/>
          </a:p>
        </p:txBody>
      </p:sp>
      <p:sp>
        <p:nvSpPr>
          <p:cNvPr id="5" name="Footer Placeholder 4"/>
          <p:cNvSpPr>
            <a:spLocks noGrp="1"/>
          </p:cNvSpPr>
          <p:nvPr>
            <p:ph type="ftr" sz="quarter" idx="11"/>
          </p:nvPr>
        </p:nvSpPr>
        <p:spPr/>
        <p:txBody>
          <a:bodyPr/>
          <a:lstStyle/>
          <a:p>
            <a:r>
              <a:rPr lang="en-US" smtClean="0"/>
              <a:t>Federal Reserve Bank of Atlanta</a:t>
            </a:r>
            <a:endParaRPr lang="en-US"/>
          </a:p>
        </p:txBody>
      </p:sp>
      <p:sp>
        <p:nvSpPr>
          <p:cNvPr id="6" name="Slide Number Placeholder 5"/>
          <p:cNvSpPr>
            <a:spLocks noGrp="1"/>
          </p:cNvSpPr>
          <p:nvPr>
            <p:ph type="sldNum" sz="quarter" idx="12"/>
          </p:nvPr>
        </p:nvSpPr>
        <p:spPr/>
        <p:txBody>
          <a:bodyPr/>
          <a:lstStyle/>
          <a:p>
            <a:fld id="{818DFF5F-BEC0-4E5E-82D0-12B96FBDEEE5}"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 Reserve Bank of Atlanta</a:t>
            </a:r>
            <a:br>
              <a:rPr lang="en-US" dirty="0" smtClean="0"/>
            </a:br>
            <a:r>
              <a:rPr lang="en-US" sz="3400" dirty="0" smtClean="0"/>
              <a:t>- Wealth Management Activities Supervision -</a:t>
            </a:r>
            <a:endParaRPr lang="en-US" dirty="0"/>
          </a:p>
        </p:txBody>
      </p:sp>
      <p:sp>
        <p:nvSpPr>
          <p:cNvPr id="3" name="Content Placeholder 2"/>
          <p:cNvSpPr>
            <a:spLocks noGrp="1"/>
          </p:cNvSpPr>
          <p:nvPr>
            <p:ph sz="half" idx="1"/>
          </p:nvPr>
        </p:nvSpPr>
        <p:spPr>
          <a:xfrm>
            <a:off x="457200" y="2971800"/>
            <a:ext cx="4038600" cy="3154363"/>
          </a:xfrm>
        </p:spPr>
        <p:txBody>
          <a:bodyPr>
            <a:normAutofit fontScale="92500" lnSpcReduction="10000"/>
          </a:bodyPr>
          <a:lstStyle/>
          <a:p>
            <a:r>
              <a:rPr lang="en-US" dirty="0" smtClean="0"/>
              <a:t>Personal trust</a:t>
            </a:r>
          </a:p>
          <a:p>
            <a:r>
              <a:rPr lang="en-US" dirty="0" smtClean="0"/>
              <a:t>Corporate trust / transfer agent</a:t>
            </a:r>
          </a:p>
          <a:p>
            <a:r>
              <a:rPr lang="en-US" dirty="0" smtClean="0"/>
              <a:t>Employee benefits</a:t>
            </a:r>
          </a:p>
          <a:p>
            <a:r>
              <a:rPr lang="en-US" dirty="0" smtClean="0"/>
              <a:t>Securities lending</a:t>
            </a:r>
          </a:p>
          <a:p>
            <a:r>
              <a:rPr lang="en-US" dirty="0" smtClean="0"/>
              <a:t>MSD / GSD</a:t>
            </a:r>
          </a:p>
          <a:p>
            <a:r>
              <a:rPr lang="en-US" dirty="0" smtClean="0"/>
              <a:t>Securities brokerage</a:t>
            </a:r>
            <a:endParaRPr lang="en-US" dirty="0"/>
          </a:p>
        </p:txBody>
      </p:sp>
      <p:sp>
        <p:nvSpPr>
          <p:cNvPr id="4" name="Content Placeholder 3"/>
          <p:cNvSpPr>
            <a:spLocks noGrp="1"/>
          </p:cNvSpPr>
          <p:nvPr>
            <p:ph sz="half" idx="2"/>
          </p:nvPr>
        </p:nvSpPr>
        <p:spPr>
          <a:xfrm>
            <a:off x="4648200" y="2971800"/>
            <a:ext cx="4038600" cy="3154363"/>
          </a:xfrm>
        </p:spPr>
        <p:txBody>
          <a:bodyPr>
            <a:normAutofit fontScale="92500" lnSpcReduction="10000"/>
          </a:bodyPr>
          <a:lstStyle/>
          <a:p>
            <a:r>
              <a:rPr lang="en-US" dirty="0" smtClean="0"/>
              <a:t>Private banking</a:t>
            </a:r>
          </a:p>
          <a:p>
            <a:r>
              <a:rPr lang="en-US" dirty="0" smtClean="0"/>
              <a:t>Custody</a:t>
            </a:r>
          </a:p>
          <a:p>
            <a:r>
              <a:rPr lang="en-US" dirty="0" smtClean="0"/>
              <a:t>Investment advisory</a:t>
            </a:r>
          </a:p>
          <a:p>
            <a:r>
              <a:rPr lang="en-US" dirty="0" smtClean="0"/>
              <a:t>Discretionary asset management</a:t>
            </a:r>
          </a:p>
          <a:p>
            <a:r>
              <a:rPr lang="en-US" dirty="0" smtClean="0"/>
              <a:t>Insurance agency sales</a:t>
            </a:r>
            <a:endParaRPr lang="en-US" dirty="0"/>
          </a:p>
        </p:txBody>
      </p:sp>
      <p:sp>
        <p:nvSpPr>
          <p:cNvPr id="5" name="Rectangle 4"/>
          <p:cNvSpPr/>
          <p:nvPr/>
        </p:nvSpPr>
        <p:spPr>
          <a:xfrm>
            <a:off x="457200" y="1524000"/>
            <a:ext cx="8382000" cy="1384995"/>
          </a:xfrm>
          <a:prstGeom prst="rect">
            <a:avLst/>
          </a:prstGeom>
        </p:spPr>
        <p:txBody>
          <a:bodyPr wrap="square">
            <a:spAutoFit/>
          </a:bodyPr>
          <a:lstStyle/>
          <a:p>
            <a:r>
              <a:rPr lang="en-US" sz="2800" dirty="0" smtClean="0"/>
              <a:t>FRB-ATL is responsible for the supervision of institutions engaged in a wide range of wealth management activities, including – </a:t>
            </a:r>
            <a:endParaRPr lang="en-US" sz="2800" dirty="0"/>
          </a:p>
        </p:txBody>
      </p:sp>
      <p:sp>
        <p:nvSpPr>
          <p:cNvPr id="8" name="Slide Number Placeholder 7"/>
          <p:cNvSpPr>
            <a:spLocks noGrp="1"/>
          </p:cNvSpPr>
          <p:nvPr>
            <p:ph type="sldNum" sz="quarter" idx="12"/>
          </p:nvPr>
        </p:nvSpPr>
        <p:spPr/>
        <p:txBody>
          <a:bodyPr/>
          <a:lstStyle/>
          <a:p>
            <a:fld id="{818DFF5F-BEC0-4E5E-82D0-12B96FBDEEE5}" type="slidenum">
              <a:rPr lang="en-US" smtClean="0"/>
              <a:pPr/>
              <a:t>5</a:t>
            </a:fld>
            <a:endParaRPr lang="en-US"/>
          </a:p>
        </p:txBody>
      </p:sp>
      <p:sp>
        <p:nvSpPr>
          <p:cNvPr id="9" name="Footer Placeholder 8"/>
          <p:cNvSpPr>
            <a:spLocks noGrp="1"/>
          </p:cNvSpPr>
          <p:nvPr>
            <p:ph type="ftr" sz="quarter" idx="11"/>
          </p:nvPr>
        </p:nvSpPr>
        <p:spPr/>
        <p:txBody>
          <a:bodyPr/>
          <a:lstStyle/>
          <a:p>
            <a:r>
              <a:rPr lang="en-US" smtClean="0"/>
              <a:t>Federal Reserve Bank of Atlanta</a:t>
            </a:r>
            <a:endParaRPr lang="en-US"/>
          </a:p>
        </p:txBody>
      </p:sp>
      <p:sp>
        <p:nvSpPr>
          <p:cNvPr id="10" name="Date Placeholder 9"/>
          <p:cNvSpPr>
            <a:spLocks noGrp="1"/>
          </p:cNvSpPr>
          <p:nvPr>
            <p:ph type="dt" sz="half" idx="10"/>
          </p:nvPr>
        </p:nvSpPr>
        <p:spPr/>
        <p:txBody>
          <a:bodyPr/>
          <a:lstStyle/>
          <a:p>
            <a:r>
              <a:rPr lang="en-US" smtClean="0"/>
              <a:t>April 19, 2011</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dirty="0" smtClean="0"/>
              <a:t>Federal Reserve Bank of Atlanta</a:t>
            </a:r>
            <a:br>
              <a:rPr lang="en-US" dirty="0" smtClean="0"/>
            </a:br>
            <a:r>
              <a:rPr lang="en-US" sz="3400" dirty="0" smtClean="0"/>
              <a:t>- Wealth Management Activities Supervision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Our district includes a variety of complex and non-complex institutions that offer any combination of these services.</a:t>
            </a:r>
          </a:p>
          <a:p>
            <a:r>
              <a:rPr lang="en-US" dirty="0" smtClean="0"/>
              <a:t>Supervised institutions include large, community and foreign banking organizations.</a:t>
            </a:r>
          </a:p>
          <a:p>
            <a:r>
              <a:rPr lang="en-US" dirty="0" smtClean="0"/>
              <a:t>Our supervisory approach entails a blend of continuous monitoring, discovery reviews and testing.  </a:t>
            </a:r>
          </a:p>
          <a:p>
            <a:r>
              <a:rPr lang="en-US" dirty="0" smtClean="0"/>
              <a:t>…which are in addition to the mandated examinations required of trust departments &amp; certain BHC/FHC trust company subsidiaries (MOECA rating), municipal &amp; government securities dealers and transfer agents.</a:t>
            </a:r>
            <a:endParaRPr lang="en-US" dirty="0"/>
          </a:p>
        </p:txBody>
      </p:sp>
      <p:sp>
        <p:nvSpPr>
          <p:cNvPr id="5" name="Slide Number Placeholder 4"/>
          <p:cNvSpPr>
            <a:spLocks noGrp="1"/>
          </p:cNvSpPr>
          <p:nvPr>
            <p:ph type="sldNum" sz="quarter" idx="12"/>
          </p:nvPr>
        </p:nvSpPr>
        <p:spPr/>
        <p:txBody>
          <a:bodyPr/>
          <a:lstStyle/>
          <a:p>
            <a:fld id="{818DFF5F-BEC0-4E5E-82D0-12B96FBDEEE5}"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Federal Reserve Bank of Atlanta</a:t>
            </a:r>
            <a:endParaRPr lang="en-US"/>
          </a:p>
        </p:txBody>
      </p:sp>
      <p:sp>
        <p:nvSpPr>
          <p:cNvPr id="7" name="Date Placeholder 6"/>
          <p:cNvSpPr>
            <a:spLocks noGrp="1"/>
          </p:cNvSpPr>
          <p:nvPr>
            <p:ph type="dt" sz="half" idx="10"/>
          </p:nvPr>
        </p:nvSpPr>
        <p:spPr/>
        <p:txBody>
          <a:bodyPr/>
          <a:lstStyle/>
          <a:p>
            <a:r>
              <a:rPr lang="en-US" smtClean="0"/>
              <a:t>April 19, 2011</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dirty="0" smtClean="0"/>
              <a:t>From a Wealth Management perspective, we aim to develop a comprehensive </a:t>
            </a:r>
            <a:r>
              <a:rPr lang="en-US" u="sng" dirty="0" smtClean="0"/>
              <a:t>understanding</a:t>
            </a:r>
            <a:r>
              <a:rPr lang="en-US" dirty="0" smtClean="0"/>
              <a:t> of an institution’s - </a:t>
            </a:r>
          </a:p>
          <a:p>
            <a:r>
              <a:rPr lang="en-US" dirty="0" smtClean="0"/>
              <a:t>Strategy &amp; significant activities,</a:t>
            </a:r>
          </a:p>
          <a:p>
            <a:r>
              <a:rPr lang="en-US" dirty="0" smtClean="0"/>
              <a:t>LOB, legal entities &amp; regulatory structure, including the inter-relationships across multiple legal entities,</a:t>
            </a:r>
          </a:p>
          <a:p>
            <a:r>
              <a:rPr lang="en-US" dirty="0" smtClean="0"/>
              <a:t>Corporate governance, risk management &amp; internal control environment, and,</a:t>
            </a:r>
          </a:p>
          <a:p>
            <a:r>
              <a:rPr lang="en-US" dirty="0" smtClean="0"/>
              <a:t>Non-bank subsidiary risks (RIAs, B/Ds, insurance).</a:t>
            </a:r>
          </a:p>
        </p:txBody>
      </p:sp>
      <p:sp>
        <p:nvSpPr>
          <p:cNvPr id="5" name="Title 1"/>
          <p:cNvSpPr>
            <a:spLocks noGrp="1"/>
          </p:cNvSpPr>
          <p:nvPr>
            <p:ph type="title"/>
          </p:nvPr>
        </p:nvSpPr>
        <p:spPr>
          <a:xfrm>
            <a:off x="228600" y="274638"/>
            <a:ext cx="8458200" cy="1143000"/>
          </a:xfrm>
        </p:spPr>
        <p:txBody>
          <a:bodyPr>
            <a:normAutofit fontScale="90000"/>
          </a:bodyPr>
          <a:lstStyle/>
          <a:p>
            <a:r>
              <a:rPr lang="en-US" dirty="0" smtClean="0"/>
              <a:t>Consolidated Supervision of BHCs/FHCs &amp; the Combined Operations of FBOs</a:t>
            </a:r>
            <a:endParaRPr lang="en-US" dirty="0"/>
          </a:p>
        </p:txBody>
      </p:sp>
      <p:sp>
        <p:nvSpPr>
          <p:cNvPr id="6" name="Slide Number Placeholder 5"/>
          <p:cNvSpPr>
            <a:spLocks noGrp="1"/>
          </p:cNvSpPr>
          <p:nvPr>
            <p:ph type="sldNum" sz="quarter" idx="12"/>
          </p:nvPr>
        </p:nvSpPr>
        <p:spPr/>
        <p:txBody>
          <a:bodyPr/>
          <a:lstStyle/>
          <a:p>
            <a:fld id="{818DFF5F-BEC0-4E5E-82D0-12B96FBDEEE5}" type="slidenum">
              <a:rPr lang="en-US" smtClean="0"/>
              <a:pPr/>
              <a:t>7</a:t>
            </a:fld>
            <a:endParaRPr lang="en-US"/>
          </a:p>
        </p:txBody>
      </p:sp>
      <p:sp>
        <p:nvSpPr>
          <p:cNvPr id="7" name="Footer Placeholder 6"/>
          <p:cNvSpPr>
            <a:spLocks noGrp="1"/>
          </p:cNvSpPr>
          <p:nvPr>
            <p:ph type="ftr" sz="quarter" idx="11"/>
          </p:nvPr>
        </p:nvSpPr>
        <p:spPr/>
        <p:txBody>
          <a:bodyPr/>
          <a:lstStyle/>
          <a:p>
            <a:r>
              <a:rPr lang="en-US" smtClean="0"/>
              <a:t>Federal Reserve Bank of Atlanta</a:t>
            </a:r>
            <a:endParaRPr lang="en-US"/>
          </a:p>
        </p:txBody>
      </p:sp>
      <p:sp>
        <p:nvSpPr>
          <p:cNvPr id="8" name="Date Placeholder 7"/>
          <p:cNvSpPr>
            <a:spLocks noGrp="1"/>
          </p:cNvSpPr>
          <p:nvPr>
            <p:ph type="dt" sz="half" idx="10"/>
          </p:nvPr>
        </p:nvSpPr>
        <p:spPr/>
        <p:txBody>
          <a:bodyPr/>
          <a:lstStyle/>
          <a:p>
            <a:r>
              <a:rPr lang="en-US" smtClean="0"/>
              <a:t>April 19, 2011</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dirty="0" smtClean="0"/>
              <a:t>Consolidated Supervision of BHCs/FHCs &amp; the Combined Operations of FBOs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Next, we strive to develop a comprehensive </a:t>
            </a:r>
            <a:r>
              <a:rPr lang="en-US" u="sng" dirty="0" smtClean="0"/>
              <a:t>assessment </a:t>
            </a:r>
            <a:r>
              <a:rPr lang="en-US" dirty="0" smtClean="0"/>
              <a:t>of an institution’s -</a:t>
            </a:r>
          </a:p>
          <a:p>
            <a:r>
              <a:rPr lang="en-US" dirty="0" smtClean="0"/>
              <a:t>Key corporate governance, risk management &amp; control functions,</a:t>
            </a:r>
          </a:p>
          <a:p>
            <a:r>
              <a:rPr lang="en-US" dirty="0" smtClean="0"/>
              <a:t>Financial condition and the earnings contribution of its wealth management activities, and,</a:t>
            </a:r>
          </a:p>
          <a:p>
            <a:r>
              <a:rPr lang="en-US" dirty="0" smtClean="0"/>
              <a:t>Non-bank activities and their potential negative impact on subsidiary depository institutions.</a:t>
            </a:r>
          </a:p>
          <a:p>
            <a:pPr marL="0" indent="0">
              <a:buNone/>
            </a:pPr>
            <a:r>
              <a:rPr lang="en-US" dirty="0" smtClean="0"/>
              <a:t>These assessments are reflected in the RFI rating assigned to a BHC &amp; the combined U.S. Ops of an FBO (i.e., Risk Management, Financial Condition &amp; Impact)</a:t>
            </a:r>
          </a:p>
          <a:p>
            <a:endParaRPr lang="en-US" dirty="0"/>
          </a:p>
        </p:txBody>
      </p:sp>
      <p:sp>
        <p:nvSpPr>
          <p:cNvPr id="5" name="Slide Number Placeholder 4"/>
          <p:cNvSpPr>
            <a:spLocks noGrp="1"/>
          </p:cNvSpPr>
          <p:nvPr>
            <p:ph type="sldNum" sz="quarter" idx="12"/>
          </p:nvPr>
        </p:nvSpPr>
        <p:spPr/>
        <p:txBody>
          <a:bodyPr/>
          <a:lstStyle/>
          <a:p>
            <a:fld id="{818DFF5F-BEC0-4E5E-82D0-12B96FBDEEE5}"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Federal Reserve Bank of Atlanta</a:t>
            </a:r>
            <a:endParaRPr lang="en-US"/>
          </a:p>
        </p:txBody>
      </p:sp>
      <p:sp>
        <p:nvSpPr>
          <p:cNvPr id="7" name="Date Placeholder 6"/>
          <p:cNvSpPr>
            <a:spLocks noGrp="1"/>
          </p:cNvSpPr>
          <p:nvPr>
            <p:ph type="dt" sz="half" idx="10"/>
          </p:nvPr>
        </p:nvSpPr>
        <p:spPr/>
        <p:txBody>
          <a:bodyPr/>
          <a:lstStyle/>
          <a:p>
            <a:r>
              <a:rPr lang="en-US" smtClean="0"/>
              <a:t>April 19, 2011</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41313" indent="-341313"/>
            <a:r>
              <a:rPr lang="en-US" dirty="0" smtClean="0"/>
              <a:t>In arriving at a comprehensive assessment, we also leverage the relationships w/our functional regulatory partners in order to limit duplication and undue burden to financial institutions (keeping in mind the Federal Reserve’s overall role as ‘consolidated supervisor’).</a:t>
            </a:r>
          </a:p>
          <a:p>
            <a:pPr marL="341313" indent="-341313"/>
            <a:endParaRPr lang="en-US" dirty="0" smtClean="0"/>
          </a:p>
          <a:p>
            <a:endParaRPr lang="en-US" dirty="0"/>
          </a:p>
        </p:txBody>
      </p:sp>
      <p:sp>
        <p:nvSpPr>
          <p:cNvPr id="4" name="Title 1"/>
          <p:cNvSpPr>
            <a:spLocks noGrp="1"/>
          </p:cNvSpPr>
          <p:nvPr>
            <p:ph type="title"/>
          </p:nvPr>
        </p:nvSpPr>
        <p:spPr>
          <a:xfrm>
            <a:off x="228600" y="274638"/>
            <a:ext cx="8458200" cy="1143000"/>
          </a:xfrm>
        </p:spPr>
        <p:txBody>
          <a:bodyPr>
            <a:normAutofit fontScale="90000"/>
          </a:bodyPr>
          <a:lstStyle/>
          <a:p>
            <a:r>
              <a:rPr lang="en-US" dirty="0" smtClean="0"/>
              <a:t>Consolidated Supervision of BHCs/FHCs &amp; the Combined Operations of FBOs</a:t>
            </a:r>
            <a:endParaRPr lang="en-US" dirty="0"/>
          </a:p>
        </p:txBody>
      </p:sp>
      <p:sp>
        <p:nvSpPr>
          <p:cNvPr id="6" name="Slide Number Placeholder 5"/>
          <p:cNvSpPr>
            <a:spLocks noGrp="1"/>
          </p:cNvSpPr>
          <p:nvPr>
            <p:ph type="sldNum" sz="quarter" idx="12"/>
          </p:nvPr>
        </p:nvSpPr>
        <p:spPr/>
        <p:txBody>
          <a:bodyPr/>
          <a:lstStyle/>
          <a:p>
            <a:fld id="{818DFF5F-BEC0-4E5E-82D0-12B96FBDEEE5}" type="slidenum">
              <a:rPr lang="en-US" smtClean="0"/>
              <a:pPr/>
              <a:t>9</a:t>
            </a:fld>
            <a:endParaRPr lang="en-US"/>
          </a:p>
        </p:txBody>
      </p:sp>
      <p:sp>
        <p:nvSpPr>
          <p:cNvPr id="7" name="Footer Placeholder 6"/>
          <p:cNvSpPr>
            <a:spLocks noGrp="1"/>
          </p:cNvSpPr>
          <p:nvPr>
            <p:ph type="ftr" sz="quarter" idx="11"/>
          </p:nvPr>
        </p:nvSpPr>
        <p:spPr/>
        <p:txBody>
          <a:bodyPr/>
          <a:lstStyle/>
          <a:p>
            <a:r>
              <a:rPr lang="en-US" smtClean="0"/>
              <a:t>Federal Reserve Bank of Atlanta</a:t>
            </a:r>
            <a:endParaRPr lang="en-US"/>
          </a:p>
        </p:txBody>
      </p:sp>
      <p:sp>
        <p:nvSpPr>
          <p:cNvPr id="8" name="Date Placeholder 7"/>
          <p:cNvSpPr>
            <a:spLocks noGrp="1"/>
          </p:cNvSpPr>
          <p:nvPr>
            <p:ph type="dt" sz="half" idx="10"/>
          </p:nvPr>
        </p:nvSpPr>
        <p:spPr/>
        <p:txBody>
          <a:bodyPr/>
          <a:lstStyle/>
          <a:p>
            <a:r>
              <a:rPr lang="en-US" smtClean="0"/>
              <a:t>April 19, 2011</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965</TotalTime>
  <Words>1615</Words>
  <Application>Microsoft Office PowerPoint</Application>
  <PresentationFormat>On-screen Show (4:3)</PresentationFormat>
  <Paragraphs>187</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Regulator Panel Fiduciary &amp; Investment Risk Management Association</vt:lpstr>
      <vt:lpstr>Disclaimer</vt:lpstr>
      <vt:lpstr>Outline</vt:lpstr>
      <vt:lpstr>Dodd-Frank</vt:lpstr>
      <vt:lpstr>Federal Reserve Bank of Atlanta - Wealth Management Activities Supervision -</vt:lpstr>
      <vt:lpstr>Federal Reserve Bank of Atlanta - Wealth Management Activities Supervision -</vt:lpstr>
      <vt:lpstr>Consolidated Supervision of BHCs/FHCs &amp; the Combined Operations of FBOs</vt:lpstr>
      <vt:lpstr>Consolidated Supervision of BHCs/FHCs &amp; the Combined Operations of FBOs</vt:lpstr>
      <vt:lpstr>Consolidated Supervision of BHCs/FHCs &amp; the Combined Operations of FBOs</vt:lpstr>
      <vt:lpstr>Consolidated Supervision of BHCs/FHCs &amp; the Combined Operations of FBOs</vt:lpstr>
      <vt:lpstr>Selected Supervisory Priorities</vt:lpstr>
      <vt:lpstr>Integrated Wealth Management, Brokerage &amp; Investment Advisory Platforms</vt:lpstr>
      <vt:lpstr>Integrated Wealth Management, Brokerage &amp; Investment Advisory Platforms</vt:lpstr>
      <vt:lpstr>Integrated Wealth Management, Brokerage &amp; Investment Advisory Platforms</vt:lpstr>
      <vt:lpstr>Regulation R &amp; the GLBA Push-Out Rules</vt:lpstr>
      <vt:lpstr>Regulation R &amp; the GLBA Push-Out Rules - Review -</vt:lpstr>
      <vt:lpstr>Regulation R &amp; the GLBA Push-Out Rules</vt:lpstr>
      <vt:lpstr>Supervisory Expectations Regarding Compliance with GLBA &amp; Regulation R</vt:lpstr>
      <vt:lpstr>Supervisory Expectations Regarding Compliance with GLBA &amp; Regulation R</vt:lpstr>
      <vt:lpstr>Regulation R &amp; the GLBA Push-Out Rules </vt:lpstr>
      <vt:lpstr>Resources</vt:lpstr>
      <vt:lpstr>Contact Information</vt:lpstr>
    </vt:vector>
  </TitlesOfParts>
  <Company>Federal Reserve System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Regulator Panel Fiduciary &amp; Investment Risk Manabgement Association</dc:title>
  <dc:creator>f1jjd02</dc:creator>
  <cp:lastModifiedBy>f1jjd02</cp:lastModifiedBy>
  <cp:revision>127</cp:revision>
  <dcterms:created xsi:type="dcterms:W3CDTF">2011-03-08T03:14:51Z</dcterms:created>
  <dcterms:modified xsi:type="dcterms:W3CDTF">2011-03-11T16:06:16Z</dcterms:modified>
</cp:coreProperties>
</file>