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41"/>
  </p:notesMasterIdLst>
  <p:sldIdLst>
    <p:sldId id="291" r:id="rId2"/>
    <p:sldId id="431" r:id="rId3"/>
    <p:sldId id="429" r:id="rId4"/>
    <p:sldId id="380" r:id="rId5"/>
    <p:sldId id="388" r:id="rId6"/>
    <p:sldId id="428" r:id="rId7"/>
    <p:sldId id="410" r:id="rId8"/>
    <p:sldId id="381" r:id="rId9"/>
    <p:sldId id="389" r:id="rId10"/>
    <p:sldId id="390" r:id="rId11"/>
    <p:sldId id="391" r:id="rId12"/>
    <p:sldId id="433" r:id="rId13"/>
    <p:sldId id="396" r:id="rId14"/>
    <p:sldId id="434" r:id="rId15"/>
    <p:sldId id="435" r:id="rId16"/>
    <p:sldId id="405" r:id="rId17"/>
    <p:sldId id="443" r:id="rId18"/>
    <p:sldId id="442" r:id="rId19"/>
    <p:sldId id="406" r:id="rId20"/>
    <p:sldId id="407" r:id="rId21"/>
    <p:sldId id="444" r:id="rId22"/>
    <p:sldId id="445" r:id="rId23"/>
    <p:sldId id="412" r:id="rId24"/>
    <p:sldId id="413" r:id="rId25"/>
    <p:sldId id="414" r:id="rId26"/>
    <p:sldId id="415" r:id="rId27"/>
    <p:sldId id="416" r:id="rId28"/>
    <p:sldId id="417" r:id="rId29"/>
    <p:sldId id="418" r:id="rId30"/>
    <p:sldId id="419" r:id="rId31"/>
    <p:sldId id="411" r:id="rId32"/>
    <p:sldId id="436" r:id="rId33"/>
    <p:sldId id="437" r:id="rId34"/>
    <p:sldId id="438" r:id="rId35"/>
    <p:sldId id="439" r:id="rId36"/>
    <p:sldId id="440" r:id="rId37"/>
    <p:sldId id="441" r:id="rId38"/>
    <p:sldId id="446" r:id="rId39"/>
    <p:sldId id="447" r:id="rId4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4476B2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7896" autoAdjust="0"/>
    <p:restoredTop sz="83183" autoAdjust="0"/>
  </p:normalViewPr>
  <p:slideViewPr>
    <p:cSldViewPr>
      <p:cViewPr varScale="1">
        <p:scale>
          <a:sx n="107" d="100"/>
          <a:sy n="107" d="100"/>
        </p:scale>
        <p:origin x="-17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\users\NBaker\Nancy's%20Charts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\users\NBaker\Nancy's%20Charts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723021401171009"/>
          <c:y val="3.937063718099082E-2"/>
          <c:w val="0.67046209368060039"/>
          <c:h val="0.9212587256380186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Sheet1!$A$4</c:f>
              <c:strCache>
                <c:ptCount val="1"/>
                <c:pt idx="0">
                  <c:v>Fund Total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$433 M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val>
            <c:numRef>
              <c:f>Sheet1!$B$4</c:f>
              <c:numCache>
                <c:formatCode>"$"#,##0_);[Red]\("$"#,##0\)</c:formatCode>
                <c:ptCount val="1"/>
                <c:pt idx="0">
                  <c:v>433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7435776"/>
        <c:axId val="121832576"/>
      </c:barChart>
      <c:catAx>
        <c:axId val="117435776"/>
        <c:scaling>
          <c:orientation val="minMax"/>
        </c:scaling>
        <c:delete val="1"/>
        <c:axPos val="b"/>
        <c:majorTickMark val="out"/>
        <c:minorTickMark val="none"/>
        <c:tickLblPos val="none"/>
        <c:crossAx val="121832576"/>
        <c:crosses val="autoZero"/>
        <c:auto val="1"/>
        <c:lblAlgn val="ctr"/>
        <c:lblOffset val="100"/>
        <c:noMultiLvlLbl val="0"/>
      </c:catAx>
      <c:valAx>
        <c:axId val="121832576"/>
        <c:scaling>
          <c:orientation val="minMax"/>
        </c:scaling>
        <c:delete val="0"/>
        <c:axPos val="l"/>
        <c:majorGridlines/>
        <c:numFmt formatCode="&quot;$&quot;#,##0_);[Red]\(&quot;$&quot;#,##0\)" sourceLinked="1"/>
        <c:majorTickMark val="out"/>
        <c:minorTickMark val="none"/>
        <c:tickLblPos val="nextTo"/>
        <c:crossAx val="11743577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Sheet1!$A$23</c:f>
              <c:strCache>
                <c:ptCount val="1"/>
                <c:pt idx="0">
                  <c:v>Phase 1 Claimant Payments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$285 M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Sheet1!$B$23</c:f>
              <c:numCache>
                <c:formatCode>"$"#,##0_);[Red]\("$"#,##0\)</c:formatCode>
                <c:ptCount val="1"/>
                <c:pt idx="0">
                  <c:v>285</c:v>
                </c:pt>
              </c:numCache>
            </c:numRef>
          </c:val>
        </c:ser>
        <c:ser>
          <c:idx val="1"/>
          <c:order val="1"/>
          <c:tx>
            <c:strRef>
              <c:f>Sheet1!$A$24</c:f>
              <c:strCache>
                <c:ptCount val="1"/>
                <c:pt idx="0">
                  <c:v>Phase 2 Claimant Payments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$93 M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Sheet1!$B$24</c:f>
              <c:numCache>
                <c:formatCode>"$"#,##0_);[Red]\("$"#,##0\)</c:formatCode>
                <c:ptCount val="1"/>
                <c:pt idx="0">
                  <c:v>93</c:v>
                </c:pt>
              </c:numCache>
            </c:numRef>
          </c:val>
        </c:ser>
        <c:ser>
          <c:idx val="2"/>
          <c:order val="2"/>
          <c:tx>
            <c:strRef>
              <c:f>Sheet1!$A$25</c:f>
              <c:strCache>
                <c:ptCount val="1"/>
                <c:pt idx="0">
                  <c:v>Additional Payments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$13 M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Sheet1!$B$25</c:f>
              <c:numCache>
                <c:formatCode>"$"#,##0_);[Red]\("$"#,##0\)</c:formatCode>
                <c:ptCount val="1"/>
                <c:pt idx="0">
                  <c:v>13</c:v>
                </c:pt>
              </c:numCache>
            </c:numRef>
          </c:val>
        </c:ser>
        <c:ser>
          <c:idx val="3"/>
          <c:order val="3"/>
          <c:tx>
            <c:strRef>
              <c:f>Sheet1!$A$26</c:f>
              <c:strCache>
                <c:ptCount val="1"/>
                <c:pt idx="0">
                  <c:v>Residual Funds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$42 M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Sheet1!$B$26</c:f>
              <c:numCache>
                <c:formatCode>"$"#,##0_);[Red]\("$"#,##0\)</c:formatCode>
                <c:ptCount val="1"/>
                <c:pt idx="0">
                  <c:v>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1897344"/>
        <c:axId val="121898880"/>
      </c:barChart>
      <c:catAx>
        <c:axId val="121897344"/>
        <c:scaling>
          <c:orientation val="minMax"/>
        </c:scaling>
        <c:delete val="1"/>
        <c:axPos val="b"/>
        <c:majorTickMark val="out"/>
        <c:minorTickMark val="none"/>
        <c:tickLblPos val="none"/>
        <c:crossAx val="121898880"/>
        <c:crosses val="autoZero"/>
        <c:auto val="1"/>
        <c:lblAlgn val="ctr"/>
        <c:lblOffset val="100"/>
        <c:noMultiLvlLbl val="0"/>
      </c:catAx>
      <c:valAx>
        <c:axId val="121898880"/>
        <c:scaling>
          <c:orientation val="minMax"/>
        </c:scaling>
        <c:delete val="0"/>
        <c:axPos val="l"/>
        <c:majorGridlines/>
        <c:numFmt formatCode="&quot;$&quot;#,##0_);[Red]\(&quot;$&quot;#,##0\)" sourceLinked="1"/>
        <c:majorTickMark val="out"/>
        <c:minorTickMark val="none"/>
        <c:tickLblPos val="nextTo"/>
        <c:crossAx val="1218973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image" Target="../media/image1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44" tIns="46572" rIns="93144" bIns="46572" rtlCol="0"/>
          <a:lstStyle>
            <a:lvl1pPr algn="l">
              <a:defRPr sz="13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44" tIns="46572" rIns="93144" bIns="46572" rtlCol="0"/>
          <a:lstStyle>
            <a:lvl1pPr algn="r">
              <a:defRPr sz="1300"/>
            </a:lvl1pPr>
          </a:lstStyle>
          <a:p>
            <a:pPr>
              <a:defRPr/>
            </a:pPr>
            <a:fld id="{642929E9-0989-4E86-BBEC-6895BE93A070}" type="datetimeFigureOut">
              <a:rPr lang="en-US"/>
              <a:pPr>
                <a:defRPr/>
              </a:pPr>
              <a:t>3/22/2012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44" tIns="46572" rIns="93144" bIns="46572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1475"/>
          </a:xfrm>
          <a:prstGeom prst="rect">
            <a:avLst/>
          </a:prstGeom>
        </p:spPr>
        <p:txBody>
          <a:bodyPr vert="horz" lIns="93144" tIns="46572" rIns="93144" bIns="46572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44" tIns="46572" rIns="93144" bIns="46572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44" tIns="46572" rIns="93144" bIns="46572" rtlCol="0" anchor="b"/>
          <a:lstStyle>
            <a:lvl1pPr algn="r">
              <a:defRPr sz="1300"/>
            </a:lvl1pPr>
          </a:lstStyle>
          <a:p>
            <a:pPr>
              <a:defRPr/>
            </a:pPr>
            <a:fld id="{91882C0D-F2E4-454A-B0DD-7C3643AB04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069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6967AC2-4743-46C7-95DC-CC05D5386ACB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1</a:t>
            </a:fld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471CDD-B11D-4124-96CD-65151C92CC63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10</a:t>
            </a:fld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471CDD-B11D-4124-96CD-65151C92CC63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11</a:t>
            </a:fld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471CDD-B11D-4124-96CD-65151C92CC63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12</a:t>
            </a:fld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471CDD-B11D-4124-96CD-65151C92CC63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13</a:t>
            </a:fld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471CDD-B11D-4124-96CD-65151C92CC63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14</a:t>
            </a:fld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471CDD-B11D-4124-96CD-65151C92CC63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15</a:t>
            </a:fld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471CDD-B11D-4124-96CD-65151C92CC63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16</a:t>
            </a:fld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471CDD-B11D-4124-96CD-65151C92CC63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17</a:t>
            </a:fld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471CDD-B11D-4124-96CD-65151C92CC63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18</a:t>
            </a:fld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471CDD-B11D-4124-96CD-65151C92CC63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19</a:t>
            </a:fld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471CDD-B11D-4124-96CD-65151C92CC63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2</a:t>
            </a:fld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471CDD-B11D-4124-96CD-65151C92CC63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20</a:t>
            </a:fld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471CDD-B11D-4124-96CD-65151C92CC63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21</a:t>
            </a:fld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471CDD-B11D-4124-96CD-65151C92CC63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22</a:t>
            </a:fld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4136178-E751-4971-A064-4E63B5A7F624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23</a:t>
            </a:fld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471CDD-B11D-4124-96CD-65151C92CC63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24</a:t>
            </a:fld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02FFDDA-494F-4B27-A685-F4334ED192AB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25</a:t>
            </a:fld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A98CC0F-246C-4F12-BF35-81F0E36191CE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26</a:t>
            </a:fld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E58E91D-5E1E-47E3-A3B7-264F58E5BA8D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27</a:t>
            </a:fld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6A875E8-5E6D-41E2-8C2F-8701DBBAD53D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28</a:t>
            </a:fld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5" tIns="46588" rIns="93175" bIns="46588" anchor="b"/>
          <a:lstStyle/>
          <a:p>
            <a:pPr algn="r" defTabSz="906463"/>
            <a:fld id="{D6449187-FF8F-4086-BB48-8E90145EBC27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 defTabSz="906463"/>
              <a:t>29</a:t>
            </a:fld>
            <a:endParaRPr lang="en-US" sz="13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8500"/>
            <a:ext cx="4646612" cy="34845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675" y="4414838"/>
            <a:ext cx="5607050" cy="4183062"/>
          </a:xfrm>
          <a:noFill/>
        </p:spPr>
        <p:txBody>
          <a:bodyPr wrap="square" lIns="93175" tIns="46588" rIns="93175" bIns="46588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471CDD-B11D-4124-96CD-65151C92CC63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3</a:t>
            </a:fld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B1C6E2F-4DA5-4679-87E6-5A1BE4691C11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30</a:t>
            </a:fld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471CDD-B11D-4124-96CD-65151C92CC63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31</a:t>
            </a:fld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393E01-9402-47D7-B144-427C68361938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32</a:t>
            </a:fld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7327CFD-04D2-4FEB-976B-77DAEAB96232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33</a:t>
            </a:fld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972031-179F-42EB-8EDD-5C996290B52F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34</a:t>
            </a:fld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17CEF0E-D85F-4284-BB17-FBE190DB8EC7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35</a:t>
            </a:fld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ABC2228-82ED-4FC7-AEA2-6759A34FBFAD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4</a:t>
            </a:fld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05086F8-7322-4BC8-AD38-2690CA3016D6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5</a:t>
            </a:fld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471CDD-B11D-4124-96CD-65151C92CC63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6</a:t>
            </a:fld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ABC2228-82ED-4FC7-AEA2-6759A34FBFAD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7</a:t>
            </a:fld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ABC2228-82ED-4FC7-AEA2-6759A34FBFAD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8</a:t>
            </a:fld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ABC2228-82ED-4FC7-AEA2-6759A34FBFAD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9</a:t>
            </a:fld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hidden">
          <a:xfrm>
            <a:off x="0" y="0"/>
            <a:ext cx="3505200" cy="68580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hidden">
          <a:xfrm>
            <a:off x="1716088" y="1303338"/>
            <a:ext cx="7427912" cy="25336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 userDrawn="1"/>
        </p:nvSpPr>
        <p:spPr bwMode="auto">
          <a:xfrm>
            <a:off x="573088" y="3194050"/>
            <a:ext cx="576262" cy="64135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1716088" y="1300163"/>
            <a:ext cx="574675" cy="642937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2281238" y="690563"/>
            <a:ext cx="585787" cy="6350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 userDrawn="1"/>
        </p:nvSpPr>
        <p:spPr bwMode="auto">
          <a:xfrm>
            <a:off x="1141413" y="3194050"/>
            <a:ext cx="584200" cy="6413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" name="Rectangle 10"/>
          <p:cNvSpPr>
            <a:spLocks noChangeArrowheads="1"/>
          </p:cNvSpPr>
          <p:nvPr userDrawn="1"/>
        </p:nvSpPr>
        <p:spPr bwMode="auto">
          <a:xfrm>
            <a:off x="2281238" y="1301750"/>
            <a:ext cx="585787" cy="64293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" name="Rectangle 11"/>
          <p:cNvSpPr>
            <a:spLocks noChangeArrowheads="1"/>
          </p:cNvSpPr>
          <p:nvPr userDrawn="1"/>
        </p:nvSpPr>
        <p:spPr bwMode="auto">
          <a:xfrm>
            <a:off x="1141413" y="1941513"/>
            <a:ext cx="584200" cy="633412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" name="Rectangle 12"/>
          <p:cNvSpPr>
            <a:spLocks noChangeArrowheads="1"/>
          </p:cNvSpPr>
          <p:nvPr userDrawn="1"/>
        </p:nvSpPr>
        <p:spPr bwMode="auto">
          <a:xfrm>
            <a:off x="0" y="1938338"/>
            <a:ext cx="582613" cy="63341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" name="Rectangle 13"/>
          <p:cNvSpPr>
            <a:spLocks noChangeArrowheads="1"/>
          </p:cNvSpPr>
          <p:nvPr userDrawn="1"/>
        </p:nvSpPr>
        <p:spPr bwMode="auto">
          <a:xfrm>
            <a:off x="1716088" y="1941513"/>
            <a:ext cx="574675" cy="63341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" name="Rectangle 14"/>
          <p:cNvSpPr>
            <a:spLocks noChangeArrowheads="1"/>
          </p:cNvSpPr>
          <p:nvPr userDrawn="1"/>
        </p:nvSpPr>
        <p:spPr bwMode="auto">
          <a:xfrm>
            <a:off x="573088" y="2571750"/>
            <a:ext cx="576262" cy="64452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" name="Rectangle 15"/>
          <p:cNvSpPr>
            <a:spLocks noChangeArrowheads="1"/>
          </p:cNvSpPr>
          <p:nvPr userDrawn="1"/>
        </p:nvSpPr>
        <p:spPr bwMode="auto">
          <a:xfrm>
            <a:off x="1141413" y="2571750"/>
            <a:ext cx="584200" cy="64452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985963"/>
            <a:ext cx="6019800" cy="2209800"/>
          </a:xfrm>
        </p:spPr>
        <p:txBody>
          <a:bodyPr/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Arch’s Performance in the Wireless Technology Market</a:t>
            </a:r>
          </a:p>
        </p:txBody>
      </p:sp>
      <p:sp>
        <p:nvSpPr>
          <p:cNvPr id="51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r>
              <a:rPr lang="en-US"/>
              <a:t>July 30, 2004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 Black" pitchFamily="34" charset="0"/>
              </a:defRPr>
            </a:lvl1pPr>
          </a:lstStyle>
          <a:p>
            <a:pPr>
              <a:defRPr/>
            </a:pPr>
            <a:fld id="{DBF970CA-80E4-411E-A796-A289F770AA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2A646-B476-4834-9267-5E6B48C906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1463" y="558800"/>
            <a:ext cx="2065337" cy="38877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5450" y="558800"/>
            <a:ext cx="6043613" cy="38877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33E41-6296-4622-B616-7348D7026F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450" y="558800"/>
            <a:ext cx="8229600" cy="4556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2465388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9F3E3-8410-4EC4-9B89-DB477BB362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450" y="558800"/>
            <a:ext cx="8229600" cy="4556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24653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24653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18E26-902D-41FE-A90E-D54F33545F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CF1516-9C60-4949-B115-F05F202687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F4749-F1CF-4065-A360-F310448C68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2465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2465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8126E-9D83-402A-B97F-1A0DF1C21C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F2CF0-3711-464E-9E07-19AEC811F0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2FF908-5EC1-47D1-895E-3AD6CC9668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F4A8F-4564-4AAA-97CE-5F1FAA34AA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79EB2-52F2-4E51-A6EB-7658DD6AA6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EA860-EF67-4144-AD96-D05CC3A788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9B78F6B6-0EED-4E46-8344-70699DC390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srgbClr val="666699"/>
                </a:solidFill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srgbClr val="666699"/>
                </a:solidFill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srgbClr val="9999CC"/>
                </a:solidFill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srgbClr val="666699"/>
                </a:solidFill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srgbClr val="9999CC"/>
                </a:solidFill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srgbClr val="9999CC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25450" y="558800"/>
            <a:ext cx="82296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246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5" r:id="rId2"/>
    <p:sldLayoutId id="2147483674" r:id="rId3"/>
    <p:sldLayoutId id="2147483673" r:id="rId4"/>
    <p:sldLayoutId id="2147483672" r:id="rId5"/>
    <p:sldLayoutId id="2147483671" r:id="rId6"/>
    <p:sldLayoutId id="2147483670" r:id="rId7"/>
    <p:sldLayoutId id="2147483669" r:id="rId8"/>
    <p:sldLayoutId id="2147483668" r:id="rId9"/>
    <p:sldLayoutId id="2147483667" r:id="rId10"/>
    <p:sldLayoutId id="2147483666" r:id="rId11"/>
    <p:sldLayoutId id="2147483665" r:id="rId12"/>
    <p:sldLayoutId id="2147483664" r:id="rId13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5000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50000"/>
        </a:spcBef>
        <a:spcAft>
          <a:spcPct val="0"/>
        </a:spcAft>
        <a:defRPr sz="2800" b="1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lnSpc>
          <a:spcPct val="85000"/>
        </a:lnSpc>
        <a:spcBef>
          <a:spcPct val="50000"/>
        </a:spcBef>
        <a:spcAft>
          <a:spcPct val="0"/>
        </a:spcAft>
        <a:defRPr sz="2800" b="1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lnSpc>
          <a:spcPct val="85000"/>
        </a:lnSpc>
        <a:spcBef>
          <a:spcPct val="50000"/>
        </a:spcBef>
        <a:spcAft>
          <a:spcPct val="0"/>
        </a:spcAft>
        <a:defRPr sz="2800" b="1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lnSpc>
          <a:spcPct val="85000"/>
        </a:lnSpc>
        <a:spcBef>
          <a:spcPct val="50000"/>
        </a:spcBef>
        <a:spcAft>
          <a:spcPct val="0"/>
        </a:spcAft>
        <a:defRPr sz="2800" b="1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lnSpc>
          <a:spcPct val="85000"/>
        </a:lnSpc>
        <a:spcBef>
          <a:spcPct val="50000"/>
        </a:spcBef>
        <a:spcAft>
          <a:spcPct val="0"/>
        </a:spcAft>
        <a:defRPr sz="2800" b="1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lnSpc>
          <a:spcPct val="85000"/>
        </a:lnSpc>
        <a:spcBef>
          <a:spcPct val="50000"/>
        </a:spcBef>
        <a:spcAft>
          <a:spcPct val="0"/>
        </a:spcAft>
        <a:defRPr sz="2800" b="1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lnSpc>
          <a:spcPct val="85000"/>
        </a:lnSpc>
        <a:spcBef>
          <a:spcPct val="50000"/>
        </a:spcBef>
        <a:spcAft>
          <a:spcPct val="0"/>
        </a:spcAft>
        <a:defRPr sz="2800" b="1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lnSpc>
          <a:spcPct val="85000"/>
        </a:lnSpc>
        <a:spcBef>
          <a:spcPct val="50000"/>
        </a:spcBef>
        <a:spcAft>
          <a:spcPct val="0"/>
        </a:spcAft>
        <a:defRPr sz="2800" b="1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90000"/>
        </a:lnSpc>
        <a:spcBef>
          <a:spcPct val="5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5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5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5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Excel_97-2003_Worksheet2.xls"/><Relationship Id="rId3" Type="http://schemas.openxmlformats.org/officeDocument/2006/relationships/notesSlide" Target="../notesSlides/notesSlide26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5.emf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9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0" y="5257800"/>
            <a:ext cx="9144000" cy="1143000"/>
          </a:xfrm>
          <a:prstGeom prst="rect">
            <a:avLst/>
          </a:prstGeom>
          <a:solidFill>
            <a:schemeClr val="bg2"/>
          </a:soli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26</a:t>
            </a:r>
            <a:r>
              <a:rPr lang="en-US" sz="2000" b="1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Annual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National </a:t>
            </a: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Risk Management Training Conference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March </a:t>
            </a: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25-29, 2012   ●   Fort Worth, Texas</a:t>
            </a:r>
          </a:p>
          <a:p>
            <a:pPr>
              <a:defRPr/>
            </a:pP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32100" y="2005741"/>
            <a:ext cx="6311900" cy="1884362"/>
          </a:xfrm>
        </p:spPr>
        <p:txBody>
          <a:bodyPr/>
          <a:lstStyle/>
          <a:p>
            <a:pPr eaLnBrk="1" hangingPunct="1">
              <a:spcBef>
                <a:spcPct val="5000"/>
              </a:spcBef>
            </a:pP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3600" dirty="0" smtClean="0"/>
              <a:t>Distribution Process in Class Action and SEC Settlements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900" b="0" dirty="0" smtClean="0"/>
              <a:t/>
            </a:r>
            <a:br>
              <a:rPr lang="en-US" sz="900" b="0" dirty="0" smtClean="0"/>
            </a:br>
            <a:endParaRPr lang="en-US" sz="2800" dirty="0" smtClean="0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895600" y="4114800"/>
            <a:ext cx="5867400" cy="978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Francis E. McGovern</a:t>
            </a:r>
          </a:p>
          <a:p>
            <a:pPr eaLnBrk="0" hangingPunct="0">
              <a:lnSpc>
                <a:spcPct val="90000"/>
              </a:lnSpc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</a:rPr>
              <a:t>PROFESSOR OF LAW, DUKE UNIVERSITY</a:t>
            </a:r>
            <a:r>
              <a:rPr lang="en-US" sz="1400" b="1" i="1" dirty="0">
                <a:solidFill>
                  <a:srgbClr val="000000"/>
                </a:solidFill>
                <a:latin typeface="Times New Roman" pitchFamily="18" charset="0"/>
              </a:rPr>
              <a:t/>
            </a:r>
            <a:br>
              <a:rPr lang="en-US" sz="1400" b="1" i="1" dirty="0">
                <a:solidFill>
                  <a:srgbClr val="000000"/>
                </a:solidFill>
                <a:latin typeface="Times New Roman" pitchFamily="18" charset="0"/>
              </a:rPr>
            </a:br>
            <a:endParaRPr lang="en-US" sz="1600" b="1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389" name="Slide Number Placeholder 1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8B6850-BF24-413E-A53D-9CC301C20D0B}" type="slidenum">
              <a:rPr lang="en-US" smtClean="0">
                <a:latin typeface="Arial" charset="0"/>
                <a:cs typeface="Arial" charset="0"/>
              </a:rPr>
              <a:pPr/>
              <a:t>1</a:t>
            </a:fld>
            <a:endParaRPr lang="en-US" dirty="0" smtClean="0">
              <a:latin typeface="Arial" charset="0"/>
              <a:cs typeface="Arial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029200"/>
            <a:ext cx="2209800" cy="990600"/>
          </a:xfrm>
          <a:prstGeom prst="rect">
            <a:avLst/>
          </a:prstGeom>
          <a:ln w="34925">
            <a:solidFill>
              <a:srgbClr val="6666FF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CF800D4-FEB7-4848-BCC2-29D93D36F592}" type="slidenum">
              <a:rPr lang="en-US" smtClean="0"/>
              <a:pPr/>
              <a:t>10</a:t>
            </a:fld>
            <a:endParaRPr lang="en-US" dirty="0" smtClean="0"/>
          </a:p>
        </p:txBody>
      </p:sp>
      <p:sp>
        <p:nvSpPr>
          <p:cNvPr id="677890" name="Rectangle 2"/>
          <p:cNvSpPr>
            <a:spLocks noChangeArrowheads="1"/>
          </p:cNvSpPr>
          <p:nvPr/>
        </p:nvSpPr>
        <p:spPr bwMode="auto">
          <a:xfrm>
            <a:off x="0" y="1371600"/>
            <a:ext cx="9144000" cy="3984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44314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3588"/>
            <a:ext cx="8686800" cy="563231"/>
          </a:xfrm>
        </p:spPr>
        <p:txBody>
          <a:bodyPr/>
          <a:lstStyle/>
          <a:p>
            <a:pPr eaLnBrk="1" hangingPunct="1"/>
            <a:r>
              <a:rPr lang="en-US" sz="3600" dirty="0" smtClean="0"/>
              <a:t>Notice / Claim Form Mailing</a:t>
            </a:r>
          </a:p>
        </p:txBody>
      </p:sp>
      <p:sp>
        <p:nvSpPr>
          <p:cNvPr id="1024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133601"/>
            <a:ext cx="8001000" cy="5693866"/>
          </a:xfrm>
        </p:spPr>
        <p:txBody>
          <a:bodyPr/>
          <a:lstStyle/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 Interface with nominees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 Publication in IBD and direct mail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 Alternative media – WSJ, email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 Support Services – helpline, website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 Blank and pre-populated 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None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    claim forms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 Electronic filing option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None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    for bulk filers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None/>
              <a:defRPr/>
            </a:pPr>
            <a:endParaRPr lang="en-US" sz="2800" kern="1200" dirty="0" smtClean="0">
              <a:solidFill>
                <a:srgbClr val="000000"/>
              </a:solidFill>
              <a:latin typeface="Calibri" pitchFamily="34" charset="0"/>
              <a:ea typeface="+mn-ea"/>
              <a:cs typeface="+mn-cs"/>
            </a:endParaRPr>
          </a:p>
          <a:p>
            <a:pPr marL="685800" lvl="1" indent="-228600" eaLnBrk="1" hangingPunct="1">
              <a:spcBef>
                <a:spcPct val="70000"/>
              </a:spcBef>
              <a:buSzTx/>
              <a:buFont typeface="Wingdings" pitchFamily="2" charset="2"/>
              <a:buNone/>
              <a:defRPr/>
            </a:pPr>
            <a:endParaRPr lang="en-US" sz="2800" b="1" dirty="0" smtClean="0"/>
          </a:p>
          <a:p>
            <a:pPr marL="685800" lvl="1" indent="-228600" eaLnBrk="1" hangingPunct="1">
              <a:spcBef>
                <a:spcPct val="70000"/>
              </a:spcBef>
              <a:buSzTx/>
              <a:buFont typeface="Wingdings" pitchFamily="2" charset="2"/>
              <a:buChar char="§"/>
              <a:defRPr/>
            </a:pPr>
            <a:endParaRPr lang="en-US" sz="2200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4191000"/>
            <a:ext cx="210502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CF800D4-FEB7-4848-BCC2-29D93D36F592}" type="slidenum">
              <a:rPr lang="en-US" smtClean="0"/>
              <a:pPr/>
              <a:t>11</a:t>
            </a:fld>
            <a:endParaRPr lang="en-US" dirty="0" smtClean="0"/>
          </a:p>
        </p:txBody>
      </p:sp>
      <p:sp>
        <p:nvSpPr>
          <p:cNvPr id="677890" name="Rectangle 2"/>
          <p:cNvSpPr>
            <a:spLocks noChangeArrowheads="1"/>
          </p:cNvSpPr>
          <p:nvPr/>
        </p:nvSpPr>
        <p:spPr bwMode="auto">
          <a:xfrm>
            <a:off x="0" y="1371600"/>
            <a:ext cx="9144000" cy="3984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44314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3588"/>
            <a:ext cx="9144000" cy="563231"/>
          </a:xfrm>
        </p:spPr>
        <p:txBody>
          <a:bodyPr/>
          <a:lstStyle/>
          <a:p>
            <a:pPr eaLnBrk="1" hangingPunct="1"/>
            <a:r>
              <a:rPr lang="en-US" sz="3600" dirty="0" smtClean="0"/>
              <a:t>Claim Processing</a:t>
            </a:r>
          </a:p>
        </p:txBody>
      </p:sp>
      <p:sp>
        <p:nvSpPr>
          <p:cNvPr id="1024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133601"/>
            <a:ext cx="7516813" cy="5509200"/>
          </a:xfrm>
        </p:spPr>
        <p:txBody>
          <a:bodyPr/>
          <a:lstStyle/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Receipt and response rate calculation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Validity determination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Deficiency processing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Fraud prevention and detection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 Payment calculation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28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Notification		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28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Pro rata			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2800" i="1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De minimis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None/>
              <a:defRPr/>
            </a:pPr>
            <a:endParaRPr lang="en-US" sz="2800" kern="1200" dirty="0" smtClean="0">
              <a:solidFill>
                <a:srgbClr val="000000"/>
              </a:solidFill>
              <a:latin typeface="Calibri" pitchFamily="34" charset="0"/>
              <a:ea typeface="+mn-ea"/>
              <a:cs typeface="+mn-cs"/>
            </a:endParaRPr>
          </a:p>
          <a:p>
            <a:pPr marL="685800" lvl="1" indent="-228600" eaLnBrk="1" hangingPunct="1">
              <a:spcBef>
                <a:spcPct val="70000"/>
              </a:spcBef>
              <a:buSzTx/>
              <a:buFont typeface="Wingdings" pitchFamily="2" charset="2"/>
              <a:buNone/>
              <a:defRPr/>
            </a:pPr>
            <a:endParaRPr lang="en-US" sz="2800" b="1" dirty="0" smtClean="0"/>
          </a:p>
          <a:p>
            <a:pPr marL="685800" lvl="1" indent="-228600" eaLnBrk="1" hangingPunct="1">
              <a:spcBef>
                <a:spcPct val="70000"/>
              </a:spcBef>
              <a:buSzTx/>
              <a:buFont typeface="Wingdings" pitchFamily="2" charset="2"/>
              <a:buChar char="§"/>
              <a:defRPr/>
            </a:pPr>
            <a:endParaRPr lang="en-US" sz="2200" dirty="0" smtClean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4495800"/>
            <a:ext cx="1471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4038600"/>
            <a:ext cx="1471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5181600"/>
            <a:ext cx="1471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CF800D4-FEB7-4848-BCC2-29D93D36F592}" type="slidenum">
              <a:rPr lang="en-US" smtClean="0"/>
              <a:pPr/>
              <a:t>12</a:t>
            </a:fld>
            <a:endParaRPr lang="en-US" dirty="0" smtClean="0"/>
          </a:p>
        </p:txBody>
      </p:sp>
      <p:sp>
        <p:nvSpPr>
          <p:cNvPr id="677890" name="Rectangle 2"/>
          <p:cNvSpPr>
            <a:spLocks noChangeArrowheads="1"/>
          </p:cNvSpPr>
          <p:nvPr/>
        </p:nvSpPr>
        <p:spPr bwMode="auto">
          <a:xfrm>
            <a:off x="0" y="1371600"/>
            <a:ext cx="9144000" cy="3984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44314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3588"/>
            <a:ext cx="9144000" cy="563231"/>
          </a:xfrm>
        </p:spPr>
        <p:txBody>
          <a:bodyPr/>
          <a:lstStyle/>
          <a:p>
            <a:pPr eaLnBrk="1" hangingPunct="1"/>
            <a:r>
              <a:rPr lang="en-US" sz="3600" dirty="0" smtClean="0"/>
              <a:t>Payment</a:t>
            </a:r>
          </a:p>
        </p:txBody>
      </p:sp>
      <p:sp>
        <p:nvSpPr>
          <p:cNvPr id="1024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133601"/>
            <a:ext cx="7516813" cy="5201424"/>
          </a:xfrm>
        </p:spPr>
        <p:txBody>
          <a:bodyPr/>
          <a:lstStyle/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File approval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Mailing and wire transfers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Single payments to bulk filers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Follow up on undelivered and un-cashed checks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Payment review/appeal 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None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   process	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None/>
              <a:defRPr/>
            </a:pPr>
            <a:endParaRPr lang="en-US" sz="2800" kern="1200" dirty="0" smtClean="0">
              <a:solidFill>
                <a:srgbClr val="000000"/>
              </a:solidFill>
              <a:latin typeface="Calibri" pitchFamily="34" charset="0"/>
              <a:ea typeface="+mn-ea"/>
              <a:cs typeface="+mn-cs"/>
            </a:endParaRPr>
          </a:p>
          <a:p>
            <a:pPr marL="685800" lvl="1" indent="-228600" eaLnBrk="1" hangingPunct="1">
              <a:spcBef>
                <a:spcPct val="70000"/>
              </a:spcBef>
              <a:buSzTx/>
              <a:buFont typeface="Wingdings" pitchFamily="2" charset="2"/>
              <a:buNone/>
              <a:defRPr/>
            </a:pPr>
            <a:endParaRPr lang="en-US" sz="2800" b="1" dirty="0" smtClean="0"/>
          </a:p>
          <a:p>
            <a:pPr marL="685800" lvl="1" indent="-228600" eaLnBrk="1" hangingPunct="1">
              <a:spcBef>
                <a:spcPct val="70000"/>
              </a:spcBef>
              <a:buSzTx/>
              <a:buFont typeface="Wingdings" pitchFamily="2" charset="2"/>
              <a:buChar char="§"/>
              <a:defRPr/>
            </a:pPr>
            <a:endParaRPr lang="en-US" sz="2200" dirty="0" smtClean="0"/>
          </a:p>
        </p:txBody>
      </p:sp>
      <p:pic>
        <p:nvPicPr>
          <p:cNvPr id="6" name="Picture 5" descr="C:\Documents and Settings\nbaker\Local Settings\Temporary Internet Files\Content.IE5\HSPE57DP\MCBS01087_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4267200"/>
            <a:ext cx="2826190" cy="17799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CF800D4-FEB7-4848-BCC2-29D93D36F592}" type="slidenum">
              <a:rPr lang="en-US" smtClean="0"/>
              <a:pPr/>
              <a:t>13</a:t>
            </a:fld>
            <a:endParaRPr lang="en-US" dirty="0" smtClean="0"/>
          </a:p>
        </p:txBody>
      </p:sp>
      <p:sp>
        <p:nvSpPr>
          <p:cNvPr id="677890" name="Rectangle 2"/>
          <p:cNvSpPr>
            <a:spLocks noChangeArrowheads="1"/>
          </p:cNvSpPr>
          <p:nvPr/>
        </p:nvSpPr>
        <p:spPr bwMode="auto">
          <a:xfrm>
            <a:off x="0" y="1371600"/>
            <a:ext cx="9144000" cy="3984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44314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993560"/>
          </a:xfrm>
        </p:spPr>
        <p:txBody>
          <a:bodyPr/>
          <a:lstStyle/>
          <a:p>
            <a:pPr marL="342900" lvl="0" indent="-342900" eaLnBrk="1" hangingPunct="1">
              <a:lnSpc>
                <a:spcPct val="90000"/>
              </a:lnSpc>
              <a:defRPr/>
            </a:pPr>
            <a:r>
              <a:rPr lang="en-US" sz="3200" dirty="0" smtClean="0">
                <a:ea typeface="+mn-ea"/>
                <a:cs typeface="+mn-cs"/>
              </a:rPr>
              <a:t>Participation Rates in Private Securities Litigation Settlement Distributions</a:t>
            </a:r>
          </a:p>
        </p:txBody>
      </p:sp>
      <p:sp>
        <p:nvSpPr>
          <p:cNvPr id="1024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133601"/>
            <a:ext cx="7516813" cy="4739759"/>
          </a:xfrm>
        </p:spPr>
        <p:txBody>
          <a:bodyPr/>
          <a:lstStyle/>
          <a:p>
            <a:pPr eaLnBrk="1" hangingPunct="1">
              <a:buClr>
                <a:srgbClr val="3366FF"/>
              </a:buClr>
              <a:buNone/>
              <a:defRPr/>
            </a:pPr>
            <a:endParaRPr lang="en-US" sz="2000" b="1" dirty="0" smtClean="0">
              <a:latin typeface="Calibri" pitchFamily="34" charset="0"/>
            </a:endParaRPr>
          </a:p>
          <a:p>
            <a:pPr marL="1314450" lvl="2" indent="-457200" eaLnBrk="1" hangingPunct="1">
              <a:spcBef>
                <a:spcPts val="0"/>
              </a:spcBef>
              <a:buClr>
                <a:srgbClr val="3366FF"/>
              </a:buClr>
              <a:defRPr/>
            </a:pPr>
            <a:r>
              <a:rPr lang="en-US" sz="3200" dirty="0" smtClean="0">
                <a:latin typeface="Calibri" pitchFamily="34" charset="0"/>
              </a:rPr>
              <a:t>Study: 52 Cases</a:t>
            </a:r>
          </a:p>
          <a:p>
            <a:pPr marL="1314450" lvl="2" indent="-457200" eaLnBrk="1" hangingPunct="1">
              <a:spcBef>
                <a:spcPts val="0"/>
              </a:spcBef>
              <a:buClr>
                <a:srgbClr val="3366FF"/>
              </a:buClr>
              <a:defRPr/>
            </a:pPr>
            <a:r>
              <a:rPr lang="en-US" sz="3200" dirty="0" smtClean="0">
                <a:latin typeface="Calibri" pitchFamily="34" charset="0"/>
              </a:rPr>
              <a:t>Settlement years: 2000-2008</a:t>
            </a:r>
          </a:p>
          <a:p>
            <a:pPr marL="1314450" lvl="2" indent="-457200" eaLnBrk="1" hangingPunct="1">
              <a:spcBef>
                <a:spcPts val="0"/>
              </a:spcBef>
              <a:buClr>
                <a:srgbClr val="3366FF"/>
              </a:buClr>
              <a:defRPr/>
            </a:pPr>
            <a:r>
              <a:rPr lang="en-US" sz="3200" dirty="0" smtClean="0">
                <a:latin typeface="Calibri" pitchFamily="34" charset="0"/>
              </a:rPr>
              <a:t>Analysis:</a:t>
            </a:r>
          </a:p>
          <a:p>
            <a:pPr marL="914400" lvl="1" indent="-457200" algn="ctr" eaLnBrk="1" hangingPunct="1">
              <a:buClr>
                <a:srgbClr val="3366FF"/>
              </a:buClr>
              <a:buNone/>
              <a:defRPr/>
            </a:pPr>
            <a:r>
              <a:rPr lang="en-US" sz="3200" dirty="0" smtClean="0">
                <a:latin typeface="Calibri" pitchFamily="34" charset="0"/>
              </a:rPr>
              <a:t> 2001 - 2004      25</a:t>
            </a:r>
          </a:p>
          <a:p>
            <a:pPr marL="914400" lvl="1" indent="-457200" algn="ctr" eaLnBrk="1" hangingPunct="1">
              <a:buClr>
                <a:srgbClr val="3366FF"/>
              </a:buClr>
              <a:buNone/>
              <a:defRPr/>
            </a:pPr>
            <a:r>
              <a:rPr lang="en-US" sz="3200" dirty="0" smtClean="0">
                <a:latin typeface="Calibri" pitchFamily="34" charset="0"/>
              </a:rPr>
              <a:t> 2005 - 2008      27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None/>
              <a:defRPr/>
            </a:pPr>
            <a:endParaRPr lang="en-US" sz="2800" kern="1200" dirty="0" smtClean="0">
              <a:solidFill>
                <a:srgbClr val="000000"/>
              </a:solidFill>
              <a:latin typeface="Calibri" pitchFamily="34" charset="0"/>
              <a:ea typeface="+mn-ea"/>
              <a:cs typeface="+mn-cs"/>
            </a:endParaRPr>
          </a:p>
          <a:p>
            <a:pPr marL="685800" lvl="1" indent="-228600" eaLnBrk="1" hangingPunct="1">
              <a:spcBef>
                <a:spcPct val="70000"/>
              </a:spcBef>
              <a:buSzTx/>
              <a:buFont typeface="Wingdings" pitchFamily="2" charset="2"/>
              <a:buNone/>
              <a:defRPr/>
            </a:pPr>
            <a:endParaRPr lang="en-US" sz="2800" b="1" dirty="0" smtClean="0"/>
          </a:p>
          <a:p>
            <a:pPr marL="685800" lvl="1" indent="-228600" eaLnBrk="1" hangingPunct="1">
              <a:spcBef>
                <a:spcPct val="70000"/>
              </a:spcBef>
              <a:buSzTx/>
              <a:buFont typeface="Wingdings" pitchFamily="2" charset="2"/>
              <a:buChar char="§"/>
              <a:defRPr/>
            </a:pP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CF800D4-FEB7-4848-BCC2-29D93D36F592}" type="slidenum">
              <a:rPr lang="en-US" smtClean="0"/>
              <a:pPr/>
              <a:t>14</a:t>
            </a:fld>
            <a:endParaRPr lang="en-US" dirty="0" smtClean="0"/>
          </a:p>
        </p:txBody>
      </p:sp>
      <p:sp>
        <p:nvSpPr>
          <p:cNvPr id="677890" name="Rectangle 2"/>
          <p:cNvSpPr>
            <a:spLocks noChangeArrowheads="1"/>
          </p:cNvSpPr>
          <p:nvPr/>
        </p:nvSpPr>
        <p:spPr bwMode="auto">
          <a:xfrm>
            <a:off x="0" y="1371600"/>
            <a:ext cx="9144000" cy="3984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44314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3588"/>
            <a:ext cx="9144000" cy="563231"/>
          </a:xfrm>
        </p:spPr>
        <p:txBody>
          <a:bodyPr/>
          <a:lstStyle/>
          <a:p>
            <a:pPr eaLnBrk="1" hangingPunct="1"/>
            <a:r>
              <a:rPr lang="en-US" sz="3600" dirty="0" smtClean="0"/>
              <a:t>Statistical Study Results</a:t>
            </a:r>
          </a:p>
        </p:txBody>
      </p:sp>
      <p:sp>
        <p:nvSpPr>
          <p:cNvPr id="1024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1"/>
            <a:ext cx="7516813" cy="2614614"/>
          </a:xfrm>
        </p:spPr>
        <p:txBody>
          <a:bodyPr/>
          <a:lstStyle/>
          <a:p>
            <a:pPr marL="914400" lvl="1" indent="-457200" eaLnBrk="1" hangingPunct="1">
              <a:lnSpc>
                <a:spcPct val="150000"/>
              </a:lnSpc>
              <a:buClr>
                <a:srgbClr val="3366FF"/>
              </a:buClr>
              <a:buFont typeface="+mj-lt"/>
              <a:buAutoNum type="arabicPeriod"/>
              <a:defRPr/>
            </a:pPr>
            <a:r>
              <a:rPr lang="en-US" sz="28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Settlements increased in value</a:t>
            </a:r>
          </a:p>
          <a:p>
            <a:pPr marL="914400" lvl="1" indent="-457200" eaLnBrk="1" hangingPunct="1">
              <a:lnSpc>
                <a:spcPct val="150000"/>
              </a:lnSpc>
              <a:buClr>
                <a:srgbClr val="3366FF"/>
              </a:buClr>
              <a:buNone/>
              <a:defRPr/>
            </a:pPr>
            <a:endParaRPr lang="en-US" sz="2800" kern="1200" dirty="0" smtClean="0">
              <a:solidFill>
                <a:srgbClr val="000000"/>
              </a:solidFill>
              <a:latin typeface="Calibri" pitchFamily="34" charset="0"/>
              <a:ea typeface="+mn-ea"/>
              <a:cs typeface="+mn-cs"/>
            </a:endParaRPr>
          </a:p>
          <a:p>
            <a:pPr marL="914400" lvl="1" indent="-457200" eaLnBrk="1" hangingPunct="1">
              <a:lnSpc>
                <a:spcPct val="150000"/>
              </a:lnSpc>
              <a:buClr>
                <a:srgbClr val="3366FF"/>
              </a:buClr>
              <a:buNone/>
              <a:defRPr/>
            </a:pPr>
            <a:endParaRPr lang="en-US" sz="2800" kern="1200" dirty="0" smtClean="0">
              <a:solidFill>
                <a:srgbClr val="000000"/>
              </a:solidFill>
              <a:latin typeface="Calibri" pitchFamily="34" charset="0"/>
              <a:ea typeface="+mn-ea"/>
              <a:cs typeface="+mn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09600" y="3047999"/>
          <a:ext cx="8001000" cy="3124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50"/>
                <a:gridCol w="1276350"/>
                <a:gridCol w="2286000"/>
                <a:gridCol w="2438400"/>
              </a:tblGrid>
              <a:tr h="121496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Calibri" pitchFamily="34" charset="0"/>
                        </a:rPr>
                        <a:t>Settlement Distribution Year</a:t>
                      </a:r>
                      <a:endParaRPr lang="en-US" sz="2000" dirty="0">
                        <a:solidFill>
                          <a:schemeClr val="tx2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Calibri" pitchFamily="34" charset="0"/>
                        </a:rPr>
                        <a:t>Cases</a:t>
                      </a:r>
                      <a:endParaRPr lang="en-US" sz="2000" dirty="0">
                        <a:solidFill>
                          <a:schemeClr val="tx2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Calibri" pitchFamily="34" charset="0"/>
                        </a:rPr>
                        <a:t>Average Inflation</a:t>
                      </a:r>
                      <a:r>
                        <a:rPr lang="en-US" sz="2000" baseline="0" dirty="0" smtClean="0">
                          <a:solidFill>
                            <a:schemeClr val="tx2"/>
                          </a:solidFill>
                          <a:latin typeface="Calibri" pitchFamily="34" charset="0"/>
                        </a:rPr>
                        <a:t> Adjusted Settlement Amount</a:t>
                      </a:r>
                      <a:endParaRPr lang="en-US" sz="2000" dirty="0">
                        <a:solidFill>
                          <a:schemeClr val="tx2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Calibri" pitchFamily="34" charset="0"/>
                        </a:rPr>
                        <a:t>Median Inflation</a:t>
                      </a:r>
                      <a:r>
                        <a:rPr lang="en-US" sz="2000" baseline="0" dirty="0" smtClean="0">
                          <a:solidFill>
                            <a:schemeClr val="tx2"/>
                          </a:solidFill>
                          <a:latin typeface="Calibri" pitchFamily="34" charset="0"/>
                        </a:rPr>
                        <a:t> Adjusted Settlement Amount</a:t>
                      </a:r>
                      <a:endParaRPr lang="en-US" sz="2000" dirty="0">
                        <a:solidFill>
                          <a:schemeClr val="tx2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</a:tr>
              <a:tr h="95461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itchFamily="34" charset="0"/>
                        </a:rPr>
                        <a:t>2001-2004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itchFamily="34" charset="0"/>
                        </a:rPr>
                        <a:t>25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Calibri" pitchFamily="34" charset="0"/>
                        </a:rPr>
                        <a:t>$70, 410,879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Calibri" pitchFamily="34" charset="0"/>
                        </a:rPr>
                        <a:t>$12,162,487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95461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itchFamily="34" charset="0"/>
                        </a:rPr>
                        <a:t>2005-2008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itchFamily="34" charset="0"/>
                        </a:rPr>
                        <a:t>27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Calibri" pitchFamily="34" charset="0"/>
                        </a:rPr>
                        <a:t>$343,240,215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Calibri" pitchFamily="34" charset="0"/>
                        </a:rPr>
                        <a:t>$19,848,665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CF800D4-FEB7-4848-BCC2-29D93D36F592}" type="slidenum">
              <a:rPr lang="en-US" smtClean="0"/>
              <a:pPr/>
              <a:t>15</a:t>
            </a:fld>
            <a:endParaRPr lang="en-US" dirty="0" smtClean="0"/>
          </a:p>
        </p:txBody>
      </p:sp>
      <p:sp>
        <p:nvSpPr>
          <p:cNvPr id="677890" name="Rectangle 2"/>
          <p:cNvSpPr>
            <a:spLocks noChangeArrowheads="1"/>
          </p:cNvSpPr>
          <p:nvPr/>
        </p:nvSpPr>
        <p:spPr bwMode="auto">
          <a:xfrm>
            <a:off x="0" y="1371600"/>
            <a:ext cx="9144000" cy="3984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44314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3588"/>
            <a:ext cx="9144000" cy="563231"/>
          </a:xfrm>
        </p:spPr>
        <p:txBody>
          <a:bodyPr/>
          <a:lstStyle/>
          <a:p>
            <a:pPr eaLnBrk="1" hangingPunct="1"/>
            <a:r>
              <a:rPr lang="en-US" sz="3600" dirty="0" smtClean="0"/>
              <a:t>Statistical Study Results</a:t>
            </a:r>
          </a:p>
        </p:txBody>
      </p:sp>
      <p:sp>
        <p:nvSpPr>
          <p:cNvPr id="1024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05000"/>
            <a:ext cx="7516813" cy="2044483"/>
          </a:xfrm>
        </p:spPr>
        <p:txBody>
          <a:bodyPr/>
          <a:lstStyle/>
          <a:p>
            <a:pPr marL="971550" lvl="1" indent="-514350" eaLnBrk="1" hangingPunct="1">
              <a:lnSpc>
                <a:spcPct val="100000"/>
              </a:lnSpc>
              <a:buClr>
                <a:srgbClr val="3366FF"/>
              </a:buClr>
              <a:buFont typeface="+mj-lt"/>
              <a:buAutoNum type="arabicPeriod" startAt="2"/>
              <a:defRPr/>
            </a:pPr>
            <a:r>
              <a:rPr lang="en-US" sz="28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Estimated number of potentially eligible shares increased</a:t>
            </a:r>
          </a:p>
          <a:p>
            <a:pPr marL="971550" lvl="1" indent="-514350" eaLnBrk="1" hangingPunct="1">
              <a:lnSpc>
                <a:spcPct val="150000"/>
              </a:lnSpc>
              <a:buClr>
                <a:srgbClr val="3366FF"/>
              </a:buClr>
              <a:buNone/>
              <a:defRPr/>
            </a:pPr>
            <a:endParaRPr lang="en-US" sz="2800" kern="1200" dirty="0" smtClean="0">
              <a:solidFill>
                <a:srgbClr val="000000"/>
              </a:solidFill>
              <a:latin typeface="Calibri" pitchFamily="34" charset="0"/>
              <a:ea typeface="+mn-ea"/>
              <a:cs typeface="+mn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09600" y="2895600"/>
          <a:ext cx="8001000" cy="3396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50"/>
                <a:gridCol w="1276350"/>
                <a:gridCol w="2286000"/>
                <a:gridCol w="2438400"/>
              </a:tblGrid>
              <a:tr h="8940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Calibri" pitchFamily="34" charset="0"/>
                        </a:rPr>
                        <a:t>Distribution Year</a:t>
                      </a:r>
                      <a:endParaRPr lang="en-US" sz="2000" dirty="0">
                        <a:solidFill>
                          <a:schemeClr val="tx2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Calibri" pitchFamily="34" charset="0"/>
                        </a:rPr>
                        <a:t>Cases</a:t>
                      </a:r>
                      <a:endParaRPr lang="en-US" sz="2000" dirty="0">
                        <a:solidFill>
                          <a:schemeClr val="tx2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Calibri" pitchFamily="34" charset="0"/>
                        </a:rPr>
                        <a:t>Average</a:t>
                      </a:r>
                      <a:r>
                        <a:rPr lang="en-US" sz="2000" baseline="0" dirty="0" smtClean="0">
                          <a:solidFill>
                            <a:schemeClr val="tx2"/>
                          </a:solidFill>
                          <a:latin typeface="Calibri" pitchFamily="34" charset="0"/>
                        </a:rPr>
                        <a:t> Shares Potentially Eligible</a:t>
                      </a:r>
                      <a:endParaRPr lang="en-US" sz="2000" dirty="0">
                        <a:solidFill>
                          <a:schemeClr val="tx2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Calibri" pitchFamily="34" charset="0"/>
                        </a:rPr>
                        <a:t>Median Shares</a:t>
                      </a:r>
                      <a:r>
                        <a:rPr lang="en-US" sz="2000" baseline="0" dirty="0" smtClean="0">
                          <a:solidFill>
                            <a:schemeClr val="tx2"/>
                          </a:solidFill>
                          <a:latin typeface="Calibri" pitchFamily="34" charset="0"/>
                        </a:rPr>
                        <a:t> Potentially Eligible</a:t>
                      </a:r>
                      <a:endParaRPr lang="en-US" sz="2000" dirty="0">
                        <a:solidFill>
                          <a:schemeClr val="tx2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</a:tr>
              <a:tr h="81957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itchFamily="34" charset="0"/>
                        </a:rPr>
                        <a:t>2001-2004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itchFamily="34" charset="0"/>
                        </a:rPr>
                        <a:t>25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           343,518,934 </a:t>
                      </a:r>
                      <a:endParaRPr lang="en-US" sz="2400" dirty="0">
                        <a:latin typeface="Calibri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                  </a:t>
                      </a:r>
                      <a:r>
                        <a:rPr lang="en-US" sz="2400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41,972,717 </a:t>
                      </a:r>
                      <a:endParaRPr lang="en-US" sz="2400" dirty="0">
                        <a:latin typeface="Calibri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81957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itchFamily="34" charset="0"/>
                        </a:rPr>
                        <a:t>2005-2008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itchFamily="34" charset="0"/>
                        </a:rPr>
                        <a:t>27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           972,312,360 </a:t>
                      </a:r>
                      <a:endParaRPr lang="en-US" sz="2400" dirty="0">
                        <a:latin typeface="Calibri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                </a:t>
                      </a:r>
                      <a:r>
                        <a:rPr lang="en-US" sz="2400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125,893,995 </a:t>
                      </a:r>
                      <a:endParaRPr lang="en-US" sz="2400" dirty="0">
                        <a:latin typeface="Calibri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819573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183%</a:t>
                      </a:r>
                      <a:endParaRPr lang="en-US" sz="2400" dirty="0">
                        <a:latin typeface="Calibri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200%</a:t>
                      </a:r>
                      <a:endParaRPr lang="en-US" sz="2400" dirty="0">
                        <a:latin typeface="Calibri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CF800D4-FEB7-4848-BCC2-29D93D36F592}" type="slidenum">
              <a:rPr lang="en-US" smtClean="0"/>
              <a:pPr/>
              <a:t>16</a:t>
            </a:fld>
            <a:endParaRPr lang="en-US" dirty="0" smtClean="0"/>
          </a:p>
        </p:txBody>
      </p:sp>
      <p:sp>
        <p:nvSpPr>
          <p:cNvPr id="677890" name="Rectangle 2"/>
          <p:cNvSpPr>
            <a:spLocks noChangeArrowheads="1"/>
          </p:cNvSpPr>
          <p:nvPr/>
        </p:nvSpPr>
        <p:spPr bwMode="auto">
          <a:xfrm>
            <a:off x="0" y="1371600"/>
            <a:ext cx="9144000" cy="3984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44314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3588"/>
            <a:ext cx="9144000" cy="563231"/>
          </a:xfrm>
        </p:spPr>
        <p:txBody>
          <a:bodyPr/>
          <a:lstStyle/>
          <a:p>
            <a:pPr eaLnBrk="1" hangingPunct="1"/>
            <a:r>
              <a:rPr lang="en-US" sz="3600" dirty="0" smtClean="0"/>
              <a:t>Statistical Study Results</a:t>
            </a:r>
          </a:p>
        </p:txBody>
      </p:sp>
      <p:sp>
        <p:nvSpPr>
          <p:cNvPr id="1024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7516813" cy="821943"/>
          </a:xfrm>
        </p:spPr>
        <p:txBody>
          <a:bodyPr/>
          <a:lstStyle/>
          <a:p>
            <a:pPr marL="971550" lvl="1" indent="-514350" eaLnBrk="1" hangingPunct="1">
              <a:lnSpc>
                <a:spcPct val="150000"/>
              </a:lnSpc>
              <a:buClr>
                <a:srgbClr val="3366FF"/>
              </a:buClr>
              <a:buFont typeface="+mj-lt"/>
              <a:buAutoNum type="arabicPeriod" startAt="3"/>
              <a:defRPr/>
            </a:pPr>
            <a:r>
              <a:rPr lang="en-US" sz="28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Number of claim forms mailed increased</a:t>
            </a:r>
            <a:endParaRPr lang="en-US" sz="22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09600" y="2895600"/>
          <a:ext cx="8001000" cy="3352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50"/>
                <a:gridCol w="1276350"/>
                <a:gridCol w="2286000"/>
                <a:gridCol w="2438400"/>
              </a:tblGrid>
              <a:tr h="8940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Calibri" pitchFamily="34" charset="0"/>
                        </a:rPr>
                        <a:t>Distribution Year</a:t>
                      </a:r>
                      <a:endParaRPr lang="en-US" sz="2000" dirty="0">
                        <a:solidFill>
                          <a:schemeClr val="tx2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Calibri" pitchFamily="34" charset="0"/>
                        </a:rPr>
                        <a:t>Cases</a:t>
                      </a:r>
                      <a:endParaRPr lang="en-US" sz="2000" dirty="0">
                        <a:solidFill>
                          <a:schemeClr val="tx2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Calibri" pitchFamily="34" charset="0"/>
                        </a:rPr>
                        <a:t>Average</a:t>
                      </a:r>
                      <a:r>
                        <a:rPr lang="en-US" sz="2000" baseline="0" dirty="0" smtClean="0">
                          <a:solidFill>
                            <a:schemeClr val="tx2"/>
                          </a:solidFill>
                          <a:latin typeface="Calibri" pitchFamily="34" charset="0"/>
                        </a:rPr>
                        <a:t> Claim Forms Mailed</a:t>
                      </a:r>
                      <a:endParaRPr lang="en-US" sz="2000" dirty="0">
                        <a:solidFill>
                          <a:schemeClr val="tx2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Calibri" pitchFamily="34" charset="0"/>
                        </a:rPr>
                        <a:t>Median Claim   Forms Mailed</a:t>
                      </a:r>
                      <a:endParaRPr lang="en-US" sz="2000" dirty="0">
                        <a:solidFill>
                          <a:schemeClr val="tx2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</a:tr>
              <a:tr h="81957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itchFamily="34" charset="0"/>
                        </a:rPr>
                        <a:t>2001-2004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itchFamily="34" charset="0"/>
                        </a:rPr>
                        <a:t>24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           </a:t>
                      </a:r>
                      <a:r>
                        <a:rPr lang="en-US" sz="2400" dirty="0" smtClean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225,509 </a:t>
                      </a:r>
                      <a:endParaRPr lang="en-US" sz="2400" dirty="0">
                        <a:latin typeface="Calibri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                  26,089 </a:t>
                      </a:r>
                      <a:endParaRPr lang="en-US" sz="2400" dirty="0">
                        <a:latin typeface="Calibri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81957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itchFamily="34" charset="0"/>
                        </a:rPr>
                        <a:t>2005-2008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itchFamily="34" charset="0"/>
                        </a:rPr>
                        <a:t>24</a:t>
                      </a:r>
                      <a:endParaRPr lang="en-US" sz="24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           </a:t>
                      </a:r>
                      <a:r>
                        <a:rPr lang="en-US" sz="2400" dirty="0" smtClean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479,950 </a:t>
                      </a:r>
                      <a:endParaRPr lang="en-US" sz="2400" dirty="0">
                        <a:latin typeface="Calibri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                35,069 </a:t>
                      </a:r>
                      <a:endParaRPr lang="en-US" sz="2400" dirty="0">
                        <a:latin typeface="Calibri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819573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113</a:t>
                      </a:r>
                      <a:r>
                        <a:rPr lang="en-US" sz="24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%</a:t>
                      </a:r>
                      <a:endParaRPr lang="en-US" sz="2400" dirty="0">
                        <a:latin typeface="Calibri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34%</a:t>
                      </a:r>
                      <a:endParaRPr lang="en-US" sz="2400" dirty="0">
                        <a:latin typeface="Calibri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CF800D4-FEB7-4848-BCC2-29D93D36F592}" type="slidenum">
              <a:rPr lang="en-US" smtClean="0"/>
              <a:pPr/>
              <a:t>17</a:t>
            </a:fld>
            <a:endParaRPr lang="en-US" dirty="0" smtClean="0"/>
          </a:p>
        </p:txBody>
      </p:sp>
      <p:sp>
        <p:nvSpPr>
          <p:cNvPr id="677890" name="Rectangle 2"/>
          <p:cNvSpPr>
            <a:spLocks noChangeArrowheads="1"/>
          </p:cNvSpPr>
          <p:nvPr/>
        </p:nvSpPr>
        <p:spPr bwMode="auto">
          <a:xfrm>
            <a:off x="0" y="1371600"/>
            <a:ext cx="9144000" cy="3984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44314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3588"/>
            <a:ext cx="9144000" cy="563231"/>
          </a:xfrm>
        </p:spPr>
        <p:txBody>
          <a:bodyPr/>
          <a:lstStyle/>
          <a:p>
            <a:pPr eaLnBrk="1" hangingPunct="1"/>
            <a:r>
              <a:rPr lang="en-US" sz="3600" dirty="0" smtClean="0"/>
              <a:t>Statistical Study Results</a:t>
            </a:r>
          </a:p>
        </p:txBody>
      </p:sp>
      <p:sp>
        <p:nvSpPr>
          <p:cNvPr id="1024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28801"/>
            <a:ext cx="7516813" cy="914399"/>
          </a:xfrm>
        </p:spPr>
        <p:txBody>
          <a:bodyPr/>
          <a:lstStyle/>
          <a:p>
            <a:pPr marL="971550" lvl="1" indent="-514350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+mj-lt"/>
              <a:buAutoNum type="arabicPeriod" startAt="4"/>
              <a:defRPr/>
            </a:pPr>
            <a:r>
              <a:rPr lang="en-US" sz="28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Number of eligible claims and shares filed increased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None/>
              <a:defRPr/>
            </a:pPr>
            <a:endParaRPr lang="en-US" sz="2800" kern="1200" dirty="0" smtClean="0">
              <a:solidFill>
                <a:srgbClr val="000000"/>
              </a:solidFill>
              <a:latin typeface="Calibri" pitchFamily="34" charset="0"/>
              <a:ea typeface="+mn-ea"/>
              <a:cs typeface="+mn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8600" y="2743201"/>
          <a:ext cx="8686799" cy="3657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685800"/>
                <a:gridCol w="914400"/>
                <a:gridCol w="904874"/>
                <a:gridCol w="1396093"/>
                <a:gridCol w="1240972"/>
                <a:gridCol w="1163411"/>
                <a:gridCol w="1085849"/>
              </a:tblGrid>
              <a:tr h="1647321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Distribution Year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Cases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Average Eligible Claims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Median Eligible Claims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Average Eligible Shares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Median Eligible Shares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Average 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Eligible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Shares Per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Claim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Median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Eligible Shares Per Claim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6393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2001-04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en-US" sz="180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25 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 36,417 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   4,918 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198,541,998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17,865,250    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6,549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5,260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46393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2005-08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en-US" sz="180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27 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8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80,285 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   4,995 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443,720,763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48,399,127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10,532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7,247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7491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                  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120%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2%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123%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171%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61%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38%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CF800D4-FEB7-4848-BCC2-29D93D36F592}" type="slidenum">
              <a:rPr lang="en-US" smtClean="0"/>
              <a:pPr/>
              <a:t>18</a:t>
            </a:fld>
            <a:endParaRPr lang="en-US" dirty="0" smtClean="0"/>
          </a:p>
        </p:txBody>
      </p:sp>
      <p:sp>
        <p:nvSpPr>
          <p:cNvPr id="677890" name="Rectangle 2"/>
          <p:cNvSpPr>
            <a:spLocks noChangeArrowheads="1"/>
          </p:cNvSpPr>
          <p:nvPr/>
        </p:nvSpPr>
        <p:spPr bwMode="auto">
          <a:xfrm>
            <a:off x="0" y="1371600"/>
            <a:ext cx="9144000" cy="3984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44314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3588"/>
            <a:ext cx="9144000" cy="563231"/>
          </a:xfrm>
        </p:spPr>
        <p:txBody>
          <a:bodyPr/>
          <a:lstStyle/>
          <a:p>
            <a:pPr eaLnBrk="1" hangingPunct="1"/>
            <a:r>
              <a:rPr lang="en-US" sz="3600" dirty="0" smtClean="0"/>
              <a:t>Statistical Study Results</a:t>
            </a:r>
          </a:p>
        </p:txBody>
      </p:sp>
      <p:sp>
        <p:nvSpPr>
          <p:cNvPr id="1024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7516813" cy="2337615"/>
          </a:xfrm>
        </p:spPr>
        <p:txBody>
          <a:bodyPr/>
          <a:lstStyle/>
          <a:p>
            <a:pPr marL="971550" lvl="1" indent="-514350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+mj-lt"/>
              <a:buAutoNum type="arabicPeriod" startAt="5"/>
              <a:defRPr/>
            </a:pPr>
            <a:r>
              <a:rPr lang="en-US" sz="28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Electronic claims increased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None/>
              <a:defRPr/>
            </a:pPr>
            <a:endParaRPr lang="en-US" sz="2800" kern="1200" dirty="0" smtClean="0">
              <a:solidFill>
                <a:srgbClr val="000000"/>
              </a:solidFill>
              <a:latin typeface="Calibri" pitchFamily="34" charset="0"/>
              <a:ea typeface="+mn-ea"/>
              <a:cs typeface="+mn-cs"/>
            </a:endParaRPr>
          </a:p>
          <a:p>
            <a:pPr marL="685800" lvl="1" indent="-228600" eaLnBrk="1" hangingPunct="1">
              <a:spcBef>
                <a:spcPct val="70000"/>
              </a:spcBef>
              <a:buSzTx/>
              <a:buFont typeface="Wingdings" pitchFamily="2" charset="2"/>
              <a:buNone/>
              <a:defRPr/>
            </a:pPr>
            <a:endParaRPr lang="en-US" sz="2800" b="1" dirty="0" smtClean="0"/>
          </a:p>
          <a:p>
            <a:pPr marL="685800" lvl="1" indent="-228600" eaLnBrk="1" hangingPunct="1">
              <a:spcBef>
                <a:spcPct val="70000"/>
              </a:spcBef>
              <a:buSzTx/>
              <a:buFont typeface="Wingdings" pitchFamily="2" charset="2"/>
              <a:buChar char="§"/>
              <a:defRPr/>
            </a:pPr>
            <a:endParaRPr lang="en-US" sz="22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200" y="2971800"/>
          <a:ext cx="8305801" cy="2977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102"/>
                <a:gridCol w="1224498"/>
                <a:gridCol w="1600200"/>
                <a:gridCol w="1371600"/>
                <a:gridCol w="1371600"/>
                <a:gridCol w="1447801"/>
              </a:tblGrid>
              <a:tr h="1828801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Claim Filing Deadline Year</a:t>
                      </a:r>
                      <a:endParaRPr lang="en-US" sz="20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Cases</a:t>
                      </a:r>
                      <a:endParaRPr lang="en-US" sz="20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Average Electronic Claims</a:t>
                      </a:r>
                      <a:endParaRPr lang="en-US" sz="20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Median Electronic Claims</a:t>
                      </a:r>
                      <a:endParaRPr lang="en-US" sz="20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Average % Electronic Claims</a:t>
                      </a:r>
                      <a:endParaRPr lang="en-US" sz="20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Median % Electronic Claims</a:t>
                      </a:r>
                      <a:endParaRPr lang="en-US" sz="20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60029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2001-04</a:t>
                      </a:r>
                      <a:endParaRPr lang="en-US" sz="24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      12 </a:t>
                      </a:r>
                      <a:endParaRPr lang="en-US" sz="24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240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      </a:t>
                      </a:r>
                      <a:r>
                        <a:rPr lang="en-US" sz="24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10,119 </a:t>
                      </a:r>
                      <a:endParaRPr lang="en-US" sz="24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          293 </a:t>
                      </a:r>
                      <a:endParaRPr lang="en-US" sz="24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14%</a:t>
                      </a:r>
                      <a:endParaRPr lang="en-US" sz="24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10%</a:t>
                      </a:r>
                      <a:endParaRPr lang="en-US" sz="24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6892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2005-08</a:t>
                      </a:r>
                      <a:endParaRPr lang="en-US" sz="24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      18 </a:t>
                      </a:r>
                      <a:endParaRPr lang="en-US" sz="24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62,540 </a:t>
                      </a:r>
                      <a:endParaRPr lang="en-US" sz="24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      </a:t>
                      </a:r>
                      <a:r>
                        <a:rPr lang="en-US" sz="24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3,336 </a:t>
                      </a:r>
                      <a:endParaRPr lang="en-US" sz="24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45%</a:t>
                      </a:r>
                      <a:endParaRPr lang="en-US" sz="24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41%</a:t>
                      </a:r>
                      <a:endParaRPr lang="en-US" sz="24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CF800D4-FEB7-4848-BCC2-29D93D36F592}" type="slidenum">
              <a:rPr lang="en-US" smtClean="0"/>
              <a:pPr/>
              <a:t>19</a:t>
            </a:fld>
            <a:endParaRPr lang="en-US" dirty="0" smtClean="0"/>
          </a:p>
        </p:txBody>
      </p:sp>
      <p:sp>
        <p:nvSpPr>
          <p:cNvPr id="677890" name="Rectangle 2"/>
          <p:cNvSpPr>
            <a:spLocks noChangeArrowheads="1"/>
          </p:cNvSpPr>
          <p:nvPr/>
        </p:nvSpPr>
        <p:spPr bwMode="auto">
          <a:xfrm>
            <a:off x="0" y="1371600"/>
            <a:ext cx="9144000" cy="3984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44314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3588"/>
            <a:ext cx="9144000" cy="563231"/>
          </a:xfrm>
        </p:spPr>
        <p:txBody>
          <a:bodyPr/>
          <a:lstStyle/>
          <a:p>
            <a:pPr eaLnBrk="1" hangingPunct="1"/>
            <a:r>
              <a:rPr lang="en-US" sz="3600" dirty="0" smtClean="0"/>
              <a:t>Statistical Study Results</a:t>
            </a:r>
          </a:p>
        </p:txBody>
      </p:sp>
      <p:sp>
        <p:nvSpPr>
          <p:cNvPr id="1024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52600"/>
            <a:ext cx="8153400" cy="1447801"/>
          </a:xfrm>
        </p:spPr>
        <p:txBody>
          <a:bodyPr/>
          <a:lstStyle/>
          <a:p>
            <a:pPr marL="971550" lvl="1" indent="-514350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+mj-lt"/>
              <a:buAutoNum type="arabicPeriod" startAt="6"/>
              <a:defRPr/>
            </a:pPr>
            <a:r>
              <a:rPr lang="en-US" sz="28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Larger settlements, longer filing periods, and more potentially eligible shares resulted in more claims filed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None/>
              <a:defRPr/>
            </a:pPr>
            <a:endParaRPr lang="en-US" sz="2800" kern="1200" dirty="0" smtClean="0">
              <a:solidFill>
                <a:srgbClr val="000000"/>
              </a:solidFill>
              <a:latin typeface="Calibri" pitchFamily="34" charset="0"/>
              <a:ea typeface="+mn-ea"/>
              <a:cs typeface="+mn-cs"/>
            </a:endParaRPr>
          </a:p>
          <a:p>
            <a:pPr marL="685800" lvl="1" indent="-228600" eaLnBrk="1" hangingPunct="1">
              <a:spcBef>
                <a:spcPct val="70000"/>
              </a:spcBef>
              <a:buSzTx/>
              <a:buFont typeface="Wingdings" pitchFamily="2" charset="2"/>
              <a:buNone/>
              <a:defRPr/>
            </a:pPr>
            <a:endParaRPr lang="en-US" sz="2800" b="1" dirty="0" smtClean="0"/>
          </a:p>
          <a:p>
            <a:pPr marL="685800" lvl="1" indent="-228600" eaLnBrk="1" hangingPunct="1">
              <a:spcBef>
                <a:spcPct val="70000"/>
              </a:spcBef>
              <a:buSzTx/>
              <a:buFont typeface="Wingdings" pitchFamily="2" charset="2"/>
              <a:buChar char="§"/>
              <a:defRPr/>
            </a:pPr>
            <a:endParaRPr lang="en-US" sz="22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200" y="3124200"/>
          <a:ext cx="8458200" cy="3384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0883"/>
                <a:gridCol w="1272117"/>
                <a:gridCol w="1219200"/>
                <a:gridCol w="1066800"/>
                <a:gridCol w="1219200"/>
              </a:tblGrid>
              <a:tr h="504048">
                <a:tc>
                  <a:txBody>
                    <a:bodyPr/>
                    <a:lstStyle/>
                    <a:p>
                      <a:pPr marL="457200" marR="0" indent="-2286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Term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457200" marR="0" indent="-2286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Estimate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457200" marR="0" indent="-2286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Std Error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457200" marR="0" indent="-2286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t Ratio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457200" marR="0" indent="-2286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Prob&gt;|t|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65785">
                <a:tc>
                  <a:txBody>
                    <a:bodyPr/>
                    <a:lstStyle/>
                    <a:p>
                      <a:pPr marL="457200" marR="0" indent="-2286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Intercept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L="457200" marR="0" indent="-22860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-1336184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L="457200" marR="0" indent="-22860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163484.8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L="457200" marR="0" indent="-22860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-8.17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L="457200" marR="0" indent="-22860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&lt;.0001*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747285">
                <a:tc>
                  <a:txBody>
                    <a:bodyPr/>
                    <a:lstStyle/>
                    <a:p>
                      <a:pPr marL="457200" marR="0" indent="-2286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Inflation Adjusted Cash Settlement fund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L="457200" marR="0" indent="-22860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31379.196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L="457200" marR="0" indent="-22860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13424.94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L="457200" marR="0" indent="-22860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2.34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L="457200" marR="0" indent="-22860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0.0243*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1141298">
                <a:tc>
                  <a:txBody>
                    <a:bodyPr/>
                    <a:lstStyle/>
                    <a:p>
                      <a:pPr marL="457200" marR="0" indent="-2286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Filing Window - date from mailing of claim forms to claim  filing deadline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L="457200" marR="0" indent="-22860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45685.649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L="457200" marR="0" indent="-22860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22570.12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L="457200" marR="0" indent="-22860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2.02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L="457200" marR="0" indent="-22860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0.0493*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365785">
                <a:tc>
                  <a:txBody>
                    <a:bodyPr/>
                    <a:lstStyle/>
                    <a:p>
                      <a:pPr marL="457200" marR="0" indent="-2286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Shares Potentially Eligible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L="457200" marR="0" indent="-22860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47906.677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L="457200" marR="0" indent="-22860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13197.14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L="457200" marR="0" indent="-22860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3.63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L="457200" marR="0" indent="-22860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0.0008*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CF800D4-FEB7-4848-BCC2-29D93D36F592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677890" name="Rectangle 2"/>
          <p:cNvSpPr>
            <a:spLocks noChangeArrowheads="1"/>
          </p:cNvSpPr>
          <p:nvPr/>
        </p:nvSpPr>
        <p:spPr bwMode="auto">
          <a:xfrm>
            <a:off x="0" y="1371600"/>
            <a:ext cx="9144000" cy="3984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44314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3588"/>
            <a:ext cx="9144000" cy="563231"/>
          </a:xfrm>
        </p:spPr>
        <p:txBody>
          <a:bodyPr/>
          <a:lstStyle/>
          <a:p>
            <a:pPr eaLnBrk="1" hangingPunct="1"/>
            <a:r>
              <a:rPr lang="en-US" sz="3600" dirty="0" smtClean="0"/>
              <a:t>Overview</a:t>
            </a:r>
          </a:p>
        </p:txBody>
      </p:sp>
      <p:sp>
        <p:nvSpPr>
          <p:cNvPr id="1024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133601"/>
            <a:ext cx="7516813" cy="4216539"/>
          </a:xfrm>
        </p:spPr>
        <p:txBody>
          <a:bodyPr/>
          <a:lstStyle/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Description of the distribution process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Data concerning the distribution process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28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Case studies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Tensions and suggestions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None/>
              <a:defRPr/>
            </a:pPr>
            <a:endParaRPr lang="en-US" sz="2800" kern="1200" dirty="0" smtClean="0">
              <a:solidFill>
                <a:srgbClr val="000000"/>
              </a:solidFill>
              <a:latin typeface="Calibri" pitchFamily="34" charset="0"/>
              <a:ea typeface="+mn-ea"/>
              <a:cs typeface="+mn-cs"/>
            </a:endParaRPr>
          </a:p>
          <a:p>
            <a:pPr marL="685800" lvl="1" indent="-228600" eaLnBrk="1" hangingPunct="1">
              <a:spcBef>
                <a:spcPct val="70000"/>
              </a:spcBef>
              <a:buSzTx/>
              <a:buFont typeface="Wingdings" pitchFamily="2" charset="2"/>
              <a:buNone/>
              <a:defRPr/>
            </a:pPr>
            <a:endParaRPr lang="en-US" sz="2800" b="1" dirty="0" smtClean="0"/>
          </a:p>
          <a:p>
            <a:pPr marL="685800" lvl="1" indent="-228600" eaLnBrk="1" hangingPunct="1">
              <a:spcBef>
                <a:spcPct val="70000"/>
              </a:spcBef>
              <a:buSzTx/>
              <a:buFont typeface="Wingdings" pitchFamily="2" charset="2"/>
              <a:buChar char="§"/>
              <a:defRPr/>
            </a:pP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CF800D4-FEB7-4848-BCC2-29D93D36F592}" type="slidenum">
              <a:rPr lang="en-US" smtClean="0"/>
              <a:pPr/>
              <a:t>20</a:t>
            </a:fld>
            <a:endParaRPr lang="en-US" dirty="0" smtClean="0"/>
          </a:p>
        </p:txBody>
      </p:sp>
      <p:sp>
        <p:nvSpPr>
          <p:cNvPr id="677890" name="Rectangle 2"/>
          <p:cNvSpPr>
            <a:spLocks noChangeArrowheads="1"/>
          </p:cNvSpPr>
          <p:nvPr/>
        </p:nvSpPr>
        <p:spPr bwMode="auto">
          <a:xfrm>
            <a:off x="0" y="1371600"/>
            <a:ext cx="9144000" cy="3984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44314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3588"/>
            <a:ext cx="9144000" cy="563231"/>
          </a:xfrm>
        </p:spPr>
        <p:txBody>
          <a:bodyPr/>
          <a:lstStyle/>
          <a:p>
            <a:pPr eaLnBrk="1" hangingPunct="1"/>
            <a:r>
              <a:rPr lang="en-US" sz="3600" dirty="0" smtClean="0"/>
              <a:t>Statistical Study Results</a:t>
            </a:r>
          </a:p>
        </p:txBody>
      </p:sp>
      <p:sp>
        <p:nvSpPr>
          <p:cNvPr id="1024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1"/>
            <a:ext cx="7516813" cy="1537396"/>
          </a:xfrm>
        </p:spPr>
        <p:txBody>
          <a:bodyPr/>
          <a:lstStyle/>
          <a:p>
            <a:pPr marL="971550" lvl="1" indent="-514350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+mj-lt"/>
              <a:buAutoNum type="arabicPeriod" startAt="7"/>
              <a:defRPr/>
            </a:pPr>
            <a:r>
              <a:rPr lang="en-US" sz="28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Between 40% and 60% of potentially eligible shares were filed and determined eligible for payment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5799" y="3733800"/>
          <a:ext cx="7391401" cy="2199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1"/>
                <a:gridCol w="838200"/>
                <a:gridCol w="2590800"/>
                <a:gridCol w="1981200"/>
              </a:tblGrid>
              <a:tr h="33615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Distribution Year</a:t>
                      </a:r>
                      <a:endParaRPr lang="en-US" sz="20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Cases</a:t>
                      </a:r>
                      <a:endParaRPr lang="en-US" sz="20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Average % Shares Eligible</a:t>
                      </a:r>
                      <a:endParaRPr lang="en-US" sz="20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Median % Shares Eligible</a:t>
                      </a:r>
                      <a:endParaRPr lang="en-US" sz="20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48108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2001-04</a:t>
                      </a:r>
                      <a:endParaRPr lang="en-US" sz="24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25</a:t>
                      </a:r>
                      <a:endParaRPr lang="en-US" sz="24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48%</a:t>
                      </a:r>
                      <a:endParaRPr lang="en-US" sz="24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38%</a:t>
                      </a:r>
                      <a:endParaRPr lang="en-US" sz="24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736359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2005-08</a:t>
                      </a:r>
                      <a:endParaRPr lang="en-US" sz="24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27</a:t>
                      </a:r>
                      <a:endParaRPr lang="en-US" sz="24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55%</a:t>
                      </a:r>
                      <a:endParaRPr lang="en-US" sz="24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46%</a:t>
                      </a:r>
                      <a:endParaRPr lang="en-US" sz="24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CF800D4-FEB7-4848-BCC2-29D93D36F592}" type="slidenum">
              <a:rPr lang="en-US" smtClean="0"/>
              <a:pPr/>
              <a:t>21</a:t>
            </a:fld>
            <a:endParaRPr lang="en-US" dirty="0" smtClean="0"/>
          </a:p>
        </p:txBody>
      </p:sp>
      <p:sp>
        <p:nvSpPr>
          <p:cNvPr id="677890" name="Rectangle 2"/>
          <p:cNvSpPr>
            <a:spLocks noChangeArrowheads="1"/>
          </p:cNvSpPr>
          <p:nvPr/>
        </p:nvSpPr>
        <p:spPr bwMode="auto">
          <a:xfrm>
            <a:off x="0" y="1371600"/>
            <a:ext cx="9144000" cy="3984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44314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762000"/>
            <a:ext cx="8839200" cy="563231"/>
          </a:xfrm>
        </p:spPr>
        <p:txBody>
          <a:bodyPr/>
          <a:lstStyle/>
          <a:p>
            <a:pPr eaLnBrk="1" hangingPunct="1"/>
            <a:r>
              <a:rPr lang="en-US" sz="3600" dirty="0" smtClean="0"/>
              <a:t>Statistical Study Results</a:t>
            </a:r>
          </a:p>
        </p:txBody>
      </p:sp>
      <p:sp>
        <p:nvSpPr>
          <p:cNvPr id="1024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752599"/>
            <a:ext cx="8839200" cy="2627771"/>
          </a:xfrm>
        </p:spPr>
        <p:txBody>
          <a:bodyPr/>
          <a:lstStyle/>
          <a:p>
            <a:pPr marL="971550" lvl="1" indent="-514350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+mj-lt"/>
              <a:buAutoNum type="arabicPeriod" startAt="8"/>
              <a:defRPr/>
            </a:pPr>
            <a:r>
              <a:rPr lang="en-US" sz="28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Longer class period and larger numbers of eligible shares are associated with a larger percentage of eligible shares paid and more complex plans of distribution are associated with a smaller percentage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5799" y="3657599"/>
          <a:ext cx="8001000" cy="2580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1"/>
                <a:gridCol w="1447800"/>
                <a:gridCol w="1219200"/>
                <a:gridCol w="990600"/>
                <a:gridCol w="1142999"/>
              </a:tblGrid>
              <a:tr h="457201">
                <a:tc>
                  <a:txBody>
                    <a:bodyPr/>
                    <a:lstStyle/>
                    <a:p>
                      <a:pPr marL="457200" marR="0" indent="-2286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Term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457200" marR="0" indent="-2286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Estimate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457200" marR="0" indent="-2286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Std Error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457200" marR="0" indent="-2286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t Ratio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457200" marR="0" indent="-2286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Prob&gt;|t|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530749">
                <a:tc>
                  <a:txBody>
                    <a:bodyPr/>
                    <a:lstStyle/>
                    <a:p>
                      <a:pPr marL="457200" marR="0" indent="-2286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Intercept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457200" marR="0" indent="-22860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0.1992055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457200" marR="0" indent="-22860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0.083137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457200" marR="0" indent="-22860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2.40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457200" marR="0" indent="-22860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0.0216*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530749">
                <a:tc>
                  <a:txBody>
                    <a:bodyPr/>
                    <a:lstStyle/>
                    <a:p>
                      <a:pPr marL="457200" marR="0" indent="-2286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Length of Class Period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457200" marR="0" indent="-22860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0.0859118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457200" marR="0" indent="-22860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0.026262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457200" marR="0" indent="-22860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3.27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457200" marR="0" indent="-22860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0.0023*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530749">
                <a:tc>
                  <a:txBody>
                    <a:bodyPr/>
                    <a:lstStyle/>
                    <a:p>
                      <a:pPr marL="457200" marR="0" indent="-2286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Shares per Eligible Claim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457200" marR="0" indent="-22860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0.0024398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457200" marR="0" indent="-22860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0.000993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457200" marR="0" indent="-22860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2.46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457200" marR="0" indent="-22860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0.0187*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530749">
                <a:tc>
                  <a:txBody>
                    <a:bodyPr/>
                    <a:lstStyle/>
                    <a:p>
                      <a:pPr marL="457200" marR="0" indent="-2286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Complex Plans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457200" marR="0" indent="-22860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-0.112444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457200" marR="0" indent="-22860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0.06383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457200" marR="0" indent="-22860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-1.76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457200" marR="0" indent="-22860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0.0862</a:t>
                      </a:r>
                      <a:endParaRPr lang="en-US" sz="18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CF800D4-FEB7-4848-BCC2-29D93D36F592}" type="slidenum">
              <a:rPr lang="en-US" smtClean="0"/>
              <a:pPr/>
              <a:t>22</a:t>
            </a:fld>
            <a:endParaRPr lang="en-US" dirty="0" smtClean="0"/>
          </a:p>
        </p:txBody>
      </p:sp>
      <p:sp>
        <p:nvSpPr>
          <p:cNvPr id="677890" name="Rectangle 2"/>
          <p:cNvSpPr>
            <a:spLocks noChangeArrowheads="1"/>
          </p:cNvSpPr>
          <p:nvPr/>
        </p:nvSpPr>
        <p:spPr bwMode="auto">
          <a:xfrm>
            <a:off x="0" y="1371600"/>
            <a:ext cx="9144000" cy="3984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44314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3588"/>
            <a:ext cx="9144000" cy="563231"/>
          </a:xfrm>
        </p:spPr>
        <p:txBody>
          <a:bodyPr/>
          <a:lstStyle/>
          <a:p>
            <a:pPr eaLnBrk="1" hangingPunct="1"/>
            <a:r>
              <a:rPr lang="en-US" sz="3600" dirty="0" smtClean="0"/>
              <a:t>Statistical Study Results</a:t>
            </a:r>
          </a:p>
        </p:txBody>
      </p:sp>
      <p:sp>
        <p:nvSpPr>
          <p:cNvPr id="1024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28801"/>
            <a:ext cx="7516813" cy="990600"/>
          </a:xfrm>
        </p:spPr>
        <p:txBody>
          <a:bodyPr/>
          <a:lstStyle/>
          <a:p>
            <a:pPr marL="971550" lvl="1" indent="-514350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+mj-lt"/>
              <a:buAutoNum type="arabicPeriod" startAt="9"/>
              <a:defRPr/>
            </a:pPr>
            <a:r>
              <a:rPr lang="en-US" sz="28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Approximately 90% of settlement funds are consistently paid to 10% of the claims. </a:t>
            </a:r>
            <a:endParaRPr lang="en-US" sz="2200" dirty="0" smtClean="0"/>
          </a:p>
        </p:txBody>
      </p:sp>
      <p:pic>
        <p:nvPicPr>
          <p:cNvPr id="1187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2819400"/>
            <a:ext cx="6172200" cy="3722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2EAB71B-0D93-490B-9963-9E81CEE0D072}" type="slidenum">
              <a:rPr lang="en-US" smtClean="0"/>
              <a:pPr/>
              <a:t>23</a:t>
            </a:fld>
            <a:endParaRPr lang="en-US" dirty="0" smtClean="0"/>
          </a:p>
        </p:txBody>
      </p:sp>
      <p:sp>
        <p:nvSpPr>
          <p:cNvPr id="677890" name="Rectangle 2"/>
          <p:cNvSpPr>
            <a:spLocks noChangeArrowheads="1"/>
          </p:cNvSpPr>
          <p:nvPr/>
        </p:nvSpPr>
        <p:spPr bwMode="auto">
          <a:xfrm>
            <a:off x="0" y="1371600"/>
            <a:ext cx="9144000" cy="3984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44314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687388"/>
            <a:ext cx="9144000" cy="506412"/>
          </a:xfrm>
        </p:spPr>
        <p:txBody>
          <a:bodyPr/>
          <a:lstStyle/>
          <a:p>
            <a:pPr eaLnBrk="1" hangingPunct="1"/>
            <a:r>
              <a:rPr lang="en-US" sz="3200" dirty="0" smtClean="0"/>
              <a:t>Mass Settlements Often Pose Goldilocks Dilemma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593725" y="2246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dirty="0"/>
          </a:p>
        </p:txBody>
      </p:sp>
      <p:pic>
        <p:nvPicPr>
          <p:cNvPr id="18437" name="Picture 12" descr="MCj0384170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362200"/>
            <a:ext cx="1009650" cy="182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13" descr="MCj0384170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3048000"/>
            <a:ext cx="1009650" cy="182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9" name="Picture 14" descr="MCj0384170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3200400"/>
            <a:ext cx="1009650" cy="182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Picture 15" descr="MCj0384170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3352800"/>
            <a:ext cx="1009650" cy="182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Picture 5" descr="MCj0078708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2438400"/>
            <a:ext cx="32639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2" name="Picture 17" descr="MCj0384170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3429000"/>
            <a:ext cx="1009650" cy="182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3" name="Picture 16" descr="MCj0384170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3810000"/>
            <a:ext cx="1009650" cy="182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CF800D4-FEB7-4848-BCC2-29D93D36F592}" type="slidenum">
              <a:rPr lang="en-US" smtClean="0"/>
              <a:pPr/>
              <a:t>24</a:t>
            </a:fld>
            <a:endParaRPr lang="en-US" dirty="0" smtClean="0"/>
          </a:p>
        </p:txBody>
      </p:sp>
      <p:sp>
        <p:nvSpPr>
          <p:cNvPr id="677890" name="Rectangle 2"/>
          <p:cNvSpPr>
            <a:spLocks noChangeArrowheads="1"/>
          </p:cNvSpPr>
          <p:nvPr/>
        </p:nvSpPr>
        <p:spPr bwMode="auto">
          <a:xfrm>
            <a:off x="0" y="1371600"/>
            <a:ext cx="9144000" cy="3984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44314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3588"/>
            <a:ext cx="9144000" cy="563231"/>
          </a:xfrm>
        </p:spPr>
        <p:txBody>
          <a:bodyPr/>
          <a:lstStyle/>
          <a:p>
            <a:pPr eaLnBrk="1" hangingPunct="1"/>
            <a:r>
              <a:rPr lang="en-US" sz="3600" dirty="0" smtClean="0"/>
              <a:t>Potential Disaster Scenarios</a:t>
            </a:r>
          </a:p>
        </p:txBody>
      </p:sp>
      <p:sp>
        <p:nvSpPr>
          <p:cNvPr id="1024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133600"/>
            <a:ext cx="7516813" cy="3785652"/>
          </a:xfrm>
        </p:spPr>
        <p:txBody>
          <a:bodyPr/>
          <a:lstStyle/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Too many opt-outs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Too few claims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Too many claims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Too little money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Too much money</a:t>
            </a:r>
            <a:endParaRPr lang="en-US" sz="2200" dirty="0" smtClean="0"/>
          </a:p>
          <a:p>
            <a:pPr marL="685800" lvl="1" indent="-228600" eaLnBrk="1" hangingPunct="1">
              <a:spcBef>
                <a:spcPct val="70000"/>
              </a:spcBef>
              <a:buSzTx/>
              <a:buFont typeface="Wingdings" pitchFamily="2" charset="2"/>
              <a:buNone/>
              <a:defRPr/>
            </a:pPr>
            <a:endParaRPr lang="en-US" sz="2800" b="1" dirty="0" smtClean="0"/>
          </a:p>
          <a:p>
            <a:pPr marL="685800" lvl="1" indent="-228600" eaLnBrk="1" hangingPunct="1">
              <a:spcBef>
                <a:spcPct val="70000"/>
              </a:spcBef>
              <a:buSzTx/>
              <a:buFont typeface="Wingdings" pitchFamily="2" charset="2"/>
              <a:buChar char="§"/>
              <a:defRPr/>
            </a:pP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36C2E61-AEE5-47FD-8B75-5B775F947443}" type="slidenum">
              <a:rPr lang="en-US" smtClean="0"/>
              <a:pPr/>
              <a:t>25</a:t>
            </a:fld>
            <a:endParaRPr lang="en-US" dirty="0" smtClean="0"/>
          </a:p>
        </p:txBody>
      </p:sp>
      <p:sp>
        <p:nvSpPr>
          <p:cNvPr id="677890" name="Rectangle 2"/>
          <p:cNvSpPr>
            <a:spLocks noChangeArrowheads="1"/>
          </p:cNvSpPr>
          <p:nvPr/>
        </p:nvSpPr>
        <p:spPr bwMode="auto">
          <a:xfrm>
            <a:off x="0" y="1371600"/>
            <a:ext cx="9144000" cy="3984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44314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712788"/>
            <a:ext cx="8915400" cy="5588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Too Many Opt Outs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371600"/>
            <a:ext cx="6983413" cy="966788"/>
          </a:xfrm>
        </p:spPr>
        <p:txBody>
          <a:bodyPr/>
          <a:lstStyle/>
          <a:p>
            <a:pPr marL="685800" lvl="1" indent="-228600" algn="ctr" eaLnBrk="1" hangingPunct="1">
              <a:buClr>
                <a:schemeClr val="bg1"/>
              </a:buClr>
              <a:buSzTx/>
              <a:buFont typeface="Wingdings" pitchFamily="2" charset="2"/>
              <a:buNone/>
            </a:pPr>
            <a:r>
              <a:rPr lang="en-US" b="1" dirty="0" smtClean="0">
                <a:solidFill>
                  <a:srgbClr val="FFFFFF"/>
                </a:solidFill>
              </a:rPr>
              <a:t>Average Wholesale Price Antitrust Litigation</a:t>
            </a:r>
          </a:p>
          <a:p>
            <a:pPr marL="685800" lvl="1" indent="-228600" eaLnBrk="1" hangingPunct="1">
              <a:spcBef>
                <a:spcPct val="70000"/>
              </a:spcBef>
              <a:buSzTx/>
              <a:buFont typeface="Wingdings" pitchFamily="2" charset="2"/>
              <a:buNone/>
            </a:pPr>
            <a:endParaRPr lang="en-US" sz="2200" dirty="0" smtClean="0"/>
          </a:p>
        </p:txBody>
      </p:sp>
      <p:sp>
        <p:nvSpPr>
          <p:cNvPr id="22533" name="TextBox 7"/>
          <p:cNvSpPr txBox="1">
            <a:spLocks noChangeArrowheads="1"/>
          </p:cNvSpPr>
          <p:nvPr/>
        </p:nvSpPr>
        <p:spPr bwMode="auto">
          <a:xfrm>
            <a:off x="1219200" y="5638800"/>
            <a:ext cx="1752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Status Quo</a:t>
            </a:r>
          </a:p>
        </p:txBody>
      </p:sp>
      <p:sp>
        <p:nvSpPr>
          <p:cNvPr id="22534" name="TextBox 8"/>
          <p:cNvSpPr txBox="1">
            <a:spLocks noChangeArrowheads="1"/>
          </p:cNvSpPr>
          <p:nvPr/>
        </p:nvSpPr>
        <p:spPr bwMode="auto">
          <a:xfrm>
            <a:off x="5257800" y="5638800"/>
            <a:ext cx="2743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Judicial Management</a:t>
            </a:r>
          </a:p>
        </p:txBody>
      </p:sp>
      <p:pic>
        <p:nvPicPr>
          <p:cNvPr id="2253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286000"/>
            <a:ext cx="4295775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2686050"/>
            <a:ext cx="3381375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466" name="Object 3"/>
          <p:cNvGraphicFramePr>
            <a:graphicFrameLocks noChangeAspect="1"/>
          </p:cNvGraphicFramePr>
          <p:nvPr/>
        </p:nvGraphicFramePr>
        <p:xfrm>
          <a:off x="1143000" y="1981200"/>
          <a:ext cx="7086600" cy="448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Worksheet" r:id="rId5" imgW="6953440" imgH="4124516" progId="Excel.Sheet.8">
                  <p:embed/>
                </p:oleObj>
              </mc:Choice>
              <mc:Fallback>
                <p:oleObj name="Worksheet" r:id="rId5" imgW="6953440" imgH="4124516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981200"/>
                        <a:ext cx="7086600" cy="448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6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B88A465-8CCA-44F8-8449-00CA80AC04CF}" type="slidenum">
              <a:rPr lang="en-US" smtClean="0"/>
              <a:pPr/>
              <a:t>26</a:t>
            </a:fld>
            <a:endParaRPr lang="en-US" dirty="0" smtClean="0"/>
          </a:p>
        </p:txBody>
      </p:sp>
      <p:sp>
        <p:nvSpPr>
          <p:cNvPr id="677890" name="Rectangle 2"/>
          <p:cNvSpPr>
            <a:spLocks noChangeArrowheads="1"/>
          </p:cNvSpPr>
          <p:nvPr/>
        </p:nvSpPr>
        <p:spPr bwMode="auto">
          <a:xfrm>
            <a:off x="0" y="1371600"/>
            <a:ext cx="9144000" cy="3984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44314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2470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38188"/>
            <a:ext cx="9144000" cy="5588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Too Few Claims</a:t>
            </a:r>
          </a:p>
        </p:txBody>
      </p:sp>
      <p:graphicFrame>
        <p:nvGraphicFramePr>
          <p:cNvPr id="62467" name="Object 8"/>
          <p:cNvGraphicFramePr>
            <a:graphicFrameLocks noChangeAspect="1"/>
          </p:cNvGraphicFramePr>
          <p:nvPr/>
        </p:nvGraphicFramePr>
        <p:xfrm>
          <a:off x="987425" y="2065338"/>
          <a:ext cx="6799263" cy="448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Worksheet" r:id="rId8" imgW="0" imgH="0" progId="Excel.Sheet.8">
                  <p:embed/>
                </p:oleObj>
              </mc:Choice>
              <mc:Fallback>
                <p:oleObj name="Worksheet" r:id="rId8" imgW="0" imgH="0" progId="Excel.Sheet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2065338"/>
                        <a:ext cx="6799263" cy="448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71" name="Text Box 11"/>
          <p:cNvSpPr txBox="1">
            <a:spLocks noChangeArrowheads="1"/>
          </p:cNvSpPr>
          <p:nvPr/>
        </p:nvSpPr>
        <p:spPr bwMode="auto">
          <a:xfrm>
            <a:off x="4343400" y="2819400"/>
            <a:ext cx="8048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 dirty="0">
                <a:solidFill>
                  <a:srgbClr val="FF3300"/>
                </a:solidFill>
              </a:rPr>
              <a:t>Global</a:t>
            </a:r>
          </a:p>
        </p:txBody>
      </p:sp>
      <p:sp>
        <p:nvSpPr>
          <p:cNvPr id="62472" name="Line 14"/>
          <p:cNvSpPr>
            <a:spLocks noChangeShapeType="1"/>
          </p:cNvSpPr>
          <p:nvPr/>
        </p:nvSpPr>
        <p:spPr bwMode="auto">
          <a:xfrm flipH="1" flipV="1">
            <a:off x="4267199" y="2819399"/>
            <a:ext cx="112712" cy="87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62473" name="Text Box 15"/>
          <p:cNvSpPr txBox="1">
            <a:spLocks noChangeArrowheads="1"/>
          </p:cNvSpPr>
          <p:nvPr/>
        </p:nvSpPr>
        <p:spPr bwMode="auto">
          <a:xfrm>
            <a:off x="4724400" y="4419600"/>
            <a:ext cx="10906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 dirty="0">
                <a:solidFill>
                  <a:srgbClr val="FF3300"/>
                </a:solidFill>
              </a:rPr>
              <a:t>Fannie Mae</a:t>
            </a:r>
          </a:p>
        </p:txBody>
      </p:sp>
      <p:sp>
        <p:nvSpPr>
          <p:cNvPr id="62474" name="Line 16"/>
          <p:cNvSpPr>
            <a:spLocks noChangeShapeType="1"/>
          </p:cNvSpPr>
          <p:nvPr/>
        </p:nvSpPr>
        <p:spPr bwMode="auto">
          <a:xfrm>
            <a:off x="5715000" y="4572000"/>
            <a:ext cx="381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8E0B053-263D-4A10-B24C-31BB00C0B95C}" type="slidenum">
              <a:rPr lang="en-US" smtClean="0"/>
              <a:pPr/>
              <a:t>27</a:t>
            </a:fld>
            <a:endParaRPr lang="en-US" dirty="0" smtClean="0"/>
          </a:p>
        </p:txBody>
      </p:sp>
      <p:sp>
        <p:nvSpPr>
          <p:cNvPr id="677890" name="Rectangle 2"/>
          <p:cNvSpPr>
            <a:spLocks noChangeArrowheads="1"/>
          </p:cNvSpPr>
          <p:nvPr/>
        </p:nvSpPr>
        <p:spPr bwMode="auto">
          <a:xfrm>
            <a:off x="0" y="1371600"/>
            <a:ext cx="9144000" cy="3984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44314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686800" cy="563231"/>
          </a:xfrm>
        </p:spPr>
        <p:txBody>
          <a:bodyPr/>
          <a:lstStyle/>
          <a:p>
            <a:pPr eaLnBrk="1" hangingPunct="1"/>
            <a:r>
              <a:rPr lang="en-US" sz="3600" dirty="0" smtClean="0"/>
              <a:t>Too Many Claims</a:t>
            </a:r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371600"/>
            <a:ext cx="8382000" cy="381000"/>
          </a:xfrm>
        </p:spPr>
        <p:txBody>
          <a:bodyPr/>
          <a:lstStyle/>
          <a:p>
            <a:pPr marL="685800" lvl="1" indent="-228600" algn="ctr" eaLnBrk="1" hangingPunct="1">
              <a:buClr>
                <a:schemeClr val="bg1"/>
              </a:buClr>
              <a:buSzTx/>
              <a:buFont typeface="Wingdings" pitchFamily="2" charset="2"/>
              <a:buNone/>
            </a:pPr>
            <a:r>
              <a:rPr lang="en-US" b="1" dirty="0" smtClean="0">
                <a:solidFill>
                  <a:srgbClr val="FFFFFF"/>
                </a:solidFill>
              </a:rPr>
              <a:t>Triana DDT</a:t>
            </a:r>
          </a:p>
          <a:p>
            <a:pPr marL="685800" lvl="1" indent="-228600" eaLnBrk="1" hangingPunct="1">
              <a:spcBef>
                <a:spcPct val="70000"/>
              </a:spcBef>
              <a:buSzTx/>
              <a:buFont typeface="Wingdings" pitchFamily="2" charset="2"/>
              <a:buNone/>
            </a:pPr>
            <a:endParaRPr lang="en-US" sz="2200" dirty="0" smtClean="0"/>
          </a:p>
        </p:txBody>
      </p:sp>
      <p:pic>
        <p:nvPicPr>
          <p:cNvPr id="64517" name="Picture 4" descr="MCj0366360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2209800"/>
            <a:ext cx="3119438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8" name="Picture 14" descr="MCj0213419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2743200"/>
            <a:ext cx="1676400" cy="166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A17F045-D456-4A51-AF94-413AB8D87ADB}" type="slidenum">
              <a:rPr lang="en-US" smtClean="0"/>
              <a:pPr/>
              <a:t>28</a:t>
            </a:fld>
            <a:endParaRPr lang="en-US" dirty="0" smtClean="0"/>
          </a:p>
        </p:txBody>
      </p:sp>
      <p:sp>
        <p:nvSpPr>
          <p:cNvPr id="677890" name="Rectangle 2"/>
          <p:cNvSpPr>
            <a:spLocks noChangeArrowheads="1"/>
          </p:cNvSpPr>
          <p:nvPr/>
        </p:nvSpPr>
        <p:spPr bwMode="auto">
          <a:xfrm>
            <a:off x="0" y="1371600"/>
            <a:ext cx="9144000" cy="3984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44314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712788"/>
            <a:ext cx="8686800" cy="5588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Too Few Claims and Too Many Claims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371600"/>
            <a:ext cx="7288213" cy="381000"/>
          </a:xfrm>
        </p:spPr>
        <p:txBody>
          <a:bodyPr/>
          <a:lstStyle/>
          <a:p>
            <a:pPr marL="685800" lvl="1" indent="-228600" algn="ctr" eaLnBrk="1" hangingPunct="1">
              <a:buClr>
                <a:schemeClr val="bg1"/>
              </a:buClr>
              <a:buSzTx/>
              <a:buFont typeface="Wingdings" pitchFamily="2" charset="2"/>
              <a:buNone/>
            </a:pPr>
            <a:r>
              <a:rPr lang="en-US" b="1" dirty="0" smtClean="0">
                <a:solidFill>
                  <a:srgbClr val="FFFFFF"/>
                </a:solidFill>
              </a:rPr>
              <a:t>Foreign Currency Conversion</a:t>
            </a:r>
          </a:p>
          <a:p>
            <a:pPr marL="685800" lvl="1" indent="-228600" eaLnBrk="1" hangingPunct="1">
              <a:spcBef>
                <a:spcPct val="70000"/>
              </a:spcBef>
              <a:buSzTx/>
              <a:buFont typeface="Wingdings" pitchFamily="2" charset="2"/>
              <a:buNone/>
            </a:pPr>
            <a:endParaRPr lang="en-US" sz="2200" dirty="0" smtClean="0"/>
          </a:p>
        </p:txBody>
      </p:sp>
      <p:sp>
        <p:nvSpPr>
          <p:cNvPr id="66565" name="TextBox 10"/>
          <p:cNvSpPr txBox="1">
            <a:spLocks noChangeArrowheads="1"/>
          </p:cNvSpPr>
          <p:nvPr/>
        </p:nvSpPr>
        <p:spPr bwMode="auto">
          <a:xfrm>
            <a:off x="1371600" y="5638800"/>
            <a:ext cx="1676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Status Quo</a:t>
            </a:r>
          </a:p>
        </p:txBody>
      </p:sp>
      <p:sp>
        <p:nvSpPr>
          <p:cNvPr id="66566" name="TextBox 13"/>
          <p:cNvSpPr txBox="1">
            <a:spLocks noChangeArrowheads="1"/>
          </p:cNvSpPr>
          <p:nvPr/>
        </p:nvSpPr>
        <p:spPr bwMode="auto">
          <a:xfrm>
            <a:off x="6096000" y="5638800"/>
            <a:ext cx="2514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Filing Options</a:t>
            </a:r>
          </a:p>
        </p:txBody>
      </p:sp>
      <p:pic>
        <p:nvPicPr>
          <p:cNvPr id="6656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438400"/>
            <a:ext cx="3943350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56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2438400"/>
            <a:ext cx="2981325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0DD04F8-8D6B-41C1-8AE5-9877DDFC5F6A}" type="slidenum">
              <a:rPr lang="en-US" sz="1200">
                <a:solidFill>
                  <a:srgbClr val="000000"/>
                </a:solidFill>
              </a:rPr>
              <a:pPr algn="r"/>
              <a:t>29</a:t>
            </a:fld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677890" name="Rectangle 2"/>
          <p:cNvSpPr>
            <a:spLocks noChangeArrowheads="1"/>
          </p:cNvSpPr>
          <p:nvPr/>
        </p:nvSpPr>
        <p:spPr bwMode="auto">
          <a:xfrm>
            <a:off x="0" y="1371600"/>
            <a:ext cx="9144000" cy="3984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44314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762000"/>
            <a:ext cx="8686800" cy="563231"/>
          </a:xfrm>
        </p:spPr>
        <p:txBody>
          <a:bodyPr/>
          <a:lstStyle/>
          <a:p>
            <a:pPr eaLnBrk="1" hangingPunct="1"/>
            <a:r>
              <a:rPr lang="en-US" sz="3600" dirty="0" smtClean="0"/>
              <a:t>Too Little Money</a:t>
            </a:r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09600" y="1371600"/>
            <a:ext cx="7288213" cy="966788"/>
          </a:xfrm>
        </p:spPr>
        <p:txBody>
          <a:bodyPr/>
          <a:lstStyle/>
          <a:p>
            <a:pPr marL="685800" lvl="1" indent="-228600" algn="ctr" eaLnBrk="1" hangingPunct="1">
              <a:buClr>
                <a:schemeClr val="bg1"/>
              </a:buClr>
              <a:buSzTx/>
              <a:buFont typeface="Wingdings" pitchFamily="2" charset="2"/>
              <a:buNone/>
            </a:pPr>
            <a:r>
              <a:rPr lang="en-US" b="1" dirty="0" smtClean="0">
                <a:solidFill>
                  <a:srgbClr val="FFFFFF"/>
                </a:solidFill>
              </a:rPr>
              <a:t>Stringfellow Pit</a:t>
            </a:r>
          </a:p>
          <a:p>
            <a:pPr marL="685800" lvl="1" indent="-228600" eaLnBrk="1" hangingPunct="1">
              <a:spcBef>
                <a:spcPct val="70000"/>
              </a:spcBef>
              <a:buSzTx/>
              <a:buFont typeface="Wingdings" pitchFamily="2" charset="2"/>
              <a:buNone/>
            </a:pPr>
            <a:endParaRPr lang="en-US" sz="2200" dirty="0" smtClean="0"/>
          </a:p>
        </p:txBody>
      </p:sp>
      <p:pic>
        <p:nvPicPr>
          <p:cNvPr id="68613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981200"/>
            <a:ext cx="2743200" cy="385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648200" y="4038600"/>
          <a:ext cx="4114801" cy="2133601"/>
        </p:xfrm>
        <a:graphic>
          <a:graphicData uri="http://schemas.openxmlformats.org/drawingml/2006/table">
            <a:tbl>
              <a:tblPr/>
              <a:tblGrid>
                <a:gridCol w="1538775"/>
                <a:gridCol w="661104"/>
                <a:gridCol w="592714"/>
                <a:gridCol w="592714"/>
                <a:gridCol w="729494"/>
              </a:tblGrid>
              <a:tr h="418901"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Points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610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8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Disease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8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Flat Amount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86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Property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8648" name="TextBox 12"/>
          <p:cNvSpPr txBox="1">
            <a:spLocks noChangeArrowheads="1"/>
          </p:cNvSpPr>
          <p:nvPr/>
        </p:nvSpPr>
        <p:spPr bwMode="auto">
          <a:xfrm>
            <a:off x="4191000" y="4419600"/>
            <a:ext cx="3048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/>
              <a:t>Factors</a:t>
            </a:r>
          </a:p>
        </p:txBody>
      </p:sp>
      <p:sp>
        <p:nvSpPr>
          <p:cNvPr id="68649" name="TextBox 13"/>
          <p:cNvSpPr txBox="1">
            <a:spLocks noChangeArrowheads="1"/>
          </p:cNvSpPr>
          <p:nvPr/>
        </p:nvSpPr>
        <p:spPr bwMode="auto">
          <a:xfrm>
            <a:off x="457200" y="2971800"/>
            <a:ext cx="304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/>
              <a:t>Exposure</a:t>
            </a:r>
          </a:p>
        </p:txBody>
      </p:sp>
      <p:pic>
        <p:nvPicPr>
          <p:cNvPr id="68650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2133600"/>
            <a:ext cx="1017588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CF800D4-FEB7-4848-BCC2-29D93D36F592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677890" name="Rectangle 2"/>
          <p:cNvSpPr>
            <a:spLocks noChangeArrowheads="1"/>
          </p:cNvSpPr>
          <p:nvPr/>
        </p:nvSpPr>
        <p:spPr bwMode="auto">
          <a:xfrm>
            <a:off x="0" y="1371600"/>
            <a:ext cx="9144000" cy="3984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44314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3588"/>
            <a:ext cx="9144000" cy="506412"/>
          </a:xfrm>
        </p:spPr>
        <p:txBody>
          <a:bodyPr/>
          <a:lstStyle/>
          <a:p>
            <a:pPr eaLnBrk="1" hangingPunct="1"/>
            <a:r>
              <a:rPr lang="en-US" sz="3200" dirty="0" smtClean="0"/>
              <a:t>Key Players – Private Class Action Settlements</a:t>
            </a:r>
          </a:p>
        </p:txBody>
      </p:sp>
      <p:sp>
        <p:nvSpPr>
          <p:cNvPr id="1024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133601"/>
            <a:ext cx="7516813" cy="4216539"/>
          </a:xfrm>
        </p:spPr>
        <p:txBody>
          <a:bodyPr/>
          <a:lstStyle/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Lead plaintiff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Plaintiff attorney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Defendant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Defense attorney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Judge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None/>
              <a:defRPr/>
            </a:pPr>
            <a:endParaRPr lang="en-US" sz="2800" kern="1200" dirty="0" smtClean="0">
              <a:solidFill>
                <a:srgbClr val="000000"/>
              </a:solidFill>
              <a:latin typeface="Calibri" pitchFamily="34" charset="0"/>
              <a:ea typeface="+mn-ea"/>
              <a:cs typeface="+mn-cs"/>
            </a:endParaRPr>
          </a:p>
          <a:p>
            <a:pPr marL="685800" lvl="1" indent="-228600" eaLnBrk="1" hangingPunct="1">
              <a:spcBef>
                <a:spcPct val="70000"/>
              </a:spcBef>
              <a:buSzTx/>
              <a:buFont typeface="Wingdings" pitchFamily="2" charset="2"/>
              <a:buNone/>
              <a:defRPr/>
            </a:pPr>
            <a:endParaRPr lang="en-US" sz="2800" b="1" dirty="0" smtClean="0"/>
          </a:p>
          <a:p>
            <a:pPr marL="685800" lvl="1" indent="-228600" eaLnBrk="1" hangingPunct="1">
              <a:spcBef>
                <a:spcPct val="70000"/>
              </a:spcBef>
              <a:buSzTx/>
              <a:buFont typeface="Wingdings" pitchFamily="2" charset="2"/>
              <a:buChar char="§"/>
              <a:defRPr/>
            </a:pP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04BA3C5-BA68-4746-B3DA-F0ED35B20BB7}" type="slidenum">
              <a:rPr lang="en-US" smtClean="0"/>
              <a:pPr/>
              <a:t>30</a:t>
            </a:fld>
            <a:endParaRPr lang="en-US" dirty="0" smtClean="0"/>
          </a:p>
        </p:txBody>
      </p:sp>
      <p:sp>
        <p:nvSpPr>
          <p:cNvPr id="677890" name="Rectangle 2"/>
          <p:cNvSpPr>
            <a:spLocks noChangeArrowheads="1"/>
          </p:cNvSpPr>
          <p:nvPr/>
        </p:nvSpPr>
        <p:spPr bwMode="auto">
          <a:xfrm>
            <a:off x="0" y="1371600"/>
            <a:ext cx="9144000" cy="3984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44314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686800" cy="563231"/>
          </a:xfrm>
        </p:spPr>
        <p:txBody>
          <a:bodyPr/>
          <a:lstStyle/>
          <a:p>
            <a:pPr eaLnBrk="1" hangingPunct="1"/>
            <a:r>
              <a:rPr lang="en-US" sz="3600" dirty="0" smtClean="0"/>
              <a:t>Too Much Money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371600"/>
            <a:ext cx="7288213" cy="966788"/>
          </a:xfrm>
        </p:spPr>
        <p:txBody>
          <a:bodyPr/>
          <a:lstStyle/>
          <a:p>
            <a:pPr marL="685800" lvl="1" indent="-228600" algn="ctr" eaLnBrk="1" hangingPunct="1">
              <a:buClr>
                <a:schemeClr val="bg1"/>
              </a:buClr>
              <a:buSzTx/>
              <a:buFont typeface="Wingdings" pitchFamily="2" charset="2"/>
              <a:buNone/>
            </a:pPr>
            <a:r>
              <a:rPr lang="en-US" b="1" dirty="0" smtClean="0">
                <a:solidFill>
                  <a:srgbClr val="FFFFFF"/>
                </a:solidFill>
              </a:rPr>
              <a:t>Global Research Analyst Settlement</a:t>
            </a:r>
          </a:p>
          <a:p>
            <a:pPr marL="685800" lvl="1" indent="-228600" eaLnBrk="1" hangingPunct="1">
              <a:spcBef>
                <a:spcPct val="70000"/>
              </a:spcBef>
              <a:buSzTx/>
              <a:buFont typeface="Wingdings" pitchFamily="2" charset="2"/>
              <a:buNone/>
            </a:pPr>
            <a:endParaRPr lang="en-US" sz="2200" dirty="0" smtClean="0"/>
          </a:p>
        </p:txBody>
      </p:sp>
      <p:graphicFrame>
        <p:nvGraphicFramePr>
          <p:cNvPr id="16" name="Chart 15"/>
          <p:cNvGraphicFramePr/>
          <p:nvPr/>
        </p:nvGraphicFramePr>
        <p:xfrm>
          <a:off x="457200" y="2209800"/>
          <a:ext cx="39624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Chart 18"/>
          <p:cNvGraphicFramePr/>
          <p:nvPr/>
        </p:nvGraphicFramePr>
        <p:xfrm>
          <a:off x="4267200" y="2209800"/>
          <a:ext cx="46482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0" y="59436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Fund Total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410200" y="59436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Fund Distribution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CF800D4-FEB7-4848-BCC2-29D93D36F592}" type="slidenum">
              <a:rPr lang="en-US" smtClean="0"/>
              <a:pPr/>
              <a:t>31</a:t>
            </a:fld>
            <a:endParaRPr lang="en-US" dirty="0" smtClean="0"/>
          </a:p>
        </p:txBody>
      </p:sp>
      <p:sp>
        <p:nvSpPr>
          <p:cNvPr id="677890" name="Rectangle 2"/>
          <p:cNvSpPr>
            <a:spLocks noChangeArrowheads="1"/>
          </p:cNvSpPr>
          <p:nvPr/>
        </p:nvSpPr>
        <p:spPr bwMode="auto">
          <a:xfrm>
            <a:off x="0" y="1371600"/>
            <a:ext cx="9144000" cy="3984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44314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3588"/>
            <a:ext cx="8686800" cy="563231"/>
          </a:xfrm>
        </p:spPr>
        <p:txBody>
          <a:bodyPr/>
          <a:lstStyle/>
          <a:p>
            <a:pPr eaLnBrk="1" hangingPunct="1"/>
            <a:r>
              <a:rPr lang="en-US" sz="3600" dirty="0" smtClean="0"/>
              <a:t>Trade Offs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43000" y="2895600"/>
          <a:ext cx="6388098" cy="1130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9366"/>
                <a:gridCol w="2129366"/>
                <a:gridCol w="2129366"/>
              </a:tblGrid>
              <a:tr h="11303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0070C0"/>
                          </a:solidFill>
                        </a:rPr>
                        <a:t>Time</a:t>
                      </a:r>
                      <a:endParaRPr lang="en-US" sz="280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0070C0"/>
                          </a:solidFill>
                        </a:rPr>
                        <a:t>Cost         </a:t>
                      </a:r>
                      <a:endParaRPr lang="en-US" sz="280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0070C0"/>
                          </a:solidFill>
                        </a:rPr>
                        <a:t>Quality</a:t>
                      </a:r>
                      <a:endParaRPr lang="en-US" sz="280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Left-Right Arrow 6"/>
          <p:cNvSpPr/>
          <p:nvPr/>
        </p:nvSpPr>
        <p:spPr bwMode="auto">
          <a:xfrm>
            <a:off x="2971800" y="3429000"/>
            <a:ext cx="571500" cy="177800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Left-Right Arrow 7"/>
          <p:cNvSpPr/>
          <p:nvPr/>
        </p:nvSpPr>
        <p:spPr bwMode="auto">
          <a:xfrm>
            <a:off x="5029200" y="3429000"/>
            <a:ext cx="571500" cy="177800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B4F86D4-4DB4-45E3-ABAD-E70012431C57}" type="slidenum">
              <a:rPr lang="en-US" smtClean="0"/>
              <a:pPr/>
              <a:t>32</a:t>
            </a:fld>
            <a:endParaRPr lang="en-US" dirty="0" smtClean="0"/>
          </a:p>
        </p:txBody>
      </p:sp>
      <p:sp>
        <p:nvSpPr>
          <p:cNvPr id="677890" name="Rectangle 2"/>
          <p:cNvSpPr>
            <a:spLocks noChangeArrowheads="1"/>
          </p:cNvSpPr>
          <p:nvPr/>
        </p:nvSpPr>
        <p:spPr bwMode="auto">
          <a:xfrm>
            <a:off x="0" y="1371600"/>
            <a:ext cx="9144000" cy="3984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44314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3588"/>
            <a:ext cx="9144000" cy="563231"/>
          </a:xfrm>
        </p:spPr>
        <p:txBody>
          <a:bodyPr/>
          <a:lstStyle/>
          <a:p>
            <a:pPr eaLnBrk="1" hangingPunct="1"/>
            <a:r>
              <a:rPr lang="en-US" sz="3600" dirty="0" smtClean="0"/>
              <a:t>Tensions</a:t>
            </a:r>
          </a:p>
        </p:txBody>
      </p:sp>
      <p:sp>
        <p:nvSpPr>
          <p:cNvPr id="1024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133600"/>
            <a:ext cx="7516813" cy="4986338"/>
          </a:xfrm>
        </p:spPr>
        <p:txBody>
          <a:bodyPr/>
          <a:lstStyle/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Defining data and filing responsibility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28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Legal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28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Contractual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Data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28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Transaction data retention and transfer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28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Account holder contact data retention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Customer privacy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28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Legal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28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Contractual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endParaRPr lang="en-US" sz="2800" kern="1200" dirty="0" smtClean="0">
              <a:solidFill>
                <a:srgbClr val="000000"/>
              </a:solidFill>
              <a:latin typeface="Calibri" pitchFamily="34" charset="0"/>
              <a:ea typeface="+mn-ea"/>
              <a:cs typeface="+mn-cs"/>
            </a:endParaRP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None/>
              <a:defRPr/>
            </a:pPr>
            <a:endParaRPr 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87C9275-8FC0-441C-BACE-2318F5E9B19A}" type="slidenum">
              <a:rPr lang="en-US" smtClean="0"/>
              <a:pPr/>
              <a:t>33</a:t>
            </a:fld>
            <a:endParaRPr lang="en-US" dirty="0" smtClean="0"/>
          </a:p>
        </p:txBody>
      </p:sp>
      <p:sp>
        <p:nvSpPr>
          <p:cNvPr id="677890" name="Rectangle 2"/>
          <p:cNvSpPr>
            <a:spLocks noChangeArrowheads="1"/>
          </p:cNvSpPr>
          <p:nvPr/>
        </p:nvSpPr>
        <p:spPr bwMode="auto">
          <a:xfrm>
            <a:off x="0" y="1371600"/>
            <a:ext cx="9144000" cy="3984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44314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3588"/>
            <a:ext cx="9144000" cy="563231"/>
          </a:xfrm>
        </p:spPr>
        <p:txBody>
          <a:bodyPr/>
          <a:lstStyle/>
          <a:p>
            <a:pPr eaLnBrk="1" hangingPunct="1"/>
            <a:r>
              <a:rPr lang="en-US" sz="3600" dirty="0" smtClean="0"/>
              <a:t>Tensions, Contd.</a:t>
            </a:r>
          </a:p>
        </p:txBody>
      </p:sp>
      <p:sp>
        <p:nvSpPr>
          <p:cNvPr id="1024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28800"/>
            <a:ext cx="7516813" cy="6262688"/>
          </a:xfrm>
        </p:spPr>
        <p:txBody>
          <a:bodyPr/>
          <a:lstStyle/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Notice/Claim Form Mailing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28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Obtaining CUSIPs and other information needed for filing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28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Forwarding notice/supplying names and addresses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28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Duplication and due process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Claims Processing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28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Deadlines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28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Electronic filing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28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Deficiencies 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28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Receipt of claim notification</a:t>
            </a:r>
            <a:endParaRPr lang="en-US" kern="1200" dirty="0" smtClean="0">
              <a:solidFill>
                <a:srgbClr val="000000"/>
              </a:solidFill>
              <a:latin typeface="Calibri" pitchFamily="34" charset="0"/>
              <a:ea typeface="+mn-ea"/>
              <a:cs typeface="+mn-cs"/>
            </a:endParaRPr>
          </a:p>
          <a:p>
            <a:pPr marL="685800" lvl="1" indent="-228600" eaLnBrk="1" hangingPunct="1">
              <a:spcBef>
                <a:spcPct val="70000"/>
              </a:spcBef>
              <a:buSzTx/>
              <a:buFont typeface="Wingdings" pitchFamily="2" charset="2"/>
              <a:buNone/>
              <a:defRPr/>
            </a:pPr>
            <a:endParaRPr lang="en-US" sz="2800" b="1" dirty="0" smtClean="0"/>
          </a:p>
          <a:p>
            <a:pPr marL="685800" lvl="1" indent="-228600" eaLnBrk="1" hangingPunct="1">
              <a:spcBef>
                <a:spcPct val="70000"/>
              </a:spcBef>
              <a:buSzTx/>
              <a:buFont typeface="Wingdings" pitchFamily="2" charset="2"/>
              <a:buChar char="§"/>
              <a:defRPr/>
            </a:pP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80C37A9-9469-4B2F-9C11-8F57852EB6B0}" type="slidenum">
              <a:rPr lang="en-US" smtClean="0"/>
              <a:pPr/>
              <a:t>34</a:t>
            </a:fld>
            <a:endParaRPr lang="en-US" dirty="0" smtClean="0"/>
          </a:p>
        </p:txBody>
      </p:sp>
      <p:sp>
        <p:nvSpPr>
          <p:cNvPr id="677890" name="Rectangle 2"/>
          <p:cNvSpPr>
            <a:spLocks noChangeArrowheads="1"/>
          </p:cNvSpPr>
          <p:nvPr/>
        </p:nvSpPr>
        <p:spPr bwMode="auto">
          <a:xfrm>
            <a:off x="0" y="1371600"/>
            <a:ext cx="9144000" cy="3984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44314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3588"/>
            <a:ext cx="9144000" cy="563231"/>
          </a:xfrm>
        </p:spPr>
        <p:txBody>
          <a:bodyPr/>
          <a:lstStyle/>
          <a:p>
            <a:pPr eaLnBrk="1" hangingPunct="1"/>
            <a:r>
              <a:rPr lang="en-US" sz="3600" dirty="0" smtClean="0"/>
              <a:t>Tensions, Contd.</a:t>
            </a:r>
          </a:p>
        </p:txBody>
      </p:sp>
      <p:sp>
        <p:nvSpPr>
          <p:cNvPr id="1024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133600"/>
            <a:ext cx="7516813" cy="3711785"/>
          </a:xfrm>
        </p:spPr>
        <p:txBody>
          <a:bodyPr/>
          <a:lstStyle/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Payment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28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Deadlines for depositing monies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28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Single and multiple checks/wires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28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Claim status disposition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28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Shares/warrants distribution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28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Un-cashed checks and closed accounts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28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Interest</a:t>
            </a:r>
          </a:p>
          <a:p>
            <a:pPr marL="685800" lvl="1" indent="-228600" eaLnBrk="1" hangingPunct="1">
              <a:spcBef>
                <a:spcPct val="70000"/>
              </a:spcBef>
              <a:buSzTx/>
              <a:buFont typeface="Wingdings" pitchFamily="2" charset="2"/>
              <a:buChar char="§"/>
              <a:defRPr/>
            </a:pP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0B65D7B-92C1-48BC-9D3D-19A08ABEA4B0}" type="slidenum">
              <a:rPr lang="en-US" smtClean="0"/>
              <a:pPr/>
              <a:t>35</a:t>
            </a:fld>
            <a:endParaRPr lang="en-US" dirty="0" smtClean="0"/>
          </a:p>
        </p:txBody>
      </p:sp>
      <p:sp>
        <p:nvSpPr>
          <p:cNvPr id="677890" name="Rectangle 2"/>
          <p:cNvSpPr>
            <a:spLocks noChangeArrowheads="1"/>
          </p:cNvSpPr>
          <p:nvPr/>
        </p:nvSpPr>
        <p:spPr bwMode="auto">
          <a:xfrm>
            <a:off x="0" y="1371600"/>
            <a:ext cx="9144000" cy="3984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44314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3588"/>
            <a:ext cx="9144000" cy="563231"/>
          </a:xfrm>
        </p:spPr>
        <p:txBody>
          <a:bodyPr/>
          <a:lstStyle/>
          <a:p>
            <a:pPr eaLnBrk="1" hangingPunct="1"/>
            <a:r>
              <a:rPr lang="en-US" sz="3600" dirty="0" smtClean="0"/>
              <a:t>Claim Filing Suggestions</a:t>
            </a:r>
          </a:p>
        </p:txBody>
      </p:sp>
      <p:sp>
        <p:nvSpPr>
          <p:cNvPr id="1024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28800"/>
            <a:ext cx="8001000" cy="5029200"/>
          </a:xfrm>
        </p:spPr>
        <p:txBody>
          <a:bodyPr/>
          <a:lstStyle/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Establish agreements with clients for filing and data retention/transfer responsibility</a:t>
            </a:r>
          </a:p>
          <a:p>
            <a:pPr marL="1544638" lvl="3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24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Closed accounts </a:t>
            </a:r>
          </a:p>
          <a:p>
            <a:pPr marL="1544638" lvl="3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24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New accounts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Establish financial arrangements with clients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Establish alternative arrangements</a:t>
            </a:r>
          </a:p>
          <a:p>
            <a:pPr marL="1544638" lvl="3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24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Filing service</a:t>
            </a:r>
          </a:p>
          <a:p>
            <a:pPr marL="1544638" lvl="3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24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Self filing</a:t>
            </a:r>
          </a:p>
          <a:p>
            <a:pPr marL="1544638" lvl="3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24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Other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 Record authority to file internally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0" y="558800"/>
            <a:ext cx="9144000" cy="563231"/>
          </a:xfrm>
        </p:spPr>
        <p:txBody>
          <a:bodyPr/>
          <a:lstStyle/>
          <a:p>
            <a:r>
              <a:rPr lang="en-US" sz="3600" dirty="0" smtClean="0">
                <a:cs typeface="Times New Roman" pitchFamily="18" charset="0"/>
              </a:rPr>
              <a:t>Other Suggestio</a:t>
            </a:r>
            <a:r>
              <a:rPr lang="en-US" sz="3600" dirty="0" smtClean="0"/>
              <a:t>ns</a:t>
            </a:r>
          </a:p>
        </p:txBody>
      </p:sp>
      <p:sp>
        <p:nvSpPr>
          <p:cNvPr id="717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1394246-D1D0-45D9-B074-98698E5EFC4D}" type="slidenum">
              <a:rPr lang="en-US" smtClean="0"/>
              <a:pPr/>
              <a:t>36</a:t>
            </a:fld>
            <a:endParaRPr lang="en-US" dirty="0" smtClean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1371600"/>
            <a:ext cx="9144000" cy="3984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44314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5619750"/>
          </a:xfrm>
        </p:spPr>
        <p:txBody>
          <a:bodyPr/>
          <a:lstStyle/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</a:rPr>
              <a:t>Communicate with claims administrators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</a:rPr>
              <a:t>Eligibility guidelines 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</a:rPr>
              <a:t>Electronic filing templates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</a:rPr>
              <a:t>Authority to file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</a:rPr>
              <a:t>Fraud prevention and data confidentiality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</a:rPr>
              <a:t>Wire transfers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</a:rPr>
              <a:t>Deficiency codes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</a:rPr>
              <a:t>Escheatment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endParaRPr lang="en-US" sz="3200" kern="12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None/>
              <a:defRPr/>
            </a:pPr>
            <a:endParaRPr lang="en-US" sz="3200" kern="120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defRPr/>
            </a:pPr>
            <a:endParaRPr lang="en-US" sz="2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563231"/>
          </a:xfrm>
        </p:spPr>
        <p:txBody>
          <a:bodyPr/>
          <a:lstStyle/>
          <a:p>
            <a:r>
              <a:rPr lang="en-US" sz="3600" dirty="0" smtClean="0">
                <a:cs typeface="Times New Roman" pitchFamily="18" charset="0"/>
              </a:rPr>
              <a:t>Other Suggestio</a:t>
            </a:r>
            <a:r>
              <a:rPr lang="en-US" sz="3600" dirty="0" smtClean="0"/>
              <a:t>ns, Contd.</a:t>
            </a: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54C3960-38CA-475E-BB98-853BA79C2DE9}" type="slidenum">
              <a:rPr lang="en-US" smtClean="0"/>
              <a:pPr/>
              <a:t>37</a:t>
            </a:fld>
            <a:endParaRPr lang="en-US" dirty="0" smtClean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1371600"/>
            <a:ext cx="9144000" cy="3984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44314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876800"/>
          </a:xfrm>
        </p:spPr>
        <p:txBody>
          <a:bodyPr/>
          <a:lstStyle/>
          <a:p>
            <a:pPr marL="287338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</a:rPr>
              <a:t> Arrange needed services from claims    administrators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</a:rPr>
              <a:t>Notification of receipt of claim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</a:rPr>
              <a:t>Disposition of claims filed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</a:rPr>
              <a:t>Bulk deficiency processing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</a:rPr>
              <a:t>Deadline reminders/advance notice of payment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</a:rPr>
              <a:t>Accounting for disbursements from single wire/check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None/>
              <a:defRPr/>
            </a:pPr>
            <a:endParaRPr lang="en-US" sz="3200" kern="120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defRPr/>
            </a:pPr>
            <a:endParaRPr lang="en-US" sz="2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0" y="558800"/>
            <a:ext cx="9144000" cy="563231"/>
          </a:xfrm>
        </p:spPr>
        <p:txBody>
          <a:bodyPr/>
          <a:lstStyle/>
          <a:p>
            <a:r>
              <a:rPr lang="en-US" sz="3600" dirty="0" smtClean="0">
                <a:cs typeface="Times New Roman" pitchFamily="18" charset="0"/>
              </a:rPr>
              <a:t>Other Suggestio</a:t>
            </a:r>
            <a:r>
              <a:rPr lang="en-US" sz="3600" dirty="0" smtClean="0"/>
              <a:t>ns, Contd.</a:t>
            </a: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54C3960-38CA-475E-BB98-853BA79C2DE9}" type="slidenum">
              <a:rPr lang="en-US" smtClean="0"/>
              <a:pPr/>
              <a:t>38</a:t>
            </a:fld>
            <a:endParaRPr lang="en-US" dirty="0" smtClean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1371600"/>
            <a:ext cx="9144000" cy="3984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44314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6112443"/>
          </a:xfrm>
        </p:spPr>
        <p:txBody>
          <a:bodyPr/>
          <a:lstStyle/>
          <a:p>
            <a:pPr marL="287338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</a:rPr>
              <a:t>Seek improvements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</a:rPr>
              <a:t>Greater standardization across cases</a:t>
            </a:r>
          </a:p>
          <a:p>
            <a:pPr marL="2001838" lvl="4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</a:rPr>
              <a:t>Time to file/respond</a:t>
            </a:r>
          </a:p>
          <a:p>
            <a:pPr marL="2001838" lvl="4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</a:rPr>
              <a:t>Deadline date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</a:rPr>
              <a:t>Better organization and timing of      information needed for filing</a:t>
            </a:r>
          </a:p>
          <a:p>
            <a:pPr marL="2001838" lvl="4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</a:rPr>
              <a:t>All CUSIPS</a:t>
            </a:r>
          </a:p>
          <a:p>
            <a:pPr marL="2001838" lvl="4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</a:rPr>
              <a:t>Corporate actions</a:t>
            </a:r>
          </a:p>
          <a:p>
            <a:pPr marL="2001838" lvl="4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</a:rPr>
              <a:t>Derivatives eligible</a:t>
            </a:r>
          </a:p>
          <a:p>
            <a:pPr marL="287338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None/>
              <a:defRPr/>
            </a:pPr>
            <a:endParaRPr lang="en-US" sz="3200" kern="12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None/>
              <a:defRPr/>
            </a:pPr>
            <a:endParaRPr lang="en-US" sz="3200" kern="120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defRPr/>
            </a:pPr>
            <a:endParaRPr lang="en-US" sz="2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0" y="558800"/>
            <a:ext cx="9144000" cy="563231"/>
          </a:xfrm>
        </p:spPr>
        <p:txBody>
          <a:bodyPr/>
          <a:lstStyle/>
          <a:p>
            <a:r>
              <a:rPr lang="en-US" sz="3600" smtClean="0">
                <a:cs typeface="Times New Roman" pitchFamily="18" charset="0"/>
              </a:rPr>
              <a:t>Other Suggestio</a:t>
            </a:r>
            <a:r>
              <a:rPr lang="en-US" sz="3600" smtClean="0"/>
              <a:t>ns, Contd.</a:t>
            </a:r>
            <a:endParaRPr lang="en-US" sz="3600" dirty="0" smtClean="0"/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54C3960-38CA-475E-BB98-853BA79C2DE9}" type="slidenum">
              <a:rPr lang="en-US" smtClean="0"/>
              <a:pPr/>
              <a:t>39</a:t>
            </a:fld>
            <a:endParaRPr lang="en-US" dirty="0" smtClean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1371600"/>
            <a:ext cx="9144000" cy="3984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44314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7097328"/>
          </a:xfrm>
        </p:spPr>
        <p:txBody>
          <a:bodyPr/>
          <a:lstStyle/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</a:rPr>
              <a:t> Seek improvements, contd.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</a:rPr>
              <a:t>Improved processes for bulk filers</a:t>
            </a:r>
          </a:p>
          <a:p>
            <a:pPr marL="2001838" lvl="4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</a:rPr>
              <a:t>Electronic filing </a:t>
            </a:r>
          </a:p>
          <a:p>
            <a:pPr marL="2001838" lvl="4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</a:rPr>
              <a:t>Electronic deficiency processing</a:t>
            </a:r>
          </a:p>
          <a:p>
            <a:pPr marL="2001838" lvl="4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</a:rPr>
              <a:t>Single check/wire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</a:rPr>
              <a:t>Changes in Plans of Distribution</a:t>
            </a:r>
          </a:p>
          <a:p>
            <a:pPr marL="2001838" lvl="4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</a:rPr>
              <a:t>Guidelines on eligibility of purchase alternatives </a:t>
            </a:r>
          </a:p>
          <a:p>
            <a:pPr marL="2001838" lvl="4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defRPr/>
            </a:pPr>
            <a:r>
              <a:rPr lang="en-US" sz="3200" kern="1200" smtClean="0">
                <a:solidFill>
                  <a:srgbClr val="000000"/>
                </a:solidFill>
                <a:latin typeface="Calibri" pitchFamily="34" charset="0"/>
              </a:rPr>
              <a:t>Instructions </a:t>
            </a: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</a:rPr>
              <a:t>to return un-deposited monies to funds</a:t>
            </a:r>
          </a:p>
          <a:p>
            <a:pPr marL="2001838" lvl="4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defRPr/>
            </a:pPr>
            <a:endParaRPr lang="en-US" sz="3200" kern="12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287338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endParaRPr lang="en-US" sz="3200" kern="12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None/>
              <a:defRPr/>
            </a:pPr>
            <a:endParaRPr lang="en-US" sz="3200" kern="120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defRPr/>
            </a:pPr>
            <a:endParaRPr lang="en-US" sz="2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CE7FFB3-E651-445F-B6B2-349026A999A7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677890" name="Rectangle 2"/>
          <p:cNvSpPr>
            <a:spLocks noChangeArrowheads="1"/>
          </p:cNvSpPr>
          <p:nvPr/>
        </p:nvSpPr>
        <p:spPr bwMode="auto">
          <a:xfrm>
            <a:off x="0" y="1371600"/>
            <a:ext cx="9144000" cy="3984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44314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2000"/>
            <a:ext cx="9144000" cy="511175"/>
          </a:xfrm>
        </p:spPr>
        <p:txBody>
          <a:bodyPr/>
          <a:lstStyle/>
          <a:p>
            <a:pPr eaLnBrk="1" hangingPunct="1"/>
            <a:r>
              <a:rPr lang="en-US" sz="3200" dirty="0" smtClean="0"/>
              <a:t>Timeline – Private Class Action Settlements</a:t>
            </a:r>
          </a:p>
        </p:txBody>
      </p:sp>
      <p:pic>
        <p:nvPicPr>
          <p:cNvPr id="8909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2286000"/>
            <a:ext cx="8724900" cy="317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A7E024A-517B-4E9A-BA03-03466AB06F9F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677890" name="Rectangle 2"/>
          <p:cNvSpPr>
            <a:spLocks noChangeArrowheads="1"/>
          </p:cNvSpPr>
          <p:nvPr/>
        </p:nvSpPr>
        <p:spPr bwMode="auto">
          <a:xfrm>
            <a:off x="0" y="1371600"/>
            <a:ext cx="9144000" cy="3984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44314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en-US" sz="2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3588"/>
            <a:ext cx="9144000" cy="506412"/>
          </a:xfrm>
        </p:spPr>
        <p:txBody>
          <a:bodyPr/>
          <a:lstStyle/>
          <a:p>
            <a:pPr eaLnBrk="1" hangingPunct="1"/>
            <a:r>
              <a:rPr lang="en-US" sz="3200" dirty="0" smtClean="0"/>
              <a:t>Proposal – Private Class Action Settlements</a:t>
            </a:r>
          </a:p>
        </p:txBody>
      </p:sp>
      <p:pic>
        <p:nvPicPr>
          <p:cNvPr id="9114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362200"/>
            <a:ext cx="8686800" cy="327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CF800D4-FEB7-4848-BCC2-29D93D36F592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677890" name="Rectangle 2"/>
          <p:cNvSpPr>
            <a:spLocks noChangeArrowheads="1"/>
          </p:cNvSpPr>
          <p:nvPr/>
        </p:nvSpPr>
        <p:spPr bwMode="auto">
          <a:xfrm>
            <a:off x="0" y="1371600"/>
            <a:ext cx="9144000" cy="3984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44314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3588"/>
            <a:ext cx="9144000" cy="506412"/>
          </a:xfrm>
        </p:spPr>
        <p:txBody>
          <a:bodyPr/>
          <a:lstStyle/>
          <a:p>
            <a:pPr eaLnBrk="1" hangingPunct="1"/>
            <a:r>
              <a:rPr lang="en-US" sz="3200" dirty="0" smtClean="0"/>
              <a:t>Key Players – SEC Settlements</a:t>
            </a:r>
          </a:p>
        </p:txBody>
      </p:sp>
      <p:sp>
        <p:nvSpPr>
          <p:cNvPr id="1024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133601"/>
            <a:ext cx="7516813" cy="4524315"/>
          </a:xfrm>
        </p:spPr>
        <p:txBody>
          <a:bodyPr/>
          <a:lstStyle/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SEC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Defendant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32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IDC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28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Claims Administrator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28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Economist</a:t>
            </a:r>
          </a:p>
          <a:p>
            <a:pPr marL="1087438" lvl="2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Font typeface="Wingdings" pitchFamily="2" charset="2"/>
              <a:buChar char="§"/>
              <a:defRPr/>
            </a:pPr>
            <a:r>
              <a:rPr lang="en-US" sz="2800" kern="1200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Bank</a:t>
            </a:r>
          </a:p>
          <a:p>
            <a:pPr marL="687388" lvl="1" indent="-230188" eaLnBrk="1" hangingPunct="1">
              <a:lnSpc>
                <a:spcPct val="100000"/>
              </a:lnSpc>
              <a:spcBef>
                <a:spcPct val="0"/>
              </a:spcBef>
              <a:buClr>
                <a:srgbClr val="4476B2"/>
              </a:buClr>
              <a:buSzTx/>
              <a:buNone/>
              <a:defRPr/>
            </a:pPr>
            <a:endParaRPr lang="en-US" sz="2800" kern="1200" dirty="0" smtClean="0">
              <a:solidFill>
                <a:srgbClr val="000000"/>
              </a:solidFill>
              <a:latin typeface="Calibri" pitchFamily="34" charset="0"/>
              <a:ea typeface="+mn-ea"/>
              <a:cs typeface="+mn-cs"/>
            </a:endParaRPr>
          </a:p>
          <a:p>
            <a:pPr marL="685800" lvl="1" indent="-228600" eaLnBrk="1" hangingPunct="1">
              <a:spcBef>
                <a:spcPct val="70000"/>
              </a:spcBef>
              <a:buSzTx/>
              <a:buFont typeface="Wingdings" pitchFamily="2" charset="2"/>
              <a:buNone/>
              <a:defRPr/>
            </a:pPr>
            <a:endParaRPr lang="en-US" sz="2800" b="1" dirty="0" smtClean="0"/>
          </a:p>
          <a:p>
            <a:pPr marL="685800" lvl="1" indent="-228600" eaLnBrk="1" hangingPunct="1">
              <a:spcBef>
                <a:spcPct val="70000"/>
              </a:spcBef>
              <a:buSzTx/>
              <a:buFont typeface="Wingdings" pitchFamily="2" charset="2"/>
              <a:buChar char="§"/>
              <a:defRPr/>
            </a:pP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CE7FFB3-E651-445F-B6B2-349026A999A7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677890" name="Rectangle 2"/>
          <p:cNvSpPr>
            <a:spLocks noChangeArrowheads="1"/>
          </p:cNvSpPr>
          <p:nvPr/>
        </p:nvSpPr>
        <p:spPr bwMode="auto">
          <a:xfrm>
            <a:off x="0" y="1371600"/>
            <a:ext cx="9144000" cy="3984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44314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2000"/>
            <a:ext cx="9144000" cy="511175"/>
          </a:xfrm>
        </p:spPr>
        <p:txBody>
          <a:bodyPr/>
          <a:lstStyle/>
          <a:p>
            <a:pPr eaLnBrk="1" hangingPunct="1"/>
            <a:r>
              <a:rPr lang="en-US" sz="3200" dirty="0" smtClean="0"/>
              <a:t>Timeline – SEC Settlements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514600"/>
            <a:ext cx="7807325" cy="2850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CE7FFB3-E651-445F-B6B2-349026A999A7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677890" name="Rectangle 2"/>
          <p:cNvSpPr>
            <a:spLocks noChangeArrowheads="1"/>
          </p:cNvSpPr>
          <p:nvPr/>
        </p:nvSpPr>
        <p:spPr bwMode="auto">
          <a:xfrm>
            <a:off x="0" y="1371600"/>
            <a:ext cx="9144000" cy="3984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44314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2000"/>
            <a:ext cx="9144000" cy="511175"/>
          </a:xfrm>
        </p:spPr>
        <p:txBody>
          <a:bodyPr/>
          <a:lstStyle/>
          <a:p>
            <a:pPr eaLnBrk="1" hangingPunct="1"/>
            <a:r>
              <a:rPr lang="en-US" sz="3200" dirty="0" smtClean="0"/>
              <a:t>Claims Administration Process – Claims Made</a:t>
            </a:r>
          </a:p>
        </p:txBody>
      </p:sp>
      <p:pic>
        <p:nvPicPr>
          <p:cNvPr id="890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048000"/>
            <a:ext cx="780415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CE7FFB3-E651-445F-B6B2-349026A999A7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677890" name="Rectangle 2"/>
          <p:cNvSpPr>
            <a:spLocks noChangeArrowheads="1"/>
          </p:cNvSpPr>
          <p:nvPr/>
        </p:nvSpPr>
        <p:spPr bwMode="auto">
          <a:xfrm>
            <a:off x="0" y="1371600"/>
            <a:ext cx="9144000" cy="3984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44314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2000"/>
            <a:ext cx="9144000" cy="511175"/>
          </a:xfrm>
        </p:spPr>
        <p:txBody>
          <a:bodyPr/>
          <a:lstStyle/>
          <a:p>
            <a:pPr eaLnBrk="1" hangingPunct="1"/>
            <a:r>
              <a:rPr lang="en-US" sz="3200" dirty="0" smtClean="0"/>
              <a:t>Claims Administration Process– Not Claims Made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1038" y="2700338"/>
            <a:ext cx="778192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40000"/>
          </a:spcBef>
          <a:spcAft>
            <a:spcPct val="0"/>
          </a:spcAft>
          <a:buClrTx/>
          <a:buSzTx/>
          <a:buFont typeface="Wingdings" pitchFamily="2" charset="2"/>
          <a:buChar char="§"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40000"/>
          </a:spcBef>
          <a:spcAft>
            <a:spcPct val="0"/>
          </a:spcAft>
          <a:buClrTx/>
          <a:buSzTx/>
          <a:buFont typeface="Wingdings" pitchFamily="2" charset="2"/>
          <a:buChar char="§"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5186</TotalTime>
  <Words>1080</Words>
  <Application>Microsoft Office PowerPoint</Application>
  <PresentationFormat>On-screen Show (4:3)</PresentationFormat>
  <Paragraphs>452</Paragraphs>
  <Slides>39</Slides>
  <Notes>35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1" baseType="lpstr">
      <vt:lpstr>Pixel</vt:lpstr>
      <vt:lpstr>Worksheet</vt:lpstr>
      <vt:lpstr> Distribution Process in Class Action and SEC Settlements  </vt:lpstr>
      <vt:lpstr>Overview</vt:lpstr>
      <vt:lpstr>Key Players – Private Class Action Settlements</vt:lpstr>
      <vt:lpstr>Timeline – Private Class Action Settlements</vt:lpstr>
      <vt:lpstr>Proposal – Private Class Action Settlements</vt:lpstr>
      <vt:lpstr>Key Players – SEC Settlements</vt:lpstr>
      <vt:lpstr>Timeline – SEC Settlements</vt:lpstr>
      <vt:lpstr>Claims Administration Process – Claims Made</vt:lpstr>
      <vt:lpstr>Claims Administration Process– Not Claims Made</vt:lpstr>
      <vt:lpstr>Notice / Claim Form Mailing</vt:lpstr>
      <vt:lpstr>Claim Processing</vt:lpstr>
      <vt:lpstr>Payment</vt:lpstr>
      <vt:lpstr>Participation Rates in Private Securities Litigation Settlement Distributions</vt:lpstr>
      <vt:lpstr>Statistical Study Results</vt:lpstr>
      <vt:lpstr>Statistical Study Results</vt:lpstr>
      <vt:lpstr>Statistical Study Results</vt:lpstr>
      <vt:lpstr>Statistical Study Results</vt:lpstr>
      <vt:lpstr>Statistical Study Results</vt:lpstr>
      <vt:lpstr>Statistical Study Results</vt:lpstr>
      <vt:lpstr>Statistical Study Results</vt:lpstr>
      <vt:lpstr>Statistical Study Results</vt:lpstr>
      <vt:lpstr>Statistical Study Results</vt:lpstr>
      <vt:lpstr>Mass Settlements Often Pose Goldilocks Dilemma</vt:lpstr>
      <vt:lpstr>Potential Disaster Scenarios</vt:lpstr>
      <vt:lpstr>Too Many Opt Outs</vt:lpstr>
      <vt:lpstr>Too Few Claims</vt:lpstr>
      <vt:lpstr>Too Many Claims</vt:lpstr>
      <vt:lpstr>Too Few Claims and Too Many Claims</vt:lpstr>
      <vt:lpstr>Too Little Money</vt:lpstr>
      <vt:lpstr>Too Much Money</vt:lpstr>
      <vt:lpstr>Trade Offs</vt:lpstr>
      <vt:lpstr>Tensions</vt:lpstr>
      <vt:lpstr>Tensions, Contd.</vt:lpstr>
      <vt:lpstr>Tensions, Contd.</vt:lpstr>
      <vt:lpstr>Claim Filing Suggestions</vt:lpstr>
      <vt:lpstr>Other Suggestions</vt:lpstr>
      <vt:lpstr>Other Suggestions, Contd.</vt:lpstr>
      <vt:lpstr>Other Suggestions, Contd.</vt:lpstr>
      <vt:lpstr>Other Suggestions, Contd.</vt:lpstr>
    </vt:vector>
  </TitlesOfParts>
  <Company>CSD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Mediating Disasters</dc:title>
  <dc:creator>radmin</dc:creator>
  <cp:lastModifiedBy>Susan Hinson</cp:lastModifiedBy>
  <cp:revision>308</cp:revision>
  <dcterms:created xsi:type="dcterms:W3CDTF">2009-01-23T16:25:43Z</dcterms:created>
  <dcterms:modified xsi:type="dcterms:W3CDTF">2012-03-22T18:35:36Z</dcterms:modified>
</cp:coreProperties>
</file>