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61" r:id="rId27"/>
  </p:sldIdLst>
  <p:sldSz cx="9144000" cy="6858000" type="screen4x3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DF23A0-94D9-4258-A36E-77AAF9015618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297180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9"/>
            <a:ext cx="297180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0B3603F-8726-4191-94DE-0B4EE8840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3603F-8726-4191-94DE-0B4EE884007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C0B-0FE2-48B2-B9C3-56CBF9DC396A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C462-A7C2-4A88-8E99-7D34FF6685B7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FA0F-59C0-4095-9990-3C8C84521CF3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4A0-F143-4259-A88C-F6D9F471D2F5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D846-0478-4AA4-B088-9603F2B8EBBA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3FC2-1E99-47F2-9EBB-9A0D96E628EC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FDED-A5A2-47D9-862F-DF438AEC3677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5D1E-6BB3-415A-A28F-400F39BC5754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AFBB-A99D-407D-81B4-7167E6E55272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B4CE-37E3-478E-8EB3-DDCFB5488FBA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48C8-F0BD-44FB-91A3-65B8D7C4817A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F5A6D-6BB1-4E5D-8CA7-E55A37A206F4}" type="datetime1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DFA – The Volcker Rule and Corporate Living Wills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2800" b="1" dirty="0" smtClean="0"/>
              <a:t>Sally Miller, Chief Executive Officer</a:t>
            </a:r>
            <a:br>
              <a:rPr lang="en-US" sz="2800" b="1" dirty="0" smtClean="0"/>
            </a:br>
            <a:r>
              <a:rPr lang="en-US" sz="2800" b="1" dirty="0" smtClean="0"/>
              <a:t>Institute of International Bankers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>
                <a:solidFill>
                  <a:schemeClr val="tx1"/>
                </a:solidFill>
              </a:rPr>
              <a:t>FIRMA’s National Risk Management</a:t>
            </a:r>
          </a:p>
          <a:p>
            <a:r>
              <a:rPr lang="en-US" sz="2200" b="1" dirty="0" smtClean="0">
                <a:solidFill>
                  <a:schemeClr val="tx1"/>
                </a:solidFill>
              </a:rPr>
              <a:t>Training Conference</a:t>
            </a:r>
          </a:p>
          <a:p>
            <a:r>
              <a:rPr lang="en-US" sz="2200" b="1" dirty="0" smtClean="0">
                <a:solidFill>
                  <a:schemeClr val="tx1"/>
                </a:solidFill>
              </a:rPr>
              <a:t>Fort Worth, Texas</a:t>
            </a:r>
          </a:p>
          <a:p>
            <a:r>
              <a:rPr lang="en-US" sz="2200" b="1" dirty="0" smtClean="0">
                <a:solidFill>
                  <a:schemeClr val="tx1"/>
                </a:solidFill>
              </a:rPr>
              <a:t>March 29, 2012</a:t>
            </a:r>
            <a:endParaRPr lang="en-US" sz="22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5029200"/>
            <a:ext cx="7086600" cy="15262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-152400"/>
            <a:ext cx="7772400" cy="2762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How the Agencies have proposed to interpret the statute: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7696200" cy="3505200"/>
          </a:xfrm>
        </p:spPr>
        <p:txBody>
          <a:bodyPr/>
          <a:lstStyle/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Proscriptively…..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 U.S. government exception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 Does not include foreign government securities, municipal revenue bonds</a:t>
            </a:r>
          </a:p>
          <a:p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029200"/>
            <a:ext cx="7086600" cy="16786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219200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  <a:buFont typeface="Arial" pitchFamily="34" charset="0"/>
              <a:buChar char="•"/>
            </a:pPr>
            <a:r>
              <a:rPr lang="en-US" sz="2000" b="1" dirty="0" smtClean="0"/>
              <a:t> Underwriting and market-making activities in securities,</a:t>
            </a:r>
            <a:br>
              <a:rPr lang="en-US" sz="2000" b="1" dirty="0" smtClean="0"/>
            </a:br>
            <a:r>
              <a:rPr lang="en-US" sz="2000" b="1" dirty="0"/>
              <a:t> </a:t>
            </a:r>
            <a:r>
              <a:rPr lang="en-US" sz="2000" b="1" dirty="0" smtClean="0"/>
              <a:t> derivatives, futures</a:t>
            </a:r>
            <a:br>
              <a:rPr lang="en-US" sz="20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2">
              <a:buFont typeface="Courier New" pitchFamily="49" charset="0"/>
              <a:buChar char="o"/>
            </a:pPr>
            <a:r>
              <a:rPr lang="en-US" sz="2000" dirty="0" smtClean="0"/>
              <a:t>Tiered compliance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No quantitative metrics for trading assets and liabilities less than $1B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8 quantitative metrics for trading assets and liabilities between $1B-$5B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17 quantitative metrics, measured daily, reported monthly for trading assets and liabilities in excess of $5B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Metrics measure risk management, source of revenue, revenue-relative-to risk, customer facing activity, payment of fees, commissions and spreads</a:t>
            </a:r>
          </a:p>
          <a:p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029200"/>
            <a:ext cx="7086600" cy="1678658"/>
          </a:xfrm>
          <a:prstGeom prst="rect">
            <a:avLst/>
          </a:prstGeom>
          <a:noFill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9811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Permissible private equity and hedge fund activity (statutory conditions)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382000" cy="4343400"/>
          </a:xfrm>
        </p:spPr>
        <p:txBody>
          <a:bodyPr>
            <a:no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Defined as funds exempt under 3(c )(1)/3(c)(7)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Banking entity provides bona fide trust, fiduciary or investment</a:t>
            </a:r>
          </a:p>
          <a:p>
            <a:pPr lvl="0" algn="l"/>
            <a:r>
              <a:rPr lang="en-US" sz="1800" dirty="0" smtClean="0">
                <a:solidFill>
                  <a:schemeClr val="tx1"/>
                </a:solidFill>
              </a:rPr>
              <a:t>   advisory services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Fund is organized and offered in connection with providing these</a:t>
            </a:r>
          </a:p>
          <a:p>
            <a:pPr lvl="0" algn="l"/>
            <a:r>
              <a:rPr lang="en-US" sz="1800" dirty="0" smtClean="0">
                <a:solidFill>
                  <a:schemeClr val="tx1"/>
                </a:solidFill>
              </a:rPr>
              <a:t>   services and is only offered to customers of the banking entity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Banking entity permitted to invest in such funds on a de </a:t>
            </a:r>
            <a:r>
              <a:rPr lang="en-US" sz="1800" dirty="0" err="1" smtClean="0">
                <a:solidFill>
                  <a:schemeClr val="tx1"/>
                </a:solidFill>
              </a:rPr>
              <a:t>minimis</a:t>
            </a:r>
            <a:r>
              <a:rPr lang="en-US" sz="1800" dirty="0" smtClean="0">
                <a:solidFill>
                  <a:schemeClr val="tx1"/>
                </a:solidFill>
              </a:rPr>
              <a:t> basis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Subject to Super 23A and 23B with exceptions for prime brokerage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No guarantee, etc. of obligations or performance of funds/written</a:t>
            </a:r>
          </a:p>
          <a:p>
            <a:pPr lvl="0" algn="l"/>
            <a:r>
              <a:rPr lang="en-US" sz="1800" dirty="0" smtClean="0">
                <a:solidFill>
                  <a:schemeClr val="tx1"/>
                </a:solidFill>
              </a:rPr>
              <a:t>  disclosures to investors re losses 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No sharing of name or variation thereof with a covered fund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No banking entity director or employee invests in funds, except those</a:t>
            </a:r>
          </a:p>
          <a:p>
            <a:pPr lvl="0" algn="l"/>
            <a:r>
              <a:rPr lang="en-US" sz="1800" dirty="0" smtClean="0">
                <a:solidFill>
                  <a:schemeClr val="tx1"/>
                </a:solidFill>
              </a:rPr>
              <a:t>   directly involved with funds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5334000"/>
            <a:ext cx="5791200" cy="13738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SOTUS Exceptions: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077200" cy="4572000"/>
          </a:xfrm>
        </p:spPr>
        <p:txBody>
          <a:bodyPr>
            <a:normAutofit fontScale="70000" lnSpcReduction="2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3100" dirty="0" smtClean="0">
                <a:solidFill>
                  <a:schemeClr val="tx1"/>
                </a:solidFill>
              </a:rPr>
              <a:t> Non-U.S. Prop trading permitted but further Agency</a:t>
            </a:r>
          </a:p>
          <a:p>
            <a:pPr lvl="0" algn="l"/>
            <a:r>
              <a:rPr lang="en-US" sz="3100" dirty="0" smtClean="0">
                <a:solidFill>
                  <a:schemeClr val="tx1"/>
                </a:solidFill>
              </a:rPr>
              <a:t>   restrictions: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3100" dirty="0" smtClean="0">
                <a:solidFill>
                  <a:schemeClr val="tx1"/>
                </a:solidFill>
              </a:rPr>
              <a:t> No U.S. counterparty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3100" dirty="0" smtClean="0">
                <a:solidFill>
                  <a:schemeClr val="tx1"/>
                </a:solidFill>
              </a:rPr>
              <a:t> No U.S. execution facility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3100" dirty="0" smtClean="0">
                <a:solidFill>
                  <a:schemeClr val="tx1"/>
                </a:solidFill>
              </a:rPr>
              <a:t> No U.S. personnel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100" dirty="0" smtClean="0">
                <a:solidFill>
                  <a:schemeClr val="tx1"/>
                </a:solidFill>
              </a:rPr>
              <a:t>  Non-U.S. Hedge and Equity Fund activities permitted 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3100" dirty="0" smtClean="0">
                <a:solidFill>
                  <a:schemeClr val="tx1"/>
                </a:solidFill>
              </a:rPr>
              <a:t> Statute provides can’t sell to U.S. residents; Agencies</a:t>
            </a:r>
          </a:p>
          <a:p>
            <a:pPr lvl="1" algn="l"/>
            <a:r>
              <a:rPr lang="en-US" sz="3100" dirty="0" smtClean="0">
                <a:solidFill>
                  <a:schemeClr val="tx1"/>
                </a:solidFill>
              </a:rPr>
              <a:t>    added can’t sell non-U.S. fund from U.S.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3100" dirty="0" smtClean="0">
                <a:solidFill>
                  <a:schemeClr val="tx1"/>
                </a:solidFill>
              </a:rPr>
              <a:t> Unclear whether can invest in 3</a:t>
            </a:r>
            <a:r>
              <a:rPr lang="en-US" sz="3100" baseline="30000" dirty="0" smtClean="0">
                <a:solidFill>
                  <a:schemeClr val="tx1"/>
                </a:solidFill>
              </a:rPr>
              <a:t>rd</a:t>
            </a:r>
            <a:r>
              <a:rPr lang="en-US" sz="3100" dirty="0" smtClean="0">
                <a:solidFill>
                  <a:schemeClr val="tx1"/>
                </a:solidFill>
              </a:rPr>
              <a:t> party funds or whether</a:t>
            </a:r>
          </a:p>
          <a:p>
            <a:pPr lvl="2" algn="l"/>
            <a:r>
              <a:rPr lang="en-US" sz="3100" dirty="0" smtClean="0">
                <a:solidFill>
                  <a:schemeClr val="tx1"/>
                </a:solidFill>
              </a:rPr>
              <a:t>   responsible for secondary sales to U.S. investors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3100" dirty="0" smtClean="0">
                <a:solidFill>
                  <a:schemeClr val="tx1"/>
                </a:solidFill>
              </a:rPr>
              <a:t> Non-U.S. bank can’t lend to non-U.S. fund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3100" dirty="0" smtClean="0">
                <a:solidFill>
                  <a:schemeClr val="tx1"/>
                </a:solidFill>
              </a:rPr>
              <a:t> No corollary for non-US mutual fund equivalents</a:t>
            </a:r>
          </a:p>
          <a:p>
            <a:pPr algn="l"/>
            <a:endParaRPr lang="en-US" sz="2000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5334000"/>
            <a:ext cx="5791200" cy="13738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the Public is saying?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3600" dirty="0" smtClean="0"/>
              <a:t>Agencies received 18,000+ comment letters, many form letters in support of proposal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Comments received from </a:t>
            </a:r>
            <a:r>
              <a:rPr lang="en-US" sz="3600" dirty="0" err="1" smtClean="0"/>
              <a:t>Merkley</a:t>
            </a:r>
            <a:r>
              <a:rPr lang="en-US" sz="3600" dirty="0" smtClean="0"/>
              <a:t>/Levin, bi-partisan group of Carper/Toomey/Warner/Crapo/Coons/Brown, as well as others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At least 18 foreign regulators from four continents</a:t>
            </a:r>
          </a:p>
          <a:p>
            <a:pPr lvl="0"/>
            <a:r>
              <a:rPr lang="en-US" sz="3600" dirty="0" smtClean="0"/>
              <a:t>Comments generally focus on: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Government securities exception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Difficulty in proving a negative, e.g., not engaged in prop trading, and impact on corporate debt market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Compliance burdens associated with proving engaged in market making; proper use of metrics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Definition of hedge and private equity funds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Super 23A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Effective date and sufficiency of time to build a compliance program 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Conclusion:  Need to re-propose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sz="2000" dirty="0"/>
          </a:p>
        </p:txBody>
      </p:sp>
      <p:pic>
        <p:nvPicPr>
          <p:cNvPr id="5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5334000"/>
            <a:ext cx="5791200" cy="137385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Corporate Living Wills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143000"/>
            <a:ext cx="7467600" cy="44958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What is the purpose of requiring firms to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file Living Wills?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Acquire information regarding systemically</a:t>
            </a: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   important financial institutions (defined as</a:t>
            </a: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   having total consolidated assets of greater</a:t>
            </a: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   than $50B) and Board supervised nonbank</a:t>
            </a: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   financial companies.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Avoid Lehman situation</a:t>
            </a:r>
          </a:p>
          <a:p>
            <a:pPr algn="l"/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5257800"/>
            <a:ext cx="5791200" cy="13738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are Living Wills?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772400" cy="3886200"/>
          </a:xfrm>
        </p:spPr>
        <p:txBody>
          <a:bodyPr>
            <a:normAutofit fontScale="70000" lnSpcReduction="2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tx1"/>
                </a:solidFill>
              </a:rPr>
              <a:t> Contingency </a:t>
            </a:r>
            <a:r>
              <a:rPr lang="en-US" sz="2900" dirty="0" smtClean="0">
                <a:solidFill>
                  <a:schemeClr val="tx1"/>
                </a:solidFill>
              </a:rPr>
              <a:t>plans  for rapid and orderly resolution under </a:t>
            </a:r>
            <a:r>
              <a:rPr lang="en-US" sz="2900" dirty="0" smtClean="0">
                <a:solidFill>
                  <a:schemeClr val="tx1"/>
                </a:solidFill>
              </a:rPr>
              <a:t>the</a:t>
            </a:r>
          </a:p>
          <a:p>
            <a:pPr lvl="0" algn="l"/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en-US" sz="2900" dirty="0" smtClean="0">
                <a:solidFill>
                  <a:schemeClr val="tx1"/>
                </a:solidFill>
              </a:rPr>
              <a:t>  Bankruptcy </a:t>
            </a:r>
            <a:r>
              <a:rPr lang="en-US" sz="2900" dirty="0" smtClean="0">
                <a:solidFill>
                  <a:schemeClr val="tx1"/>
                </a:solidFill>
              </a:rPr>
              <a:t>Code (not Title II’s Orderly Liquidation Authority) </a:t>
            </a:r>
            <a:r>
              <a:rPr lang="en-US" sz="2900" dirty="0" smtClean="0">
                <a:solidFill>
                  <a:schemeClr val="tx1"/>
                </a:solidFill>
              </a:rPr>
              <a:t>for</a:t>
            </a:r>
          </a:p>
          <a:p>
            <a:pPr lvl="0" algn="l"/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en-US" sz="2900" dirty="0" smtClean="0">
                <a:solidFill>
                  <a:schemeClr val="tx1"/>
                </a:solidFill>
              </a:rPr>
              <a:t>  the </a:t>
            </a:r>
            <a:r>
              <a:rPr lang="en-US" sz="2900" dirty="0" smtClean="0">
                <a:solidFill>
                  <a:schemeClr val="tx1"/>
                </a:solidFill>
              </a:rPr>
              <a:t>holding company and nonbank subsidiaries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900" dirty="0" smtClean="0">
                <a:solidFill>
                  <a:schemeClr val="tx1"/>
                </a:solidFill>
              </a:rPr>
              <a:t> Applies </a:t>
            </a:r>
            <a:r>
              <a:rPr lang="en-US" sz="2900" dirty="0" smtClean="0">
                <a:solidFill>
                  <a:schemeClr val="tx1"/>
                </a:solidFill>
              </a:rPr>
              <a:t>to 124 companies, 98 of which are foreign </a:t>
            </a:r>
            <a:r>
              <a:rPr lang="en-US" sz="2900" dirty="0" smtClean="0">
                <a:solidFill>
                  <a:schemeClr val="tx1"/>
                </a:solidFill>
              </a:rPr>
              <a:t>banking</a:t>
            </a:r>
          </a:p>
          <a:p>
            <a:pPr lvl="1" algn="l"/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en-US" sz="2900" dirty="0" smtClean="0">
                <a:solidFill>
                  <a:schemeClr val="tx1"/>
                </a:solidFill>
              </a:rPr>
              <a:t>  organizations</a:t>
            </a:r>
            <a:endParaRPr lang="en-US" sz="2900" dirty="0" smtClean="0">
              <a:solidFill>
                <a:schemeClr val="tx1"/>
              </a:solidFill>
            </a:endParaRPr>
          </a:p>
          <a:p>
            <a:pPr lvl="1" algn="l">
              <a:buFont typeface="Courier New" pitchFamily="49" charset="0"/>
              <a:buChar char="o"/>
            </a:pPr>
            <a:r>
              <a:rPr lang="en-US" sz="2900" dirty="0" smtClean="0">
                <a:solidFill>
                  <a:schemeClr val="tx1"/>
                </a:solidFill>
              </a:rPr>
              <a:t> Different </a:t>
            </a:r>
            <a:r>
              <a:rPr lang="en-US" sz="2900" dirty="0" smtClean="0">
                <a:solidFill>
                  <a:schemeClr val="tx1"/>
                </a:solidFill>
              </a:rPr>
              <a:t>and separate from resolution plans for insured </a:t>
            </a:r>
            <a:endParaRPr lang="en-US" sz="2900" dirty="0" smtClean="0">
              <a:solidFill>
                <a:schemeClr val="tx1"/>
              </a:solidFill>
            </a:endParaRPr>
          </a:p>
          <a:p>
            <a:pPr lvl="1" algn="l"/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en-US" sz="2900" dirty="0" smtClean="0">
                <a:solidFill>
                  <a:schemeClr val="tx1"/>
                </a:solidFill>
              </a:rPr>
              <a:t>   depository </a:t>
            </a:r>
            <a:r>
              <a:rPr lang="en-US" sz="2900" dirty="0" smtClean="0">
                <a:solidFill>
                  <a:schemeClr val="tx1"/>
                </a:solidFill>
              </a:rPr>
              <a:t>institutions (IDIs) with $50B in total assets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2900" dirty="0" smtClean="0">
                <a:solidFill>
                  <a:schemeClr val="tx1"/>
                </a:solidFill>
              </a:rPr>
              <a:t> Purpose</a:t>
            </a:r>
            <a:r>
              <a:rPr lang="en-US" sz="2900" dirty="0" smtClean="0">
                <a:solidFill>
                  <a:schemeClr val="tx1"/>
                </a:solidFill>
              </a:rPr>
              <a:t>:  Not financial stability but protection of depositors</a:t>
            </a:r>
            <a:r>
              <a:rPr lang="en-US" sz="2900" dirty="0" smtClean="0">
                <a:solidFill>
                  <a:schemeClr val="tx1"/>
                </a:solidFill>
              </a:rPr>
              <a:t>,</a:t>
            </a:r>
          </a:p>
          <a:p>
            <a:pPr lvl="2" algn="l"/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en-US" sz="2900" dirty="0" smtClean="0">
                <a:solidFill>
                  <a:schemeClr val="tx1"/>
                </a:solidFill>
              </a:rPr>
              <a:t>  </a:t>
            </a:r>
            <a:r>
              <a:rPr lang="en-US" sz="2900" dirty="0" smtClean="0">
                <a:solidFill>
                  <a:schemeClr val="tx1"/>
                </a:solidFill>
              </a:rPr>
              <a:t>creditors and DIF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2900" dirty="0" smtClean="0">
                <a:solidFill>
                  <a:schemeClr val="tx1"/>
                </a:solidFill>
              </a:rPr>
              <a:t> 34 </a:t>
            </a:r>
            <a:r>
              <a:rPr lang="en-US" sz="2900" dirty="0" smtClean="0">
                <a:solidFill>
                  <a:schemeClr val="tx1"/>
                </a:solidFill>
              </a:rPr>
              <a:t>insured depository institutions impacted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900" dirty="0" smtClean="0">
                <a:solidFill>
                  <a:schemeClr val="tx1"/>
                </a:solidFill>
              </a:rPr>
              <a:t> Under </a:t>
            </a:r>
            <a:r>
              <a:rPr lang="en-US" sz="2900" dirty="0" smtClean="0">
                <a:solidFill>
                  <a:schemeClr val="tx1"/>
                </a:solidFill>
              </a:rPr>
              <a:t>both plans, holding companies, IDIs and non-bank subs </a:t>
            </a:r>
            <a:r>
              <a:rPr lang="en-US" sz="2900" dirty="0" smtClean="0">
                <a:solidFill>
                  <a:schemeClr val="tx1"/>
                </a:solidFill>
              </a:rPr>
              <a:t>will</a:t>
            </a:r>
          </a:p>
          <a:p>
            <a:pPr lvl="1" algn="l"/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en-US" sz="2900" dirty="0" smtClean="0">
                <a:solidFill>
                  <a:schemeClr val="tx1"/>
                </a:solidFill>
              </a:rPr>
              <a:t>   </a:t>
            </a:r>
            <a:r>
              <a:rPr lang="en-US" sz="2900" dirty="0" smtClean="0">
                <a:solidFill>
                  <a:schemeClr val="tx1"/>
                </a:solidFill>
              </a:rPr>
              <a:t>incorporate resolution planning into strategic planning </a:t>
            </a:r>
          </a:p>
          <a:p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5257800"/>
            <a:ext cx="5791200" cy="13738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8382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What entities must the plans cover?</a:t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524000"/>
            <a:ext cx="7315200" cy="3124200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Plans must cover the holding company</a:t>
            </a: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  plus material entities, defined as a</a:t>
            </a: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  subsidiary or foreign office that is </a:t>
            </a: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  significant to the activities of a: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 Critical operation or core business line</a:t>
            </a:r>
          </a:p>
          <a:p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5257800"/>
            <a:ext cx="5791200" cy="13738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295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must the plan contain?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10600" cy="4267200"/>
          </a:xfrm>
        </p:spPr>
        <p:txBody>
          <a:bodyPr>
            <a:normAutofit fontScale="77500" lnSpcReduction="2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 Board-approved plans must include: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600" dirty="0" smtClean="0">
                <a:solidFill>
                  <a:schemeClr val="tx1"/>
                </a:solidFill>
              </a:rPr>
              <a:t> An executive summary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600" dirty="0" smtClean="0">
                <a:solidFill>
                  <a:schemeClr val="tx1"/>
                </a:solidFill>
              </a:rPr>
              <a:t> Strategic analysis supporting the plan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600" dirty="0" smtClean="0">
                <a:solidFill>
                  <a:schemeClr val="tx1"/>
                </a:solidFill>
              </a:rPr>
              <a:t> Corporate governance structures, policies and procedures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600" dirty="0" smtClean="0">
                <a:solidFill>
                  <a:schemeClr val="tx1"/>
                </a:solidFill>
              </a:rPr>
              <a:t> Organizational and financial information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 Identifies all material legal entities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 Maps key business lines and functions to each entity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 Detailed descriptions of material on- and off-balance sheet</a:t>
            </a:r>
          </a:p>
          <a:p>
            <a:pPr lvl="2" algn="l"/>
            <a:r>
              <a:rPr lang="en-US" sz="2600" dirty="0" smtClean="0">
                <a:solidFill>
                  <a:schemeClr val="tx1"/>
                </a:solidFill>
              </a:rPr>
              <a:t>   exposures, financial positions, booking and hedging practices,</a:t>
            </a:r>
          </a:p>
          <a:p>
            <a:pPr lvl="2" algn="l"/>
            <a:r>
              <a:rPr lang="en-US" sz="2600" dirty="0" smtClean="0">
                <a:solidFill>
                  <a:schemeClr val="tx1"/>
                </a:solidFill>
              </a:rPr>
              <a:t>   major counterparties and trading, payment, clearing and settlement</a:t>
            </a:r>
          </a:p>
          <a:p>
            <a:pPr lvl="2" algn="l"/>
            <a:r>
              <a:rPr lang="en-US" sz="2600" dirty="0" smtClean="0">
                <a:solidFill>
                  <a:schemeClr val="tx1"/>
                </a:solidFill>
              </a:rPr>
              <a:t>   systems;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 Detailed MIS information</a:t>
            </a:r>
          </a:p>
          <a:p>
            <a:pPr lvl="2" algn="l">
              <a:buFont typeface="Wingdings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 Mapping of the interconnections and interdependencies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5257800"/>
            <a:ext cx="5791200" cy="13738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dirty="0" smtClean="0"/>
              <a:t>Under what economic conditions are the plans to be prepared?</a:t>
            </a:r>
            <a:br>
              <a:rPr lang="en-US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lvl="0"/>
            <a:r>
              <a:rPr lang="en-US" sz="2200" dirty="0" smtClean="0"/>
              <a:t>Plans must be prepared using stress test assumptions, e.g., failure under baseline, adverse and severely adverse economic conditions.</a:t>
            </a:r>
          </a:p>
          <a:p>
            <a:pPr lvl="0"/>
            <a:r>
              <a:rPr lang="en-US" sz="2200" dirty="0" smtClean="0"/>
              <a:t>Initial plan only needs to cover failure under baseline conditions, however.</a:t>
            </a:r>
          </a:p>
          <a:p>
            <a:pPr lvl="0"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b="1" dirty="0" smtClean="0"/>
              <a:t>What if significant changes occur post filing of a plan?</a:t>
            </a:r>
          </a:p>
          <a:p>
            <a:pPr lvl="0"/>
            <a:r>
              <a:rPr lang="en-US" sz="2200" dirty="0" smtClean="0"/>
              <a:t>Events or changes that have a “material effect” must be noticed within 45 days of the event</a:t>
            </a:r>
          </a:p>
          <a:p>
            <a:pPr lvl="1">
              <a:buFont typeface="Courier New" pitchFamily="49" charset="0"/>
              <a:buChar char="o"/>
            </a:pPr>
            <a:r>
              <a:rPr lang="en-US" sz="2200" dirty="0" smtClean="0"/>
              <a:t>Proposal would have required plan to be updated; updating now to be addressed in subsequent plan filing</a:t>
            </a:r>
          </a:p>
          <a:p>
            <a:pPr>
              <a:buNone/>
            </a:pPr>
            <a:endParaRPr lang="en-US" sz="2400" dirty="0" smtClean="0"/>
          </a:p>
          <a:p>
            <a:pPr lvl="0"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181600"/>
            <a:ext cx="5791200" cy="13738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Volcker Rule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599"/>
            <a:ext cx="8229600" cy="2667001"/>
          </a:xfrm>
        </p:spPr>
        <p:txBody>
          <a:bodyPr>
            <a:normAutofit/>
          </a:bodyPr>
          <a:lstStyle/>
          <a:p>
            <a:pPr lvl="0"/>
            <a:r>
              <a:rPr lang="en-US" sz="3100" dirty="0" smtClean="0"/>
              <a:t>Political Background</a:t>
            </a:r>
          </a:p>
          <a:p>
            <a:pPr lvl="0"/>
            <a:r>
              <a:rPr lang="en-US" sz="3100" dirty="0" smtClean="0"/>
              <a:t>What the statute says</a:t>
            </a:r>
          </a:p>
          <a:p>
            <a:pPr lvl="0"/>
            <a:r>
              <a:rPr lang="en-US" sz="3100" dirty="0" smtClean="0"/>
              <a:t>How the Agencies have proposed to interpret it</a:t>
            </a:r>
          </a:p>
          <a:p>
            <a:pPr lvl="0"/>
            <a:r>
              <a:rPr lang="en-US" sz="3100" dirty="0" smtClean="0"/>
              <a:t>What the Public is saying</a:t>
            </a:r>
            <a:endParaRPr lang="en-US" sz="31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5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029200"/>
            <a:ext cx="7086600" cy="15262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9539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When do these plans have to be filed?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8382000" cy="4724400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Phased-in submission deadlines, based on size of nonbank</a:t>
            </a:r>
          </a:p>
          <a:p>
            <a:pPr lvl="0" algn="l"/>
            <a:r>
              <a:rPr lang="en-US" sz="2400" dirty="0" smtClean="0">
                <a:solidFill>
                  <a:schemeClr val="tx1"/>
                </a:solidFill>
              </a:rPr>
              <a:t>  assets: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tx1"/>
                </a:solidFill>
              </a:rPr>
              <a:t> Tier 1, greater than $250B in nonbank assets,  July 1, 2012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tx1"/>
                </a:solidFill>
              </a:rPr>
              <a:t> Tier 2, greater than $100B in nonbank assets,  July 1, 2013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tx1"/>
                </a:solidFill>
              </a:rPr>
              <a:t> Tier 3, less than $100B in nonbank assets,  December 31, </a:t>
            </a:r>
          </a:p>
          <a:p>
            <a:pPr lvl="1" algn="l"/>
            <a:r>
              <a:rPr lang="en-US" sz="2400" dirty="0" smtClean="0">
                <a:solidFill>
                  <a:schemeClr val="tx1"/>
                </a:solidFill>
              </a:rPr>
              <a:t>    2013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tx1"/>
                </a:solidFill>
              </a:rPr>
              <a:t> Thereafter, plans to be filed on anniversary of initial </a:t>
            </a:r>
          </a:p>
          <a:p>
            <a:pPr lvl="1" algn="l"/>
            <a:r>
              <a:rPr lang="en-US" sz="2400" dirty="0" smtClean="0">
                <a:solidFill>
                  <a:schemeClr val="tx1"/>
                </a:solidFill>
              </a:rPr>
              <a:t>    submission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tx1"/>
                </a:solidFill>
              </a:rPr>
              <a:t>  Aligns with timing for FSB and other proposals, e.g., first</a:t>
            </a:r>
          </a:p>
          <a:p>
            <a:pPr lvl="1" algn="l"/>
            <a:r>
              <a:rPr lang="en-US" sz="2400" dirty="0" smtClean="0">
                <a:solidFill>
                  <a:schemeClr val="tx1"/>
                </a:solidFill>
              </a:rPr>
              <a:t>    drafts due June 2012.</a:t>
            </a:r>
          </a:p>
          <a:p>
            <a:pPr algn="l"/>
            <a:endParaRPr lang="en-US" sz="2400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181600"/>
            <a:ext cx="5791200" cy="13738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95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will the FDIC and FRB do with the plans?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447800"/>
            <a:ext cx="7315200" cy="3657600"/>
          </a:xfrm>
        </p:spPr>
        <p:txBody>
          <a:bodyPr>
            <a:normAutofit fontScale="92500" lnSpcReduction="2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Assess “credibility” of plan 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3000" dirty="0" smtClean="0">
                <a:solidFill>
                  <a:schemeClr val="tx1"/>
                </a:solidFill>
              </a:rPr>
              <a:t> Iterative, consultative process</a:t>
            </a:r>
          </a:p>
          <a:p>
            <a:pPr lvl="1" algn="l"/>
            <a:r>
              <a:rPr lang="en-US" sz="3000" dirty="0" smtClean="0">
                <a:solidFill>
                  <a:schemeClr val="tx1"/>
                </a:solidFill>
              </a:rPr>
              <a:t>    contemplated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 Failure to cure deficiencies, potentially</a:t>
            </a:r>
          </a:p>
          <a:p>
            <a:pPr lvl="0" algn="l"/>
            <a:r>
              <a:rPr lang="en-US" sz="3000" dirty="0" smtClean="0">
                <a:solidFill>
                  <a:schemeClr val="tx1"/>
                </a:solidFill>
              </a:rPr>
              <a:t>   result in regulatory imposed restrictions,</a:t>
            </a:r>
          </a:p>
          <a:p>
            <a:pPr lvl="0" algn="l"/>
            <a:r>
              <a:rPr lang="en-US" sz="3000" dirty="0" smtClean="0">
                <a:solidFill>
                  <a:schemeClr val="tx1"/>
                </a:solidFill>
              </a:rPr>
              <a:t>   ranging from additional capital to</a:t>
            </a:r>
          </a:p>
          <a:p>
            <a:pPr lvl="0" algn="l"/>
            <a:r>
              <a:rPr lang="en-US" sz="3000" dirty="0" smtClean="0">
                <a:solidFill>
                  <a:schemeClr val="tx1"/>
                </a:solidFill>
              </a:rPr>
              <a:t>   divestiture (if failure to cure lasts longer</a:t>
            </a:r>
          </a:p>
          <a:p>
            <a:pPr lvl="0" algn="l"/>
            <a:r>
              <a:rPr lang="en-US" sz="3000" dirty="0" smtClean="0">
                <a:solidFill>
                  <a:schemeClr val="tx1"/>
                </a:solidFill>
              </a:rPr>
              <a:t>    than 2 years)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181600"/>
            <a:ext cx="5791200" cy="1373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3715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Will the information filed be kept confidential?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7924800" cy="4038600"/>
          </a:xfrm>
        </p:spPr>
        <p:txBody>
          <a:bodyPr>
            <a:normAutofit fontScale="92500" lnSpcReduction="1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 Significant portions protected as confidential under</a:t>
            </a:r>
          </a:p>
          <a:p>
            <a:pPr lvl="0" algn="l"/>
            <a:r>
              <a:rPr lang="en-US" sz="2800" dirty="0" smtClean="0">
                <a:solidFill>
                  <a:schemeClr val="tx1"/>
                </a:solidFill>
              </a:rPr>
              <a:t>  FOIA but need to request confidential treatment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 Concerns re wide-spread sharing with Congress</a:t>
            </a: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    or other non-US supervisors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 Public section must include a high-level description</a:t>
            </a:r>
          </a:p>
          <a:p>
            <a:pPr lvl="0" algn="l"/>
            <a:r>
              <a:rPr lang="en-US" sz="2800" dirty="0" smtClean="0">
                <a:solidFill>
                  <a:schemeClr val="tx1"/>
                </a:solidFill>
              </a:rPr>
              <a:t>   of resolution strategies to be employed and range</a:t>
            </a:r>
          </a:p>
          <a:p>
            <a:pPr lvl="0" algn="l"/>
            <a:r>
              <a:rPr lang="en-US" sz="2800" dirty="0" smtClean="0">
                <a:solidFill>
                  <a:schemeClr val="tx1"/>
                </a:solidFill>
              </a:rPr>
              <a:t>   of potential buyers of business lines.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 Assumption that much of the information is publicly</a:t>
            </a: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   available</a:t>
            </a:r>
          </a:p>
          <a:p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181600"/>
            <a:ext cx="5791200" cy="13738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What did we learn through the Living Will notice and comment process?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305800" cy="4038600"/>
          </a:xfrm>
        </p:spPr>
        <p:txBody>
          <a:bodyPr>
            <a:normAutofit fontScale="92500" lnSpcReduction="2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 Agencies adopted a less prescriptive, top-down approach,</a:t>
            </a:r>
          </a:p>
          <a:p>
            <a:pPr lvl="0" algn="l"/>
            <a:r>
              <a:rPr lang="en-US" sz="2600" dirty="0" smtClean="0">
                <a:solidFill>
                  <a:schemeClr val="tx1"/>
                </a:solidFill>
              </a:rPr>
              <a:t>   recognizing the benefits of a collaborative process.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600" dirty="0" smtClean="0">
                <a:solidFill>
                  <a:schemeClr val="tx1"/>
                </a:solidFill>
              </a:rPr>
              <a:t> More similar approach to that adopted by FSB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 Agencies recognized the importance of a phased-in</a:t>
            </a:r>
          </a:p>
          <a:p>
            <a:pPr lvl="0" algn="l"/>
            <a:r>
              <a:rPr lang="en-US" sz="2600" dirty="0" smtClean="0">
                <a:solidFill>
                  <a:schemeClr val="tx1"/>
                </a:solidFill>
              </a:rPr>
              <a:t>   approach and the benefits to be avoided by year end</a:t>
            </a:r>
          </a:p>
          <a:p>
            <a:pPr lvl="0" algn="l"/>
            <a:r>
              <a:rPr lang="en-US" sz="2600" dirty="0" smtClean="0">
                <a:solidFill>
                  <a:schemeClr val="tx1"/>
                </a:solidFill>
              </a:rPr>
              <a:t>   filings.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  Agencies do not expect to find initial plans deficient but</a:t>
            </a:r>
          </a:p>
          <a:p>
            <a:pPr lvl="0" algn="l"/>
            <a:r>
              <a:rPr lang="en-US" sz="2600" dirty="0" smtClean="0">
                <a:solidFill>
                  <a:schemeClr val="tx1"/>
                </a:solidFill>
              </a:rPr>
              <a:t>    foundations upon which future plans will be built,</a:t>
            </a:r>
          </a:p>
          <a:p>
            <a:pPr lvl="0" algn="l"/>
            <a:r>
              <a:rPr lang="en-US" sz="2600" dirty="0" smtClean="0">
                <a:solidFill>
                  <a:schemeClr val="tx1"/>
                </a:solidFill>
              </a:rPr>
              <a:t>    demonstrating again an iterative, consultative process is</a:t>
            </a:r>
          </a:p>
          <a:p>
            <a:pPr lvl="0" algn="l"/>
            <a:r>
              <a:rPr lang="en-US" sz="2600" dirty="0" smtClean="0">
                <a:solidFill>
                  <a:schemeClr val="tx1"/>
                </a:solidFill>
              </a:rPr>
              <a:t>    contemplated.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181600"/>
            <a:ext cx="5791200" cy="13738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Query:  Does the Living Will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sz="4400" dirty="0" smtClean="0"/>
              <a:t>   proposal to adoption process foreshadow a similar approach for the Volcker Rule?</a:t>
            </a:r>
          </a:p>
          <a:p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181600"/>
            <a:ext cx="5791200" cy="13738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29718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One can only hope!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endParaRPr lang="en-US" sz="4400" dirty="0"/>
          </a:p>
        </p:txBody>
      </p:sp>
      <p:pic>
        <p:nvPicPr>
          <p:cNvPr id="5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181600"/>
            <a:ext cx="5791200" cy="137385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000" b="1" dirty="0" smtClean="0"/>
              <a:t>Sarah A. Miller</a:t>
            </a:r>
          </a:p>
          <a:p>
            <a:pPr algn="ctr">
              <a:buNone/>
            </a:pPr>
            <a:r>
              <a:rPr lang="en-US" sz="2000" b="1" dirty="0" smtClean="0"/>
              <a:t>Chief Executive Officer</a:t>
            </a:r>
          </a:p>
          <a:p>
            <a:pPr algn="ctr">
              <a:buNone/>
            </a:pPr>
            <a:r>
              <a:rPr lang="en-US" sz="2000" b="1" dirty="0" smtClean="0"/>
              <a:t>Institute of International Bankers</a:t>
            </a:r>
          </a:p>
          <a:p>
            <a:pPr algn="ctr">
              <a:buNone/>
            </a:pPr>
            <a:r>
              <a:rPr lang="en-US" sz="2000" b="1" dirty="0" smtClean="0"/>
              <a:t>299 Park Avenue, 17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Floor</a:t>
            </a:r>
          </a:p>
          <a:p>
            <a:pPr algn="ctr">
              <a:buNone/>
            </a:pPr>
            <a:r>
              <a:rPr lang="en-US" sz="2000" b="1" dirty="0" smtClean="0"/>
              <a:t>New York, NY 10171</a:t>
            </a:r>
          </a:p>
          <a:p>
            <a:pPr algn="ctr">
              <a:buNone/>
            </a:pPr>
            <a:r>
              <a:rPr lang="en-US" sz="2000" b="1" dirty="0" smtClean="0"/>
              <a:t>(646) 213-1147</a:t>
            </a:r>
          </a:p>
          <a:p>
            <a:pPr algn="ctr">
              <a:buNone/>
            </a:pPr>
            <a:r>
              <a:rPr lang="en-US" sz="2000" b="1" dirty="0" smtClean="0"/>
              <a:t>smiller@iib.org</a:t>
            </a:r>
          </a:p>
          <a:p>
            <a:pPr algn="ctr"/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029200"/>
            <a:ext cx="7086600" cy="15262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905000"/>
          </a:xfrm>
        </p:spPr>
        <p:txBody>
          <a:bodyPr/>
          <a:lstStyle/>
          <a:p>
            <a:r>
              <a:rPr lang="en-US" b="1" dirty="0" smtClean="0"/>
              <a:t>Political Background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19200"/>
            <a:ext cx="7467600" cy="3657600"/>
          </a:xfrm>
        </p:spPr>
        <p:txBody>
          <a:bodyPr>
            <a:normAutofit lnSpcReduction="1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Volcker Proposal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 Not in Administration’s proposal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 Not in House version, but some </a:t>
            </a: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    variations had been floated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 Dodd indicates not going to be in </a:t>
            </a: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    Senate version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What Happened?</a:t>
            </a:r>
          </a:p>
          <a:p>
            <a:pPr algn="l"/>
            <a:endParaRPr lang="en-US" sz="2800" dirty="0"/>
          </a:p>
        </p:txBody>
      </p:sp>
      <p:pic>
        <p:nvPicPr>
          <p:cNvPr id="6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495800"/>
            <a:ext cx="7086600" cy="152625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153400" cy="609600"/>
          </a:xfrm>
        </p:spPr>
        <p:txBody>
          <a:bodyPr>
            <a:normAutofit fontScale="9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4000" dirty="0" smtClean="0"/>
              <a:t>  Senator Ted Kennedy died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221163"/>
          </a:xfrm>
        </p:spPr>
        <p:txBody>
          <a:bodyPr/>
          <a:lstStyle/>
          <a:p>
            <a:pPr lvl="0"/>
            <a:r>
              <a:rPr lang="en-US" sz="3600" dirty="0" smtClean="0"/>
              <a:t>Scott Brown elected to Senate in January, 2010 to replace Kennedy</a:t>
            </a:r>
          </a:p>
          <a:p>
            <a:pPr lvl="0"/>
            <a:r>
              <a:rPr lang="en-US" sz="3600" dirty="0" smtClean="0"/>
              <a:t>Volcker Rule and Fiscal Crisis Responsibility Fee Proposed</a:t>
            </a:r>
          </a:p>
          <a:p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029200"/>
            <a:ext cx="7086600" cy="1526258"/>
          </a:xfrm>
          <a:prstGeom prst="rect">
            <a:avLst/>
          </a:prstGeom>
          <a:noFill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What the statute (Section 619) says: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lvl="0"/>
            <a:r>
              <a:rPr lang="en-US" dirty="0" smtClean="0"/>
              <a:t>Prop trading prohibited</a:t>
            </a:r>
          </a:p>
          <a:p>
            <a:pPr lvl="0"/>
            <a:r>
              <a:rPr lang="en-US" dirty="0" smtClean="0"/>
              <a:t>Acquiring or retaining any equity, partnership, or other ownership interest in or sponsoring a hedge or private equity fund prohibited</a:t>
            </a:r>
          </a:p>
          <a:p>
            <a:pPr lvl="0"/>
            <a:r>
              <a:rPr lang="en-US" dirty="0" smtClean="0"/>
              <a:t>Ten Exceptions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029200"/>
            <a:ext cx="7086600" cy="1526258"/>
          </a:xfrm>
          <a:prstGeom prst="rect">
            <a:avLst/>
          </a:prstGeom>
          <a:noFill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2133601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Who is covered by the prohibitions?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371600"/>
            <a:ext cx="7620000" cy="4267200"/>
          </a:xfrm>
        </p:spPr>
        <p:txBody>
          <a:bodyPr>
            <a:normAutofit lnSpcReduction="1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Banking entities, include IDI, BHC, foreign bank</a:t>
            </a:r>
          </a:p>
          <a:p>
            <a:pPr lvl="0" algn="l"/>
            <a:r>
              <a:rPr lang="en-US" sz="2600" dirty="0" smtClean="0">
                <a:solidFill>
                  <a:schemeClr val="tx1"/>
                </a:solidFill>
              </a:rPr>
              <a:t>  branches and agencies, any affiliate or subsidiary</a:t>
            </a:r>
          </a:p>
          <a:p>
            <a:pPr lvl="1" algn="l">
              <a:buFont typeface="Courier New" pitchFamily="49" charset="0"/>
              <a:buChar char="o"/>
            </a:pPr>
            <a:r>
              <a:rPr lang="en-US" sz="2600" dirty="0" smtClean="0">
                <a:solidFill>
                  <a:schemeClr val="tx1"/>
                </a:solidFill>
              </a:rPr>
              <a:t>  IDI does not include certain trust companies</a:t>
            </a:r>
          </a:p>
          <a:p>
            <a:pPr lvl="1" algn="l"/>
            <a:r>
              <a:rPr lang="en-US" sz="2600" dirty="0" smtClean="0">
                <a:solidFill>
                  <a:schemeClr val="tx1"/>
                </a:solidFill>
              </a:rPr>
              <a:t>     that, among other things do not use Fed</a:t>
            </a:r>
          </a:p>
          <a:p>
            <a:pPr lvl="1" algn="l"/>
            <a:r>
              <a:rPr lang="en-US" sz="2600" dirty="0" smtClean="0">
                <a:solidFill>
                  <a:schemeClr val="tx1"/>
                </a:solidFill>
              </a:rPr>
              <a:t>     payment services or have access to the </a:t>
            </a:r>
          </a:p>
          <a:p>
            <a:pPr lvl="1" algn="l"/>
            <a:r>
              <a:rPr lang="en-US" sz="2600" dirty="0" smtClean="0">
                <a:solidFill>
                  <a:schemeClr val="tx1"/>
                </a:solidFill>
              </a:rPr>
              <a:t>     discount window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 Board supervised non-banking entities permitted</a:t>
            </a:r>
          </a:p>
          <a:p>
            <a:pPr lvl="0" algn="l"/>
            <a:r>
              <a:rPr lang="en-US" sz="2600" dirty="0" smtClean="0">
                <a:solidFill>
                  <a:schemeClr val="tx1"/>
                </a:solidFill>
              </a:rPr>
              <a:t>  to engage in prohibited activities, but subject to </a:t>
            </a:r>
          </a:p>
          <a:p>
            <a:pPr lvl="0" algn="l"/>
            <a:r>
              <a:rPr lang="en-US" sz="2600" dirty="0" smtClean="0">
                <a:solidFill>
                  <a:schemeClr val="tx1"/>
                </a:solidFill>
              </a:rPr>
              <a:t>   additional capital and quantitative limits</a:t>
            </a:r>
          </a:p>
          <a:p>
            <a:pPr algn="l"/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181600"/>
            <a:ext cx="7086600" cy="15262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5239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Agencies have jurisdiction?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Banking agencies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SEC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CFTC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Chairperson of the FSOC (Treasury</a:t>
            </a: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   Secretary)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029200"/>
            <a:ext cx="7086600" cy="15262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en-US" b="1" dirty="0" smtClean="0"/>
              <a:t>What is the effective date?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2971800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July 21, 2012 with two year</a:t>
            </a:r>
          </a:p>
          <a:p>
            <a:pPr lvl="0" algn="l"/>
            <a:r>
              <a:rPr lang="en-US" sz="3600" dirty="0" smtClean="0">
                <a:solidFill>
                  <a:schemeClr val="tx1"/>
                </a:solidFill>
              </a:rPr>
              <a:t>  conformance period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Extended transition period</a:t>
            </a:r>
          </a:p>
          <a:p>
            <a:pPr lvl="0" algn="l"/>
            <a:r>
              <a:rPr lang="en-US" sz="3600" dirty="0" smtClean="0">
                <a:solidFill>
                  <a:schemeClr val="tx1"/>
                </a:solidFill>
              </a:rPr>
              <a:t>   permissible for illiquid funds</a:t>
            </a:r>
          </a:p>
          <a:p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029200"/>
            <a:ext cx="7086600" cy="15262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2133599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What are some of the notable statutory exceptions?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52600"/>
            <a:ext cx="7848600" cy="3886200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Trading in US government, agency and municipals 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Underwriting and market-making activities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Risk-mitigating hedging activities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Purchasing or selling on customer order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Organizing and offering a private equity or hedge fund</a:t>
            </a:r>
          </a:p>
          <a:p>
            <a:pPr lvl="0" algn="l"/>
            <a:r>
              <a:rPr lang="en-US" sz="2400" dirty="0" smtClean="0">
                <a:solidFill>
                  <a:schemeClr val="tx1"/>
                </a:solidFill>
              </a:rPr>
              <a:t>   subject to several limitations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Two </a:t>
            </a:r>
            <a:r>
              <a:rPr lang="en-US" sz="2400" u="sng" dirty="0" smtClean="0"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solidFill>
                  <a:schemeClr val="tx1"/>
                </a:solidFill>
              </a:rPr>
              <a:t>olely </a:t>
            </a:r>
            <a:r>
              <a:rPr lang="en-US" sz="2400" u="sng" dirty="0" smtClean="0">
                <a:solidFill>
                  <a:schemeClr val="tx1"/>
                </a:solidFill>
              </a:rPr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utside </a:t>
            </a:r>
            <a:r>
              <a:rPr lang="en-US" sz="2400" u="sng" dirty="0" smtClean="0">
                <a:solidFill>
                  <a:schemeClr val="tx1"/>
                </a:solidFill>
              </a:rPr>
              <a:t>T</a:t>
            </a:r>
            <a:r>
              <a:rPr lang="en-US" sz="2400" dirty="0" smtClean="0">
                <a:solidFill>
                  <a:schemeClr val="tx1"/>
                </a:solidFill>
              </a:rPr>
              <a:t>he </a:t>
            </a:r>
            <a:r>
              <a:rPr lang="en-US" sz="2400" u="sng" dirty="0" smtClean="0">
                <a:solidFill>
                  <a:schemeClr val="tx1"/>
                </a:solidFill>
              </a:rPr>
              <a:t>U</a:t>
            </a:r>
            <a:r>
              <a:rPr lang="en-US" sz="2400" dirty="0" smtClean="0">
                <a:solidFill>
                  <a:schemeClr val="tx1"/>
                </a:solidFill>
              </a:rPr>
              <a:t>nited </a:t>
            </a:r>
            <a:r>
              <a:rPr lang="en-US" sz="2400" u="sng" dirty="0" smtClean="0"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solidFill>
                  <a:schemeClr val="tx1"/>
                </a:solidFill>
              </a:rPr>
              <a:t>tates (SOTUS) exceptions for</a:t>
            </a:r>
          </a:p>
          <a:p>
            <a:pPr lvl="0" algn="l"/>
            <a:r>
              <a:rPr lang="en-US" sz="2400" dirty="0" smtClean="0">
                <a:solidFill>
                  <a:schemeClr val="tx1"/>
                </a:solidFill>
              </a:rPr>
              <a:t>   foreign banking entities</a:t>
            </a:r>
          </a:p>
          <a:p>
            <a:pPr algn="l"/>
            <a:endParaRPr lang="en-US" dirty="0"/>
          </a:p>
        </p:txBody>
      </p:sp>
      <p:pic>
        <p:nvPicPr>
          <p:cNvPr id="4" name="Picture 2" descr="Z:\LOGOS\IIB Logos\IIB Logos- Without Backgrounds\IIB-LogoONLY-NoBg-LargeV2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181600"/>
            <a:ext cx="7086600" cy="152625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1564</Words>
  <Application>Microsoft Office PowerPoint</Application>
  <PresentationFormat>On-screen Show (4:3)</PresentationFormat>
  <Paragraphs>231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DFA – The Volcker Rule and Corporate Living Wills  Sally Miller, Chief Executive Officer Institute of International Bankers</vt:lpstr>
      <vt:lpstr>The Volcker Rule </vt:lpstr>
      <vt:lpstr>Political Background </vt:lpstr>
      <vt:lpstr>  Senator Ted Kennedy died </vt:lpstr>
      <vt:lpstr> What the statute (Section 619) says: </vt:lpstr>
      <vt:lpstr>Who is covered by the prohibitions? </vt:lpstr>
      <vt:lpstr>What Agencies have jurisdiction? </vt:lpstr>
      <vt:lpstr>What is the effective date? </vt:lpstr>
      <vt:lpstr>What are some of the notable statutory exceptions? </vt:lpstr>
      <vt:lpstr> How the Agencies have proposed to interpret the statute: </vt:lpstr>
      <vt:lpstr> Underwriting and market-making activities in securities,   derivatives, futures </vt:lpstr>
      <vt:lpstr>Permissible private equity and hedge fund activity (statutory conditions) </vt:lpstr>
      <vt:lpstr>SOTUS Exceptions: </vt:lpstr>
      <vt:lpstr>What the Public is saying? </vt:lpstr>
      <vt:lpstr>Corporate Living Wills </vt:lpstr>
      <vt:lpstr>What are Living Wills? </vt:lpstr>
      <vt:lpstr>What entities must the plans cover? </vt:lpstr>
      <vt:lpstr>What must the plan contain? </vt:lpstr>
      <vt:lpstr>Under what economic conditions are the plans to be prepared? </vt:lpstr>
      <vt:lpstr>When do these plans have to be filed? </vt:lpstr>
      <vt:lpstr>What will the FDIC and FRB do with the plans? </vt:lpstr>
      <vt:lpstr>Will the information filed be kept confidential? </vt:lpstr>
      <vt:lpstr>What did we learn through the Living Will notice and comment process? </vt:lpstr>
      <vt:lpstr>Query:  Does the Living Will</vt:lpstr>
      <vt:lpstr>One can only hope! </vt:lpstr>
      <vt:lpstr>Slide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mchrist</cp:lastModifiedBy>
  <cp:revision>76</cp:revision>
  <dcterms:created xsi:type="dcterms:W3CDTF">2006-08-16T00:00:00Z</dcterms:created>
  <dcterms:modified xsi:type="dcterms:W3CDTF">2012-03-16T15:41:05Z</dcterms:modified>
</cp:coreProperties>
</file>