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96" r:id="rId4"/>
  </p:sldMasterIdLst>
  <p:notesMasterIdLst>
    <p:notesMasterId r:id="rId27"/>
  </p:notesMasterIdLst>
  <p:handoutMasterIdLst>
    <p:handoutMasterId r:id="rId28"/>
  </p:handoutMasterIdLst>
  <p:sldIdLst>
    <p:sldId id="304" r:id="rId5"/>
    <p:sldId id="306" r:id="rId6"/>
    <p:sldId id="382" r:id="rId7"/>
    <p:sldId id="383" r:id="rId8"/>
    <p:sldId id="386" r:id="rId9"/>
    <p:sldId id="387" r:id="rId10"/>
    <p:sldId id="385"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81" r:id="rId24"/>
    <p:sldId id="376" r:id="rId25"/>
    <p:sldId id="275" r:id="rId26"/>
  </p:sldIdLst>
  <p:sldSz cx="9144000" cy="6858000" type="screen4x3"/>
  <p:notesSz cx="6858000" cy="9296400"/>
  <p:defaultTextStyle>
    <a:defPPr>
      <a:defRPr lang="en-US"/>
    </a:defPPr>
    <a:lvl1pPr algn="ctr" rtl="0" fontAlgn="base">
      <a:spcBef>
        <a:spcPct val="20000"/>
      </a:spcBef>
      <a:spcAft>
        <a:spcPct val="0"/>
      </a:spcAft>
      <a:defRPr sz="1100" b="1" kern="1200">
        <a:solidFill>
          <a:schemeClr val="tx1"/>
        </a:solidFill>
        <a:latin typeface="Arial" pitchFamily="34" charset="0"/>
        <a:ea typeface="+mn-ea"/>
        <a:cs typeface="Arial" pitchFamily="34" charset="0"/>
      </a:defRPr>
    </a:lvl1pPr>
    <a:lvl2pPr marL="457200" algn="ctr" rtl="0" fontAlgn="base">
      <a:spcBef>
        <a:spcPct val="20000"/>
      </a:spcBef>
      <a:spcAft>
        <a:spcPct val="0"/>
      </a:spcAft>
      <a:defRPr sz="1100" b="1" kern="1200">
        <a:solidFill>
          <a:schemeClr val="tx1"/>
        </a:solidFill>
        <a:latin typeface="Arial" pitchFamily="34" charset="0"/>
        <a:ea typeface="+mn-ea"/>
        <a:cs typeface="Arial" pitchFamily="34" charset="0"/>
      </a:defRPr>
    </a:lvl2pPr>
    <a:lvl3pPr marL="914400" algn="ctr" rtl="0" fontAlgn="base">
      <a:spcBef>
        <a:spcPct val="20000"/>
      </a:spcBef>
      <a:spcAft>
        <a:spcPct val="0"/>
      </a:spcAft>
      <a:defRPr sz="1100" b="1" kern="1200">
        <a:solidFill>
          <a:schemeClr val="tx1"/>
        </a:solidFill>
        <a:latin typeface="Arial" pitchFamily="34" charset="0"/>
        <a:ea typeface="+mn-ea"/>
        <a:cs typeface="Arial" pitchFamily="34" charset="0"/>
      </a:defRPr>
    </a:lvl3pPr>
    <a:lvl4pPr marL="1371600" algn="ctr" rtl="0" fontAlgn="base">
      <a:spcBef>
        <a:spcPct val="20000"/>
      </a:spcBef>
      <a:spcAft>
        <a:spcPct val="0"/>
      </a:spcAft>
      <a:defRPr sz="1100" b="1" kern="1200">
        <a:solidFill>
          <a:schemeClr val="tx1"/>
        </a:solidFill>
        <a:latin typeface="Arial" pitchFamily="34" charset="0"/>
        <a:ea typeface="+mn-ea"/>
        <a:cs typeface="Arial" pitchFamily="34" charset="0"/>
      </a:defRPr>
    </a:lvl4pPr>
    <a:lvl5pPr marL="1828800" algn="ctr" rtl="0" fontAlgn="base">
      <a:spcBef>
        <a:spcPct val="20000"/>
      </a:spcBef>
      <a:spcAft>
        <a:spcPct val="0"/>
      </a:spcAft>
      <a:defRPr sz="1100" b="1" kern="1200">
        <a:solidFill>
          <a:schemeClr val="tx1"/>
        </a:solidFill>
        <a:latin typeface="Arial" pitchFamily="34" charset="0"/>
        <a:ea typeface="+mn-ea"/>
        <a:cs typeface="Arial" pitchFamily="34" charset="0"/>
      </a:defRPr>
    </a:lvl5pPr>
    <a:lvl6pPr marL="2286000" algn="l" defTabSz="914400" rtl="0" eaLnBrk="1" latinLnBrk="0" hangingPunct="1">
      <a:defRPr sz="1100" b="1" kern="1200">
        <a:solidFill>
          <a:schemeClr val="tx1"/>
        </a:solidFill>
        <a:latin typeface="Arial" pitchFamily="34" charset="0"/>
        <a:ea typeface="+mn-ea"/>
        <a:cs typeface="Arial" pitchFamily="34" charset="0"/>
      </a:defRPr>
    </a:lvl6pPr>
    <a:lvl7pPr marL="2743200" algn="l" defTabSz="914400" rtl="0" eaLnBrk="1" latinLnBrk="0" hangingPunct="1">
      <a:defRPr sz="1100" b="1" kern="1200">
        <a:solidFill>
          <a:schemeClr val="tx1"/>
        </a:solidFill>
        <a:latin typeface="Arial" pitchFamily="34" charset="0"/>
        <a:ea typeface="+mn-ea"/>
        <a:cs typeface="Arial" pitchFamily="34" charset="0"/>
      </a:defRPr>
    </a:lvl7pPr>
    <a:lvl8pPr marL="3200400" algn="l" defTabSz="914400" rtl="0" eaLnBrk="1" latinLnBrk="0" hangingPunct="1">
      <a:defRPr sz="1100" b="1" kern="1200">
        <a:solidFill>
          <a:schemeClr val="tx1"/>
        </a:solidFill>
        <a:latin typeface="Arial" pitchFamily="34" charset="0"/>
        <a:ea typeface="+mn-ea"/>
        <a:cs typeface="Arial" pitchFamily="34" charset="0"/>
      </a:defRPr>
    </a:lvl8pPr>
    <a:lvl9pPr marL="3657600" algn="l" defTabSz="914400" rtl="0" eaLnBrk="1" latinLnBrk="0" hangingPunct="1">
      <a:defRPr sz="1100" b="1"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mmer, Jodi" initials="" lastIdx="79" clrIdx="0"/>
  <p:cmAuthor id="1" name="Youngraven, Leah" initials="" lastIdx="20" clrIdx="1"/>
  <p:cmAuthor id="2" name="Brittain, Dorothy" initials="" lastIdx="1" clrIdx="2"/>
  <p:cmAuthor id="3" name="Currie, Myles" initials="" lastIdx="7" clrIdx="3"/>
  <p:cmAuthor id="4" name="Bishop, Toby" initials="TB" lastIdx="10" clrIdx="4"/>
  <p:cmAuthor id="5" name="Ditmire, Nancy" initials="ND" lastIdx="8" clrIdx="5"/>
  <p:cmAuthor id="6" name="Rourke, Meghan" initials="MR" lastIdx="1"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2776"/>
    <a:srgbClr val="92D400"/>
    <a:srgbClr val="72C7E7"/>
    <a:srgbClr val="3C8A2D"/>
    <a:srgbClr val="C9DD03"/>
    <a:srgbClr val="97A602"/>
    <a:srgbClr val="0079A6"/>
    <a:srgbClr val="6D9F00"/>
    <a:srgbClr val="2D6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40" autoAdjust="0"/>
    <p:restoredTop sz="99429" autoAdjust="0"/>
  </p:normalViewPr>
  <p:slideViewPr>
    <p:cSldViewPr snapToGrid="0">
      <p:cViewPr>
        <p:scale>
          <a:sx n="100" d="100"/>
          <a:sy n="100" d="100"/>
        </p:scale>
        <p:origin x="-984" y="90"/>
      </p:cViewPr>
      <p:guideLst>
        <p:guide orient="horz" pos="882"/>
        <p:guide orient="horz" pos="491"/>
        <p:guide orient="horz" pos="158"/>
        <p:guide orient="horz" pos="4166"/>
        <p:guide orient="horz" pos="727"/>
        <p:guide orient="horz" pos="4274"/>
        <p:guide orient="horz" pos="3960"/>
        <p:guide pos="2882"/>
        <p:guide pos="255"/>
        <p:guide pos="5504"/>
        <p:guide pos="2982"/>
        <p:guide pos="2778"/>
        <p:guide pos="369"/>
        <p:guide pos="53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8" d="100"/>
          <a:sy n="68" d="100"/>
        </p:scale>
        <p:origin x="-3288" y="-12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3388" cy="463550"/>
          </a:xfrm>
          <a:prstGeom prst="rect">
            <a:avLst/>
          </a:prstGeom>
          <a:noFill/>
          <a:ln w="9525">
            <a:noFill/>
            <a:miter lim="800000"/>
            <a:headEnd/>
            <a:tailEnd/>
          </a:ln>
        </p:spPr>
        <p:txBody>
          <a:bodyPr vert="horz" wrap="square" lIns="63442" tIns="31721" rIns="63442" bIns="31721" numCol="1" anchor="t" anchorCtr="0" compatLnSpc="1">
            <a:prstTxWarp prst="textNoShape">
              <a:avLst/>
            </a:prstTxWarp>
          </a:bodyPr>
          <a:lstStyle>
            <a:lvl1pPr algn="l" defTabSz="635000">
              <a:spcBef>
                <a:spcPct val="0"/>
              </a:spcBef>
              <a:defRPr sz="800" b="0"/>
            </a:lvl1pPr>
          </a:lstStyle>
          <a:p>
            <a:endParaRPr lang="en-GB" dirty="0"/>
          </a:p>
        </p:txBody>
      </p:sp>
      <p:sp>
        <p:nvSpPr>
          <p:cNvPr id="3" name="Date Placeholder 2"/>
          <p:cNvSpPr>
            <a:spLocks noGrp="1"/>
          </p:cNvSpPr>
          <p:nvPr>
            <p:ph type="dt" sz="quarter" idx="1"/>
          </p:nvPr>
        </p:nvSpPr>
        <p:spPr bwMode="auto">
          <a:xfrm>
            <a:off x="3884613" y="0"/>
            <a:ext cx="2971800" cy="463550"/>
          </a:xfrm>
          <a:prstGeom prst="rect">
            <a:avLst/>
          </a:prstGeom>
          <a:noFill/>
          <a:ln w="9525">
            <a:noFill/>
            <a:miter lim="800000"/>
            <a:headEnd/>
            <a:tailEnd/>
          </a:ln>
        </p:spPr>
        <p:txBody>
          <a:bodyPr vert="horz" wrap="square" lIns="63442" tIns="31721" rIns="63442" bIns="31721" numCol="1" anchor="t" anchorCtr="0" compatLnSpc="1">
            <a:prstTxWarp prst="textNoShape">
              <a:avLst/>
            </a:prstTxWarp>
          </a:bodyPr>
          <a:lstStyle>
            <a:lvl1pPr algn="r" defTabSz="635000">
              <a:spcBef>
                <a:spcPct val="0"/>
              </a:spcBef>
              <a:defRPr sz="800" b="0"/>
            </a:lvl1pPr>
          </a:lstStyle>
          <a:p>
            <a:fld id="{55F4F54F-BFE9-4158-8CC4-DD040336CB83}" type="datetimeFigureOut">
              <a:rPr lang="en-US"/>
              <a:pPr/>
              <a:t>3/7/2012</a:t>
            </a:fld>
            <a:endParaRPr lang="en-GB" dirty="0"/>
          </a:p>
        </p:txBody>
      </p:sp>
      <p:sp>
        <p:nvSpPr>
          <p:cNvPr id="4" name="Footer Placeholder 3"/>
          <p:cNvSpPr>
            <a:spLocks noGrp="1"/>
          </p:cNvSpPr>
          <p:nvPr>
            <p:ph type="ftr" sz="quarter" idx="2"/>
          </p:nvPr>
        </p:nvSpPr>
        <p:spPr bwMode="auto">
          <a:xfrm>
            <a:off x="0" y="8831263"/>
            <a:ext cx="2973388" cy="463550"/>
          </a:xfrm>
          <a:prstGeom prst="rect">
            <a:avLst/>
          </a:prstGeom>
          <a:noFill/>
          <a:ln w="9525">
            <a:noFill/>
            <a:miter lim="800000"/>
            <a:headEnd/>
            <a:tailEnd/>
          </a:ln>
        </p:spPr>
        <p:txBody>
          <a:bodyPr vert="horz" wrap="square" lIns="63442" tIns="31721" rIns="63442" bIns="31721" numCol="1" anchor="b" anchorCtr="0" compatLnSpc="1">
            <a:prstTxWarp prst="textNoShape">
              <a:avLst/>
            </a:prstTxWarp>
          </a:bodyPr>
          <a:lstStyle>
            <a:lvl1pPr algn="l" defTabSz="635000">
              <a:spcBef>
                <a:spcPct val="0"/>
              </a:spcBef>
              <a:defRPr sz="800" b="0"/>
            </a:lvl1pPr>
          </a:lstStyle>
          <a:p>
            <a:endParaRPr lang="en-GB" dirty="0"/>
          </a:p>
        </p:txBody>
      </p:sp>
      <p:sp>
        <p:nvSpPr>
          <p:cNvPr id="5" name="Slide Number Placeholder 4"/>
          <p:cNvSpPr>
            <a:spLocks noGrp="1"/>
          </p:cNvSpPr>
          <p:nvPr>
            <p:ph type="sldNum" sz="quarter" idx="3"/>
          </p:nvPr>
        </p:nvSpPr>
        <p:spPr bwMode="auto">
          <a:xfrm>
            <a:off x="3884613" y="8831263"/>
            <a:ext cx="2971800" cy="463550"/>
          </a:xfrm>
          <a:prstGeom prst="rect">
            <a:avLst/>
          </a:prstGeom>
          <a:noFill/>
          <a:ln w="9525">
            <a:noFill/>
            <a:miter lim="800000"/>
            <a:headEnd/>
            <a:tailEnd/>
          </a:ln>
        </p:spPr>
        <p:txBody>
          <a:bodyPr vert="horz" wrap="square" lIns="63442" tIns="31721" rIns="63442" bIns="31721" numCol="1" anchor="b" anchorCtr="0" compatLnSpc="1">
            <a:prstTxWarp prst="textNoShape">
              <a:avLst/>
            </a:prstTxWarp>
          </a:bodyPr>
          <a:lstStyle>
            <a:lvl1pPr algn="r" defTabSz="635000">
              <a:spcBef>
                <a:spcPct val="0"/>
              </a:spcBef>
              <a:defRPr sz="800" b="0"/>
            </a:lvl1pPr>
          </a:lstStyle>
          <a:p>
            <a:fld id="{4A1FC2AB-82DE-43D4-878D-2B0CA2799EF2}" type="slidenum">
              <a:rPr lang="en-GB"/>
              <a:pPr/>
              <a:t>‹#›</a:t>
            </a:fld>
            <a:endParaRPr lang="en-GB" dirty="0"/>
          </a:p>
        </p:txBody>
      </p:sp>
    </p:spTree>
    <p:extLst>
      <p:ext uri="{BB962C8B-B14F-4D97-AF65-F5344CB8AC3E}">
        <p14:creationId xmlns:p14="http://schemas.microsoft.com/office/powerpoint/2010/main" val="2254829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3388" cy="463550"/>
          </a:xfrm>
          <a:prstGeom prst="rect">
            <a:avLst/>
          </a:prstGeom>
          <a:noFill/>
          <a:ln w="9525">
            <a:noFill/>
            <a:miter lim="800000"/>
            <a:headEnd/>
            <a:tailEnd/>
          </a:ln>
        </p:spPr>
        <p:txBody>
          <a:bodyPr vert="horz" wrap="square" lIns="96723" tIns="48362" rIns="96723" bIns="48362" numCol="1" anchor="t" anchorCtr="0" compatLnSpc="1">
            <a:prstTxWarp prst="textNoShape">
              <a:avLst/>
            </a:prstTxWarp>
          </a:bodyPr>
          <a:lstStyle>
            <a:lvl1pPr algn="l" defTabSz="635000">
              <a:spcBef>
                <a:spcPct val="0"/>
              </a:spcBef>
              <a:defRPr sz="1200" b="0"/>
            </a:lvl1pPr>
          </a:lstStyle>
          <a:p>
            <a:endParaRPr lang="en-GB" dirty="0"/>
          </a:p>
        </p:txBody>
      </p:sp>
      <p:sp>
        <p:nvSpPr>
          <p:cNvPr id="3" name="Date Placeholder 2"/>
          <p:cNvSpPr>
            <a:spLocks noGrp="1"/>
          </p:cNvSpPr>
          <p:nvPr>
            <p:ph type="dt" idx="1"/>
          </p:nvPr>
        </p:nvSpPr>
        <p:spPr bwMode="auto">
          <a:xfrm>
            <a:off x="3884613" y="0"/>
            <a:ext cx="2971800" cy="463550"/>
          </a:xfrm>
          <a:prstGeom prst="rect">
            <a:avLst/>
          </a:prstGeom>
          <a:noFill/>
          <a:ln w="9525">
            <a:noFill/>
            <a:miter lim="800000"/>
            <a:headEnd/>
            <a:tailEnd/>
          </a:ln>
        </p:spPr>
        <p:txBody>
          <a:bodyPr vert="horz" wrap="square" lIns="96723" tIns="48362" rIns="96723" bIns="48362" numCol="1" anchor="t" anchorCtr="0" compatLnSpc="1">
            <a:prstTxWarp prst="textNoShape">
              <a:avLst/>
            </a:prstTxWarp>
          </a:bodyPr>
          <a:lstStyle>
            <a:lvl1pPr algn="r" defTabSz="635000">
              <a:spcBef>
                <a:spcPct val="0"/>
              </a:spcBef>
              <a:defRPr sz="1200" b="0"/>
            </a:lvl1pPr>
          </a:lstStyle>
          <a:p>
            <a:fld id="{48C56040-B352-4CF8-B5D5-F47EA68AB32D}" type="datetimeFigureOut">
              <a:rPr lang="en-US"/>
              <a:pPr/>
              <a:t>3/7/2012</a:t>
            </a:fld>
            <a:endParaRPr lang="en-GB" dirty="0"/>
          </a:p>
        </p:txBody>
      </p:sp>
      <p:sp>
        <p:nvSpPr>
          <p:cNvPr id="4" name="Slide Image Placeholder 3"/>
          <p:cNvSpPr>
            <a:spLocks noGrp="1" noRot="1" noChangeAspect="1"/>
          </p:cNvSpPr>
          <p:nvPr>
            <p:ph type="sldImg" idx="2"/>
          </p:nvPr>
        </p:nvSpPr>
        <p:spPr>
          <a:xfrm>
            <a:off x="1104900" y="698500"/>
            <a:ext cx="4648200" cy="3486150"/>
          </a:xfrm>
          <a:prstGeom prst="rect">
            <a:avLst/>
          </a:prstGeom>
          <a:noFill/>
          <a:ln w="12700">
            <a:solidFill>
              <a:prstClr val="black"/>
            </a:solidFill>
          </a:ln>
        </p:spPr>
        <p:txBody>
          <a:bodyPr vert="horz" lIns="139391" tIns="69696" rIns="139391" bIns="69696" rtlCol="0" anchor="ctr"/>
          <a:lstStyle/>
          <a:p>
            <a:pPr lvl="0"/>
            <a:endParaRPr lang="en-GB" noProof="0" dirty="0"/>
          </a:p>
        </p:txBody>
      </p:sp>
      <p:sp>
        <p:nvSpPr>
          <p:cNvPr id="5" name="Notes Placeholder 4"/>
          <p:cNvSpPr>
            <a:spLocks noGrp="1"/>
          </p:cNvSpPr>
          <p:nvPr>
            <p:ph type="body" sz="quarter" idx="3"/>
          </p:nvPr>
        </p:nvSpPr>
        <p:spPr bwMode="gray">
          <a:xfrm>
            <a:off x="684213" y="4416425"/>
            <a:ext cx="5489575" cy="9175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Footer Placeholder 5"/>
          <p:cNvSpPr>
            <a:spLocks noGrp="1"/>
          </p:cNvSpPr>
          <p:nvPr>
            <p:ph type="ftr" sz="quarter" idx="4"/>
          </p:nvPr>
        </p:nvSpPr>
        <p:spPr bwMode="auto">
          <a:xfrm>
            <a:off x="0" y="8831263"/>
            <a:ext cx="2973388" cy="463550"/>
          </a:xfrm>
          <a:prstGeom prst="rect">
            <a:avLst/>
          </a:prstGeom>
          <a:noFill/>
          <a:ln w="9525">
            <a:noFill/>
            <a:miter lim="800000"/>
            <a:headEnd/>
            <a:tailEnd/>
          </a:ln>
        </p:spPr>
        <p:txBody>
          <a:bodyPr vert="horz" wrap="square" lIns="96723" tIns="48362" rIns="96723" bIns="48362" numCol="1" anchor="b" anchorCtr="0" compatLnSpc="1">
            <a:prstTxWarp prst="textNoShape">
              <a:avLst/>
            </a:prstTxWarp>
          </a:bodyPr>
          <a:lstStyle>
            <a:lvl1pPr algn="l" defTabSz="635000">
              <a:spcBef>
                <a:spcPct val="0"/>
              </a:spcBef>
              <a:defRPr sz="1200" b="0"/>
            </a:lvl1pPr>
          </a:lstStyle>
          <a:p>
            <a:endParaRPr lang="en-GB" dirty="0"/>
          </a:p>
        </p:txBody>
      </p:sp>
      <p:sp>
        <p:nvSpPr>
          <p:cNvPr id="7" name="Slide Number Placeholder 6"/>
          <p:cNvSpPr>
            <a:spLocks noGrp="1"/>
          </p:cNvSpPr>
          <p:nvPr>
            <p:ph type="sldNum" sz="quarter" idx="5"/>
          </p:nvPr>
        </p:nvSpPr>
        <p:spPr bwMode="auto">
          <a:xfrm>
            <a:off x="3884613" y="8831263"/>
            <a:ext cx="2971800" cy="463550"/>
          </a:xfrm>
          <a:prstGeom prst="rect">
            <a:avLst/>
          </a:prstGeom>
          <a:noFill/>
          <a:ln w="9525">
            <a:noFill/>
            <a:miter lim="800000"/>
            <a:headEnd/>
            <a:tailEnd/>
          </a:ln>
        </p:spPr>
        <p:txBody>
          <a:bodyPr vert="horz" wrap="square" lIns="96723" tIns="48362" rIns="96723" bIns="48362" numCol="1" anchor="b" anchorCtr="0" compatLnSpc="1">
            <a:prstTxWarp prst="textNoShape">
              <a:avLst/>
            </a:prstTxWarp>
          </a:bodyPr>
          <a:lstStyle>
            <a:lvl1pPr algn="r" defTabSz="635000">
              <a:spcBef>
                <a:spcPct val="0"/>
              </a:spcBef>
              <a:defRPr sz="1200" b="0"/>
            </a:lvl1pPr>
          </a:lstStyle>
          <a:p>
            <a:fld id="{F6715F80-3722-40A8-A13B-913CAEEA0A98}" type="slidenum">
              <a:rPr lang="en-GB"/>
              <a:pPr/>
              <a:t>‹#›</a:t>
            </a:fld>
            <a:endParaRPr lang="en-GB" dirty="0"/>
          </a:p>
        </p:txBody>
      </p:sp>
    </p:spTree>
    <p:extLst>
      <p:ext uri="{BB962C8B-B14F-4D97-AF65-F5344CB8AC3E}">
        <p14:creationId xmlns:p14="http://schemas.microsoft.com/office/powerpoint/2010/main" val="3981309125"/>
      </p:ext>
    </p:extLst>
  </p:cSld>
  <p:clrMap bg1="lt1" tx1="dk1" bg2="lt2" tx2="dk2" accent1="accent1" accent2="accent2" accent3="accent3" accent4="accent4" accent5="accent5" accent6="accent6" hlink="hlink" folHlink="folHlink"/>
  <p:notesStyle>
    <a:lvl1pPr algn="l" rtl="0" eaLnBrk="0" fontAlgn="base" hangingPunct="0">
      <a:spcBef>
        <a:spcPct val="100000"/>
      </a:spcBef>
      <a:spcAft>
        <a:spcPct val="0"/>
      </a:spcAft>
      <a:buFont typeface="Arial" pitchFamily="34" charset="0"/>
      <a:defRPr sz="1100" kern="1200">
        <a:solidFill>
          <a:schemeClr val="tx1"/>
        </a:solidFill>
        <a:latin typeface="Arial" pitchFamily="34" charset="0"/>
        <a:ea typeface="+mn-ea"/>
        <a:cs typeface="+mn-cs"/>
      </a:defRPr>
    </a:lvl1pPr>
    <a:lvl2pPr marL="114300" indent="-112713" algn="l" rtl="0" eaLnBrk="0" fontAlgn="base" hangingPunct="0">
      <a:spcBef>
        <a:spcPct val="20000"/>
      </a:spcBef>
      <a:spcAft>
        <a:spcPct val="0"/>
      </a:spcAft>
      <a:buChar char="•"/>
      <a:defRPr sz="1100" kern="1200">
        <a:solidFill>
          <a:schemeClr val="tx1"/>
        </a:solidFill>
        <a:latin typeface="Arial" pitchFamily="34" charset="0"/>
        <a:ea typeface="+mn-ea"/>
        <a:cs typeface="+mn-cs"/>
      </a:defRPr>
    </a:lvl2pPr>
    <a:lvl3pPr marL="227013" indent="-111125" algn="l" rtl="0" eaLnBrk="0" fontAlgn="base" hangingPunct="0">
      <a:spcBef>
        <a:spcPct val="20000"/>
      </a:spcBef>
      <a:spcAft>
        <a:spcPct val="0"/>
      </a:spcAft>
      <a:buFont typeface="Arial" pitchFamily="34" charset="0"/>
      <a:buChar char="–"/>
      <a:defRPr sz="1000" kern="1200">
        <a:solidFill>
          <a:schemeClr val="tx1"/>
        </a:solidFill>
        <a:latin typeface="Arial" pitchFamily="34" charset="0"/>
        <a:ea typeface="+mn-ea"/>
        <a:cs typeface="+mn-cs"/>
      </a:defRPr>
    </a:lvl3pPr>
    <a:lvl4pPr marL="341313" indent="-112713" algn="l" rtl="0" eaLnBrk="0" fontAlgn="base" hangingPunct="0">
      <a:spcBef>
        <a:spcPct val="20000"/>
      </a:spcBef>
      <a:spcAft>
        <a:spcPct val="0"/>
      </a:spcAft>
      <a:buChar char="•"/>
      <a:defRPr sz="1000" kern="1200">
        <a:solidFill>
          <a:schemeClr val="tx1"/>
        </a:solidFill>
        <a:latin typeface="Arial" pitchFamily="34" charset="0"/>
        <a:ea typeface="+mn-ea"/>
        <a:cs typeface="+mn-cs"/>
      </a:defRPr>
    </a:lvl4pPr>
    <a:lvl5pPr marL="454025" indent="-111125" algn="l" rtl="0" eaLnBrk="0" fontAlgn="base" hangingPunct="0">
      <a:spcBef>
        <a:spcPct val="20000"/>
      </a:spcBef>
      <a:spcAft>
        <a:spcPct val="0"/>
      </a:spcAft>
      <a:buFont typeface="Arial" pitchFamily="34" charset="0"/>
      <a:buChar char="–"/>
      <a:defRPr sz="10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Rectangle 4"/>
          <p:cNvSpPr>
            <a:spLocks noGrp="1" noRot="1" noChangeAspect="1" noTextEdit="1"/>
          </p:cNvSpPr>
          <p:nvPr>
            <p:ph type="sldImg"/>
          </p:nvPr>
        </p:nvSpPr>
        <p:spPr bwMode="auto">
          <a:noFill/>
          <a:ln>
            <a:solidFill>
              <a:srgbClr val="000000"/>
            </a:solidFill>
            <a:miter lim="800000"/>
            <a:headEnd/>
            <a:tailEnd/>
          </a:ln>
        </p:spPr>
      </p:sp>
      <p:sp>
        <p:nvSpPr>
          <p:cNvPr id="281605" name="Rectangle 5"/>
          <p:cNvSpPr>
            <a:spLocks noGrp="1"/>
          </p:cNvSpPr>
          <p:nvPr>
            <p:ph type="body" idx="1"/>
          </p:nvPr>
        </p:nvSpPr>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TextEdit="1"/>
          </p:cNvSpPr>
          <p:nvPr>
            <p:ph type="sldImg"/>
          </p:nvPr>
        </p:nvSpPr>
        <p:spPr bwMode="auto">
          <a:noFill/>
          <a:ln>
            <a:solidFill>
              <a:srgbClr val="000000"/>
            </a:solidFill>
            <a:miter lim="800000"/>
            <a:headEnd/>
            <a:tailEnd/>
          </a:ln>
        </p:spPr>
      </p:sp>
      <p:sp>
        <p:nvSpPr>
          <p:cNvPr id="285699" name="Rectangle 3"/>
          <p:cNvSpPr>
            <a:spLocks noGrp="1"/>
          </p:cNvSpPr>
          <p:nvPr>
            <p:ph type="body" idx="1"/>
          </p:nvPr>
        </p:nvSpPr>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TextEdit="1"/>
          </p:cNvSpPr>
          <p:nvPr>
            <p:ph type="sldImg"/>
          </p:nvPr>
        </p:nvSpPr>
        <p:spPr bwMode="auto">
          <a:noFill/>
          <a:ln>
            <a:solidFill>
              <a:srgbClr val="000000"/>
            </a:solidFill>
            <a:miter lim="800000"/>
            <a:headEnd/>
            <a:tailEnd/>
          </a:ln>
        </p:spPr>
      </p:sp>
      <p:sp>
        <p:nvSpPr>
          <p:cNvPr id="285699" name="Rectangle 3"/>
          <p:cNvSpPr>
            <a:spLocks noGrp="1"/>
          </p:cNvSpPr>
          <p:nvPr>
            <p:ph type="body" idx="1"/>
          </p:nvPr>
        </p:nvSpPr>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TextEdit="1"/>
          </p:cNvSpPr>
          <p:nvPr>
            <p:ph type="sldImg"/>
          </p:nvPr>
        </p:nvSpPr>
        <p:spPr bwMode="auto">
          <a:noFill/>
          <a:ln>
            <a:solidFill>
              <a:srgbClr val="000000"/>
            </a:solidFill>
            <a:miter lim="800000"/>
            <a:headEnd/>
            <a:tailEnd/>
          </a:ln>
        </p:spPr>
      </p:sp>
      <p:sp>
        <p:nvSpPr>
          <p:cNvPr id="285699" name="Rectangle 3"/>
          <p:cNvSpPr>
            <a:spLocks noGrp="1"/>
          </p:cNvSpPr>
          <p:nvPr>
            <p:ph type="body" idx="1"/>
          </p:nvPr>
        </p:nvSpPr>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TextEdit="1"/>
          </p:cNvSpPr>
          <p:nvPr>
            <p:ph type="sldImg"/>
          </p:nvPr>
        </p:nvSpPr>
        <p:spPr bwMode="auto">
          <a:noFill/>
          <a:ln>
            <a:solidFill>
              <a:srgbClr val="000000"/>
            </a:solidFill>
            <a:miter lim="800000"/>
            <a:headEnd/>
            <a:tailEnd/>
          </a:ln>
        </p:spPr>
      </p:sp>
      <p:sp>
        <p:nvSpPr>
          <p:cNvPr id="285699" name="Rectangle 3"/>
          <p:cNvSpPr>
            <a:spLocks noGrp="1"/>
          </p:cNvSpPr>
          <p:nvPr>
            <p:ph type="body" idx="1"/>
          </p:nvPr>
        </p:nvSpPr>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TextEdit="1"/>
          </p:cNvSpPr>
          <p:nvPr>
            <p:ph type="sldImg"/>
          </p:nvPr>
        </p:nvSpPr>
        <p:spPr bwMode="auto">
          <a:noFill/>
          <a:ln>
            <a:solidFill>
              <a:srgbClr val="000000"/>
            </a:solidFill>
            <a:miter lim="800000"/>
            <a:headEnd/>
            <a:tailEnd/>
          </a:ln>
        </p:spPr>
      </p:sp>
      <p:sp>
        <p:nvSpPr>
          <p:cNvPr id="285699" name="Rectangle 3"/>
          <p:cNvSpPr>
            <a:spLocks noGrp="1"/>
          </p:cNvSpPr>
          <p:nvPr>
            <p:ph type="body" idx="1"/>
          </p:nvPr>
        </p:nvSpPr>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TextEdit="1"/>
          </p:cNvSpPr>
          <p:nvPr>
            <p:ph type="sldImg"/>
          </p:nvPr>
        </p:nvSpPr>
        <p:spPr bwMode="auto">
          <a:noFill/>
          <a:ln>
            <a:solidFill>
              <a:srgbClr val="000000"/>
            </a:solidFill>
            <a:miter lim="800000"/>
            <a:headEnd/>
            <a:tailEnd/>
          </a:ln>
        </p:spPr>
      </p:sp>
      <p:sp>
        <p:nvSpPr>
          <p:cNvPr id="285699" name="Rectangle 3"/>
          <p:cNvSpPr>
            <a:spLocks noGrp="1"/>
          </p:cNvSpPr>
          <p:nvPr>
            <p:ph type="body" idx="1"/>
          </p:nvPr>
        </p:nvSpPr>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TextEdit="1"/>
          </p:cNvSpPr>
          <p:nvPr>
            <p:ph type="sldImg"/>
          </p:nvPr>
        </p:nvSpPr>
        <p:spPr bwMode="auto">
          <a:noFill/>
          <a:ln>
            <a:solidFill>
              <a:srgbClr val="000000"/>
            </a:solidFill>
            <a:miter lim="800000"/>
            <a:headEnd/>
            <a:tailEnd/>
          </a:ln>
        </p:spPr>
      </p:sp>
      <p:sp>
        <p:nvSpPr>
          <p:cNvPr id="285699" name="Rectangle 3"/>
          <p:cNvSpPr>
            <a:spLocks noGrp="1"/>
          </p:cNvSpPr>
          <p:nvPr>
            <p:ph type="body" idx="1"/>
          </p:nvPr>
        </p:nvSpPr>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TextEdit="1"/>
          </p:cNvSpPr>
          <p:nvPr>
            <p:ph type="sldImg"/>
          </p:nvPr>
        </p:nvSpPr>
        <p:spPr bwMode="auto">
          <a:noFill/>
          <a:ln>
            <a:solidFill>
              <a:srgbClr val="000000"/>
            </a:solidFill>
            <a:miter lim="800000"/>
            <a:headEnd/>
            <a:tailEnd/>
          </a:ln>
        </p:spPr>
      </p:sp>
      <p:sp>
        <p:nvSpPr>
          <p:cNvPr id="285699" name="Rectangle 3"/>
          <p:cNvSpPr>
            <a:spLocks noGrp="1"/>
          </p:cNvSpPr>
          <p:nvPr>
            <p:ph type="body" idx="1"/>
          </p:nvPr>
        </p:nvSpPr>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TextEdit="1"/>
          </p:cNvSpPr>
          <p:nvPr>
            <p:ph type="sldImg"/>
          </p:nvPr>
        </p:nvSpPr>
        <p:spPr bwMode="auto">
          <a:noFill/>
          <a:ln>
            <a:solidFill>
              <a:srgbClr val="000000"/>
            </a:solidFill>
            <a:miter lim="800000"/>
            <a:headEnd/>
            <a:tailEnd/>
          </a:ln>
        </p:spPr>
      </p:sp>
      <p:sp>
        <p:nvSpPr>
          <p:cNvPr id="285699" name="Rectangle 3"/>
          <p:cNvSpPr>
            <a:spLocks noGrp="1"/>
          </p:cNvSpPr>
          <p:nvPr>
            <p:ph type="body" idx="1"/>
          </p:nvPr>
        </p:nvSpPr>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15F80-3722-40A8-A13B-913CAEEA0A98}" type="slidenum">
              <a:rPr lang="en-GB" smtClean="0"/>
              <a:pPr/>
              <a:t>18</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TextEdit="1"/>
          </p:cNvSpPr>
          <p:nvPr>
            <p:ph type="sldImg"/>
          </p:nvPr>
        </p:nvSpPr>
        <p:spPr bwMode="auto">
          <a:noFill/>
          <a:ln>
            <a:solidFill>
              <a:srgbClr val="000000"/>
            </a:solidFill>
            <a:miter lim="800000"/>
            <a:headEnd/>
            <a:tailEnd/>
          </a:ln>
        </p:spPr>
      </p:sp>
      <p:sp>
        <p:nvSpPr>
          <p:cNvPr id="283651" name="Rectangle 3"/>
          <p:cNvSpPr>
            <a:spLocks noGrp="1"/>
          </p:cNvSpPr>
          <p:nvPr>
            <p:ph type="body" idx="1"/>
          </p:nvPr>
        </p:nvSpPr>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15F80-3722-40A8-A13B-913CAEEA0A98}" type="slidenum">
              <a:rPr lang="en-GB" smtClean="0"/>
              <a:pPr/>
              <a:t>19</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15F80-3722-40A8-A13B-913CAEEA0A98}" type="slidenum">
              <a:rPr lang="en-GB" smtClean="0"/>
              <a:pPr/>
              <a:t>20</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58775" y="8875713"/>
            <a:ext cx="111125" cy="255587"/>
          </a:xfrm>
          <a:prstGeom prst="rect">
            <a:avLst/>
          </a:prstGeom>
          <a:noFill/>
          <a:ln w="9525">
            <a:noFill/>
            <a:miter lim="800000"/>
            <a:headEnd/>
            <a:tailEnd/>
          </a:ln>
        </p:spPr>
        <p:txBody>
          <a:bodyPr wrap="none" lIns="0" tIns="0" rIns="0" bIns="0" anchor="b">
            <a:spAutoFit/>
          </a:bodyPr>
          <a:lstStyle/>
          <a:p>
            <a:pPr algn="l" defTabSz="635000">
              <a:spcBef>
                <a:spcPct val="0"/>
              </a:spcBef>
            </a:pPr>
            <a:fld id="{C48ED56A-DF9C-45A7-8469-0591366F9524}" type="slidenum">
              <a:rPr lang="en-GB" sz="1200" b="0"/>
              <a:pPr algn="l" defTabSz="635000">
                <a:spcBef>
                  <a:spcPct val="0"/>
                </a:spcBef>
              </a:pPr>
              <a:t>21</a:t>
            </a:fld>
            <a:endParaRPr lang="en-GB" sz="1200" b="0" dirty="0"/>
          </a:p>
        </p:txBody>
      </p:sp>
      <p:sp>
        <p:nvSpPr>
          <p:cNvPr id="66565" name="Rectangle 5"/>
          <p:cNvSpPr>
            <a:spLocks noGrp="1" noRot="1" noChangeAspect="1" noTextEdit="1"/>
          </p:cNvSpPr>
          <p:nvPr>
            <p:ph type="sldImg"/>
          </p:nvPr>
        </p:nvSpPr>
        <p:spPr bwMode="auto">
          <a:noFill/>
          <a:ln>
            <a:solidFill>
              <a:srgbClr val="000000"/>
            </a:solidFill>
            <a:miter lim="800000"/>
            <a:headEnd/>
            <a:tailEnd/>
          </a:ln>
        </p:spPr>
      </p:sp>
      <p:sp>
        <p:nvSpPr>
          <p:cNvPr id="66566" name="Rectangle 6"/>
          <p:cNvSpPr>
            <a:spLocks noGrp="1"/>
          </p:cNvSpPr>
          <p:nvPr>
            <p:ph type="body" idx="1"/>
          </p:nvPr>
        </p:nvSpPr>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TextEdit="1"/>
          </p:cNvSpPr>
          <p:nvPr>
            <p:ph type="sldImg"/>
          </p:nvPr>
        </p:nvSpPr>
        <p:spPr bwMode="auto">
          <a:noFill/>
          <a:ln>
            <a:solidFill>
              <a:srgbClr val="000000"/>
            </a:solidFill>
            <a:miter lim="800000"/>
            <a:headEnd/>
            <a:tailEnd/>
          </a:ln>
        </p:spPr>
      </p:sp>
      <p:sp>
        <p:nvSpPr>
          <p:cNvPr id="284675" name="Rectangle 3"/>
          <p:cNvSpPr>
            <a:spLocks noGrp="1"/>
          </p:cNvSpPr>
          <p:nvPr>
            <p:ph type="body" idx="1"/>
          </p:nvPr>
        </p:nvSpPr>
        <p:spPr>
          <a:xfrm>
            <a:off x="684213" y="4416425"/>
            <a:ext cx="5489575" cy="169277"/>
          </a:xfrm>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213" y="4416425"/>
            <a:ext cx="5489575" cy="846386"/>
          </a:xfrm>
        </p:spPr>
        <p:txBody>
          <a:bodyPr/>
          <a:lstStyle/>
          <a:p>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F6715F80-3722-40A8-A13B-913CAEEA0A98}" type="slidenum">
              <a:rPr lang="en-GB" smtClean="0"/>
              <a:pPr/>
              <a:t>3</a:t>
            </a:fld>
            <a:endParaRPr lang="en-GB" dirty="0"/>
          </a:p>
        </p:txBody>
      </p:sp>
    </p:spTree>
    <p:extLst>
      <p:ext uri="{BB962C8B-B14F-4D97-AF65-F5344CB8AC3E}">
        <p14:creationId xmlns:p14="http://schemas.microsoft.com/office/powerpoint/2010/main" val="2517846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213" y="4416425"/>
            <a:ext cx="5489575" cy="169277"/>
          </a:xfrm>
        </p:spPr>
        <p:txBody>
          <a:bodyPr/>
          <a:lstStyle/>
          <a:p>
            <a:endParaRPr lang="en-US" dirty="0"/>
          </a:p>
        </p:txBody>
      </p:sp>
      <p:sp>
        <p:nvSpPr>
          <p:cNvPr id="4" name="Slide Number Placeholder 3"/>
          <p:cNvSpPr>
            <a:spLocks noGrp="1"/>
          </p:cNvSpPr>
          <p:nvPr>
            <p:ph type="sldNum" sz="quarter" idx="10"/>
          </p:nvPr>
        </p:nvSpPr>
        <p:spPr/>
        <p:txBody>
          <a:bodyPr/>
          <a:lstStyle/>
          <a:p>
            <a:fld id="{F6715F80-3722-40A8-A13B-913CAEEA0A98}" type="slidenum">
              <a:rPr lang="en-GB" smtClean="0"/>
              <a:pPr/>
              <a:t>4</a:t>
            </a:fld>
            <a:endParaRPr lang="en-GB" dirty="0"/>
          </a:p>
        </p:txBody>
      </p:sp>
    </p:spTree>
    <p:extLst>
      <p:ext uri="{BB962C8B-B14F-4D97-AF65-F5344CB8AC3E}">
        <p14:creationId xmlns:p14="http://schemas.microsoft.com/office/powerpoint/2010/main" val="3440462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715F80-3722-40A8-A13B-913CAEEA0A98}" type="slidenum">
              <a:rPr lang="en-GB" smtClean="0"/>
              <a:pPr/>
              <a:t>5</a:t>
            </a:fld>
            <a:endParaRPr lang="en-GB" dirty="0"/>
          </a:p>
        </p:txBody>
      </p:sp>
    </p:spTree>
    <p:extLst>
      <p:ext uri="{BB962C8B-B14F-4D97-AF65-F5344CB8AC3E}">
        <p14:creationId xmlns:p14="http://schemas.microsoft.com/office/powerpoint/2010/main" val="2421144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3737" y="4352925"/>
            <a:ext cx="5489575" cy="1420091"/>
          </a:xfrm>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F6715F80-3722-40A8-A13B-913CAEEA0A98}" type="slidenum">
              <a:rPr lang="en-GB" smtClean="0"/>
              <a:pPr/>
              <a:t>6</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15F80-3722-40A8-A13B-913CAEEA0A98}" type="slidenum">
              <a:rPr lang="en-GB" smtClean="0"/>
              <a:pPr/>
              <a:t>7</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TextEdit="1"/>
          </p:cNvSpPr>
          <p:nvPr>
            <p:ph type="sldImg"/>
          </p:nvPr>
        </p:nvSpPr>
        <p:spPr bwMode="auto">
          <a:noFill/>
          <a:ln>
            <a:solidFill>
              <a:srgbClr val="000000"/>
            </a:solidFill>
            <a:miter lim="800000"/>
            <a:headEnd/>
            <a:tailEnd/>
          </a:ln>
        </p:spPr>
      </p:sp>
      <p:sp>
        <p:nvSpPr>
          <p:cNvPr id="285699" name="Rectangle 3"/>
          <p:cNvSpPr>
            <a:spLocks noGrp="1"/>
          </p:cNvSpPr>
          <p:nvPr>
            <p:ph type="body" idx="1"/>
          </p:nvPr>
        </p:nvSpPr>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1142999" y="2538374"/>
            <a:ext cx="4690872" cy="835761"/>
          </a:xfrm>
          <a:prstGeom prst="rect">
            <a:avLst/>
          </a:prstGeom>
        </p:spPr>
        <p:txBody>
          <a:bodyPr anchor="b" anchorCtr="0">
            <a:spAutoFit/>
          </a:bodyPr>
          <a:lstStyle>
            <a:lvl1pPr>
              <a:lnSpc>
                <a:spcPct val="85000"/>
              </a:lnSpc>
              <a:defRPr sz="3200" b="0" smtClean="0">
                <a:latin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1142999" y="3689350"/>
            <a:ext cx="4690872" cy="319380"/>
          </a:xfrm>
          <a:prstGeom prst="rect">
            <a:avLst/>
          </a:prstGeom>
        </p:spPr>
        <p:txBody>
          <a:bodyPr>
            <a:spAutoFit/>
          </a:bodyPr>
          <a:lstStyle>
            <a:lvl1pPr>
              <a:lnSpc>
                <a:spcPct val="100000"/>
              </a:lnSpc>
              <a:defRPr sz="2000" b="1" smtClean="0">
                <a:latin typeface="Arial" pitchFamily="34" charset="0"/>
              </a:defRPr>
            </a:lvl1pPr>
          </a:lstStyle>
          <a:p>
            <a:r>
              <a:rPr lang="en-US" smtClean="0"/>
              <a:t>Click to edit Master subtitle style</a:t>
            </a:r>
            <a:endParaRPr smtClean="0"/>
          </a:p>
        </p:txBody>
      </p:sp>
      <p:pic>
        <p:nvPicPr>
          <p:cNvPr id="120844" name="Picture 12" descr="DEL_DCS_PRI_RGB"/>
          <p:cNvPicPr>
            <a:picLocks noChangeAspect="1" noChangeArrowheads="1"/>
          </p:cNvPicPr>
          <p:nvPr userDrawn="1"/>
        </p:nvPicPr>
        <p:blipFill>
          <a:blip r:embed="rId2" cstate="print"/>
          <a:srcRect/>
          <a:stretch>
            <a:fillRect/>
          </a:stretch>
        </p:blipFill>
        <p:spPr bwMode="gray">
          <a:xfrm>
            <a:off x="404813" y="303213"/>
            <a:ext cx="1636712" cy="307975"/>
          </a:xfrm>
          <a:prstGeom prst="rect">
            <a:avLst/>
          </a:prstGeom>
          <a:noFill/>
        </p:spPr>
      </p:pic>
    </p:spTree>
  </p:cSld>
  <p:clrMapOvr>
    <a:masterClrMapping/>
  </p:clrMapOv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5" name="Picture 19" descr="DEL_PRI_RGB"/>
          <p:cNvPicPr>
            <a:picLocks noChangeAspect="1" noChangeArrowheads="1"/>
          </p:cNvPicPr>
          <p:nvPr userDrawn="1"/>
        </p:nvPicPr>
        <p:blipFill>
          <a:blip r:embed="rId2" cstate="print"/>
          <a:srcRect l="11237" t="27428" r="9845" b="25551"/>
          <a:stretch>
            <a:fillRect/>
          </a:stretch>
        </p:blipFill>
        <p:spPr bwMode="gray">
          <a:xfrm>
            <a:off x="2844800" y="3032125"/>
            <a:ext cx="3451225" cy="790575"/>
          </a:xfrm>
          <a:prstGeom prst="rect">
            <a:avLst/>
          </a:prstGeom>
          <a:noFill/>
          <a:ln w="9525">
            <a:noFill/>
            <a:miter lim="800000"/>
            <a:headEnd/>
            <a:tailEnd/>
          </a:ln>
        </p:spPr>
      </p:pic>
      <p:sp>
        <p:nvSpPr>
          <p:cNvPr id="3" name="Text Placeholder 5"/>
          <p:cNvSpPr>
            <a:spLocks noGrp="1"/>
          </p:cNvSpPr>
          <p:nvPr>
            <p:ph type="body" sz="quarter" idx="10"/>
          </p:nvPr>
        </p:nvSpPr>
        <p:spPr bwMode="gray">
          <a:xfrm>
            <a:off x="402336" y="5458968"/>
            <a:ext cx="4937760" cy="1152144"/>
          </a:xfrm>
        </p:spPr>
        <p:txBody>
          <a:bodyPr anchor="b" anchorCtr="0">
            <a:noAutofit/>
          </a:bodyPr>
          <a:lstStyle>
            <a:lvl1pPr>
              <a:lnSpc>
                <a:spcPts val="800"/>
              </a:lnSpc>
              <a:spcBef>
                <a:spcPts val="400"/>
              </a:spcBef>
              <a:spcAft>
                <a:spcPts val="400"/>
              </a:spcAft>
              <a:defRPr sz="700"/>
            </a:lvl1pPr>
          </a:lstStyle>
          <a:p>
            <a:pPr lvl="0"/>
            <a:r>
              <a:rPr lang="en-US" smtClean="0"/>
              <a:t>Click to edit Master text styles</a:t>
            </a:r>
          </a:p>
        </p:txBody>
      </p:sp>
    </p:spTree>
  </p:cSld>
  <p:clrMapOvr>
    <a:masterClrMapping/>
  </p:clrMapOvr>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411479" y="1399029"/>
            <a:ext cx="3999155"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8"/>
          <p:cNvSpPr>
            <a:spLocks noGrp="1"/>
          </p:cNvSpPr>
          <p:nvPr>
            <p:ph type="body" sz="quarter" idx="13"/>
          </p:nvPr>
        </p:nvSpPr>
        <p:spPr bwMode="gray">
          <a:xfrm>
            <a:off x="414338" y="779463"/>
            <a:ext cx="8330184" cy="30777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Click to edit Master text styles</a:t>
            </a:r>
          </a:p>
        </p:txBody>
      </p:sp>
      <p:sp>
        <p:nvSpPr>
          <p:cNvPr id="6"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7" name="Content Placeholder 20"/>
          <p:cNvSpPr>
            <a:spLocks noGrp="1"/>
          </p:cNvSpPr>
          <p:nvPr>
            <p:ph sz="quarter" idx="14"/>
          </p:nvPr>
        </p:nvSpPr>
        <p:spPr bwMode="gray">
          <a:xfrm>
            <a:off x="4724400" y="1399029"/>
            <a:ext cx="3999155"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vider">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411480" y="2773363"/>
            <a:ext cx="4325112" cy="731520"/>
          </a:xfrm>
          <a:prstGeom prst="rect">
            <a:avLst/>
          </a:prstGeom>
        </p:spPr>
        <p:txBody>
          <a:bodyPr>
            <a:spAutoFit/>
          </a:bodyPr>
          <a:lstStyle>
            <a:lvl1pPr>
              <a:lnSpc>
                <a:spcPct val="85000"/>
              </a:lnSpc>
              <a:defRPr sz="2800" b="1" smtClean="0">
                <a:latin typeface="+mj-lt"/>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411480" y="3694176"/>
            <a:ext cx="4325112" cy="738664"/>
          </a:xfrm>
          <a:prstGeom prst="rect">
            <a:avLst/>
          </a:prstGeom>
        </p:spPr>
        <p:txBody>
          <a:bodyPr>
            <a:spAutoFit/>
          </a:bodyPr>
          <a:lstStyle>
            <a:lvl1pPr>
              <a:lnSpc>
                <a:spcPct val="100000"/>
              </a:lnSpc>
              <a:defRPr sz="2400" b="0" smtClean="0">
                <a:latin typeface="Arial" pitchFamily="34" charset="0"/>
              </a:defRPr>
            </a:lvl1pPr>
          </a:lstStyle>
          <a:p>
            <a:r>
              <a:rPr lang="en-US" smtClean="0"/>
              <a:t>Click to edit Master subtitle style</a:t>
            </a:r>
            <a:endParaRPr smtClean="0"/>
          </a:p>
        </p:txBody>
      </p:sp>
    </p:spTree>
  </p:cSld>
  <p:clrMapOvr>
    <a:masterClrMapping/>
  </p:clrMapOvr>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2">
    <p:bg>
      <p:bgPr>
        <a:solidFill>
          <a:schemeClr val="accent2"/>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auto">
          <a:xfrm>
            <a:off x="411480" y="2824696"/>
            <a:ext cx="8330184" cy="680186"/>
          </a:xfrm>
          <a:prstGeom prst="rect">
            <a:avLst/>
          </a:prstGeom>
        </p:spPr>
        <p:txBody>
          <a:bodyPr anchor="b" anchorCtr="0">
            <a:spAutoFit/>
          </a:bodyPr>
          <a:lstStyle>
            <a:lvl1pPr>
              <a:lnSpc>
                <a:spcPct val="85000"/>
              </a:lnSpc>
              <a:defRPr sz="5200" b="0" smtClean="0">
                <a:solidFill>
                  <a:schemeClr val="bg1"/>
                </a:solidFill>
                <a:latin typeface="Times New Roman" pitchFamily="18" charset="0"/>
                <a:cs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auto">
          <a:xfrm>
            <a:off x="411480" y="3694176"/>
            <a:ext cx="8330184" cy="492443"/>
          </a:xfrm>
          <a:prstGeom prst="rect">
            <a:avLst/>
          </a:prstGeom>
        </p:spPr>
        <p:txBody>
          <a:bodyPr>
            <a:spAutoFit/>
          </a:bodyPr>
          <a:lstStyle>
            <a:lvl1pPr>
              <a:lnSpc>
                <a:spcPct val="100000"/>
              </a:lnSpc>
              <a:defRPr sz="3200" b="0" smtClean="0">
                <a:solidFill>
                  <a:schemeClr val="bg1"/>
                </a:solidFill>
                <a:latin typeface="Arial" pitchFamily="34" charset="0"/>
              </a:defRPr>
            </a:lvl1pPr>
          </a:lstStyle>
          <a:p>
            <a:r>
              <a:rPr lang="en-US" smtClean="0"/>
              <a:t>Click to edit Master subtitle style</a:t>
            </a:r>
            <a:endParaRPr smtClean="0"/>
          </a:p>
        </p:txBody>
      </p:sp>
    </p:spTree>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5117451" cy="4882896"/>
          </a:xfrm>
          <a:prstGeom prst="rect">
            <a:avLst/>
          </a:prstGeom>
        </p:spPr>
        <p:txBody>
          <a:bodyPr vert="horz" wrap="square"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tab pos="5029200" algn="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tab pos="5029200" algn="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tab pos="5029200" algn="r"/>
              </a:tabLst>
              <a:defRPr kumimoji="0" lang="en-US" sz="18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tab pos="5029200"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tab pos="5029200"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2896"/>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411479" y="1399030"/>
            <a:ext cx="3999155" cy="48828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5" name="Content Placeholder 20"/>
          <p:cNvSpPr>
            <a:spLocks noGrp="1"/>
          </p:cNvSpPr>
          <p:nvPr>
            <p:ph sz="quarter" idx="12"/>
          </p:nvPr>
        </p:nvSpPr>
        <p:spPr bwMode="gray">
          <a:xfrm>
            <a:off x="4724400" y="1399030"/>
            <a:ext cx="3999155" cy="48828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1"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6" name="Content Placeholder 20"/>
          <p:cNvSpPr>
            <a:spLocks noGrp="1"/>
          </p:cNvSpPr>
          <p:nvPr>
            <p:ph sz="quarter" idx="12"/>
          </p:nvPr>
        </p:nvSpPr>
        <p:spPr bwMode="gray">
          <a:xfrm>
            <a:off x="411479" y="1399030"/>
            <a:ext cx="2651760" cy="48828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0"/>
          <p:cNvSpPr>
            <a:spLocks noGrp="1"/>
          </p:cNvSpPr>
          <p:nvPr>
            <p:ph sz="quarter" idx="13"/>
          </p:nvPr>
        </p:nvSpPr>
        <p:spPr bwMode="gray">
          <a:xfrm>
            <a:off x="3239786" y="1399030"/>
            <a:ext cx="2651760" cy="48828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0"/>
          <p:cNvSpPr>
            <a:spLocks noGrp="1"/>
          </p:cNvSpPr>
          <p:nvPr>
            <p:ph sz="quarter" idx="14"/>
          </p:nvPr>
        </p:nvSpPr>
        <p:spPr bwMode="gray">
          <a:xfrm>
            <a:off x="6060896" y="1399030"/>
            <a:ext cx="2651760" cy="48828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8" y="1873249"/>
            <a:ext cx="8330184" cy="4270248"/>
          </a:xfrm>
          <a:prstGeom prst="rect">
            <a:avLst/>
          </a:prstGeom>
        </p:spPr>
        <p:txBody>
          <a:bodyPr/>
          <a:lstStyle>
            <a:lvl2pPr>
              <a:defRPr lang="en-US" sz="2000" kern="1200" dirty="0" smtClean="0">
                <a:solidFill>
                  <a:schemeClr val="tx2"/>
                </a:solidFill>
                <a:latin typeface="+mn-lt"/>
                <a:ea typeface="+mn-ea"/>
                <a:cs typeface="+mn-cs"/>
              </a:defRPr>
            </a:lvl2pPr>
            <a:lvl3pPr>
              <a:defRPr lang="en-US" sz="1800" kern="1200" dirty="0" smtClean="0">
                <a:solidFill>
                  <a:schemeClr val="tx2"/>
                </a:solidFill>
                <a:latin typeface="+mn-lt"/>
                <a:ea typeface="+mn-ea"/>
                <a:cs typeface="+mn-cs"/>
              </a:defRPr>
            </a:lvl3pPr>
            <a:lvl4pPr>
              <a:defRPr lang="en-US" sz="1800" kern="1200" dirty="0" smtClean="0">
                <a:solidFill>
                  <a:schemeClr val="tx2"/>
                </a:solidFill>
                <a:latin typeface="+mn-lt"/>
                <a:ea typeface="+mn-ea"/>
                <a:cs typeface="+mn-cs"/>
              </a:defRPr>
            </a:lvl4pPr>
            <a:lvl5pPr>
              <a:defRPr lang="en-US" sz="18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38" y="1397000"/>
            <a:ext cx="8330184" cy="276999"/>
          </a:xfrm>
          <a:prstGeom prst="rect">
            <a:avLst/>
          </a:prstGeom>
        </p:spPr>
        <p:txBody>
          <a:bodyPr>
            <a:noAutofit/>
          </a:bodyPr>
          <a:lstStyle>
            <a:lvl1pPr>
              <a:defRPr sz="2000" b="1">
                <a:latin typeface="+mj-lt"/>
              </a:defRPr>
            </a:lvl1pPr>
          </a:lstStyle>
          <a:p>
            <a:pPr lvl="0"/>
            <a:r>
              <a:rPr lang="en-US" smtClean="0"/>
              <a:t>Click to edit Master text styles</a:t>
            </a:r>
          </a:p>
        </p:txBody>
      </p:sp>
      <p:sp>
        <p:nvSpPr>
          <p:cNvPr id="7" name="Text Placeholder 13"/>
          <p:cNvSpPr>
            <a:spLocks noGrp="1"/>
          </p:cNvSpPr>
          <p:nvPr>
            <p:ph type="body" sz="quarter" idx="15"/>
          </p:nvPr>
        </p:nvSpPr>
        <p:spPr bwMode="gray">
          <a:xfrm>
            <a:off x="411479" y="6153912"/>
            <a:ext cx="3995928" cy="128016"/>
          </a:xfrm>
          <a:prstGeom prst="rect">
            <a:avLst/>
          </a:prstGeom>
          <a:noFill/>
          <a:ln w="12700" algn="ctr">
            <a:noFill/>
            <a:miter lim="800000"/>
            <a:headEnd/>
            <a:tailEnd/>
          </a:ln>
        </p:spPr>
        <p:txBody>
          <a:bodyPr lIns="0" tIns="0" rIns="0" bIns="0" anchor="b">
            <a:spAutoFit/>
          </a:bodyPr>
          <a:lstStyle>
            <a:lvl1pPr algn="l" rtl="0" fontAlgn="base">
              <a:lnSpc>
                <a:spcPts val="1000"/>
              </a:lnSpc>
              <a:spcBef>
                <a:spcPct val="0"/>
              </a:spcBef>
              <a:spcAft>
                <a:spcPct val="0"/>
              </a:spcAft>
              <a:defRPr lang="en-US" sz="800" b="0" kern="1200" smtClean="0">
                <a:solidFill>
                  <a:schemeClr val="tx2"/>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1"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lvl1pPr>
              <a:defRPr>
                <a:latin typeface="+mj-lt"/>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9" y="1873248"/>
            <a:ext cx="3999155" cy="4270248"/>
          </a:xfrm>
          <a:prstGeom prst="rect">
            <a:avLst/>
          </a:prstGeom>
        </p:spPr>
        <p:txBody>
          <a:bodyPr/>
          <a:lstStyle>
            <a:lvl2pPr>
              <a:defRPr lang="en-US" sz="2000" kern="1200" dirty="0" smtClean="0">
                <a:solidFill>
                  <a:schemeClr val="tx2"/>
                </a:solidFill>
                <a:latin typeface="+mn-lt"/>
                <a:ea typeface="+mn-ea"/>
                <a:cs typeface="+mn-cs"/>
              </a:defRPr>
            </a:lvl2pPr>
            <a:lvl3pPr>
              <a:defRPr lang="en-US" sz="1800" kern="1200" dirty="0" smtClean="0">
                <a:solidFill>
                  <a:schemeClr val="tx2"/>
                </a:solidFill>
                <a:latin typeface="+mn-lt"/>
                <a:ea typeface="+mn-ea"/>
                <a:cs typeface="+mn-cs"/>
              </a:defRPr>
            </a:lvl3pPr>
            <a:lvl4pPr>
              <a:defRPr lang="en-US" sz="1800" kern="1200" dirty="0" smtClean="0">
                <a:solidFill>
                  <a:schemeClr val="tx2"/>
                </a:solidFill>
                <a:latin typeface="+mn-lt"/>
                <a:ea typeface="+mn-ea"/>
                <a:cs typeface="+mn-cs"/>
              </a:defRPr>
            </a:lvl4pPr>
            <a:lvl5pPr>
              <a:defRPr lang="en-US" sz="18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38" y="1397000"/>
            <a:ext cx="3995928" cy="276999"/>
          </a:xfrm>
          <a:prstGeom prst="rect">
            <a:avLst/>
          </a:prstGeom>
        </p:spPr>
        <p:txBody>
          <a:bodyPr>
            <a:noAutofit/>
          </a:bodyPr>
          <a:lstStyle>
            <a:lvl1pPr>
              <a:defRPr sz="2000" b="1">
                <a:latin typeface="+mj-lt"/>
              </a:defRPr>
            </a:lvl1pPr>
          </a:lstStyle>
          <a:p>
            <a:pPr lvl="0"/>
            <a:r>
              <a:rPr lang="en-US" smtClean="0"/>
              <a:t>Click to edit Master text styles</a:t>
            </a:r>
          </a:p>
        </p:txBody>
      </p:sp>
      <p:sp>
        <p:nvSpPr>
          <p:cNvPr id="14" name="Text Placeholder 13"/>
          <p:cNvSpPr>
            <a:spLocks noGrp="1"/>
          </p:cNvSpPr>
          <p:nvPr>
            <p:ph type="body" sz="quarter" idx="15"/>
          </p:nvPr>
        </p:nvSpPr>
        <p:spPr bwMode="gray">
          <a:xfrm>
            <a:off x="411479" y="6153912"/>
            <a:ext cx="3995928" cy="128016"/>
          </a:xfrm>
          <a:prstGeom prst="rect">
            <a:avLst/>
          </a:prstGeom>
          <a:noFill/>
          <a:ln w="12700" algn="ctr">
            <a:noFill/>
            <a:miter lim="800000"/>
            <a:headEnd/>
            <a:tailEnd/>
          </a:ln>
        </p:spPr>
        <p:txBody>
          <a:bodyPr lIns="0" tIns="0" rIns="0" bIns="0" anchor="b">
            <a:spAutoFit/>
          </a:bodyPr>
          <a:lstStyle>
            <a:lvl1pPr algn="l" rtl="0" fontAlgn="base">
              <a:lnSpc>
                <a:spcPts val="1000"/>
              </a:lnSpc>
              <a:spcBef>
                <a:spcPct val="0"/>
              </a:spcBef>
              <a:spcAft>
                <a:spcPct val="0"/>
              </a:spcAft>
              <a:defRPr lang="en-US" sz="8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6"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lvl1pPr>
              <a:defRPr>
                <a:latin typeface="+mj-lt"/>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9" name="Content Placeholder 20"/>
          <p:cNvSpPr>
            <a:spLocks noGrp="1"/>
          </p:cNvSpPr>
          <p:nvPr>
            <p:ph sz="quarter" idx="16"/>
          </p:nvPr>
        </p:nvSpPr>
        <p:spPr bwMode="gray">
          <a:xfrm>
            <a:off x="4724400" y="1873248"/>
            <a:ext cx="3999155" cy="4270248"/>
          </a:xfrm>
          <a:prstGeom prst="rect">
            <a:avLst/>
          </a:prstGeom>
        </p:spPr>
        <p:txBody>
          <a:bodyPr/>
          <a:lstStyle>
            <a:lvl2pPr>
              <a:defRPr lang="en-US" sz="2000" kern="1200" dirty="0" smtClean="0">
                <a:solidFill>
                  <a:schemeClr val="tx2"/>
                </a:solidFill>
                <a:latin typeface="+mn-lt"/>
                <a:ea typeface="+mn-ea"/>
                <a:cs typeface="+mn-cs"/>
              </a:defRPr>
            </a:lvl2pPr>
            <a:lvl3pPr>
              <a:defRPr lang="en-US" sz="1800" kern="1200" dirty="0" smtClean="0">
                <a:solidFill>
                  <a:schemeClr val="tx2"/>
                </a:solidFill>
                <a:latin typeface="+mn-lt"/>
                <a:ea typeface="+mn-ea"/>
                <a:cs typeface="+mn-cs"/>
              </a:defRPr>
            </a:lvl3pPr>
            <a:lvl4pPr>
              <a:defRPr lang="en-US" sz="1800" kern="1200" dirty="0" smtClean="0">
                <a:solidFill>
                  <a:schemeClr val="tx2"/>
                </a:solidFill>
                <a:latin typeface="+mn-lt"/>
                <a:ea typeface="+mn-ea"/>
                <a:cs typeface="+mn-cs"/>
              </a:defRPr>
            </a:lvl4pPr>
            <a:lvl5pPr>
              <a:defRPr lang="en-US" sz="18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1"/>
          <p:cNvSpPr>
            <a:spLocks noGrp="1"/>
          </p:cNvSpPr>
          <p:nvPr>
            <p:ph type="body" sz="quarter" idx="17"/>
          </p:nvPr>
        </p:nvSpPr>
        <p:spPr bwMode="gray">
          <a:xfrm>
            <a:off x="4727259" y="1397000"/>
            <a:ext cx="3995928" cy="276999"/>
          </a:xfrm>
          <a:prstGeom prst="rect">
            <a:avLst/>
          </a:prstGeom>
        </p:spPr>
        <p:txBody>
          <a:bodyPr>
            <a:noAutofit/>
          </a:bodyPr>
          <a:lstStyle>
            <a:lvl1pPr>
              <a:defRPr sz="2000" b="1">
                <a:latin typeface="+mj-lt"/>
              </a:defRPr>
            </a:lvl1pPr>
          </a:lstStyle>
          <a:p>
            <a:pPr lvl="0"/>
            <a:r>
              <a:rPr lang="en-US" smtClean="0"/>
              <a:t>Click to edit Master text styles</a:t>
            </a:r>
          </a:p>
        </p:txBody>
      </p:sp>
      <p:sp>
        <p:nvSpPr>
          <p:cNvPr id="11" name="Text Placeholder 13"/>
          <p:cNvSpPr>
            <a:spLocks noGrp="1"/>
          </p:cNvSpPr>
          <p:nvPr>
            <p:ph type="body" sz="quarter" idx="18"/>
          </p:nvPr>
        </p:nvSpPr>
        <p:spPr bwMode="gray">
          <a:xfrm>
            <a:off x="4724400" y="6153912"/>
            <a:ext cx="3995928" cy="128016"/>
          </a:xfrm>
          <a:prstGeom prst="rect">
            <a:avLst/>
          </a:prstGeom>
          <a:noFill/>
          <a:ln w="12700" algn="ctr">
            <a:noFill/>
            <a:miter lim="800000"/>
            <a:headEnd/>
            <a:tailEnd/>
          </a:ln>
        </p:spPr>
        <p:txBody>
          <a:bodyPr lIns="0" tIns="0" rIns="0" bIns="0" anchor="b">
            <a:spAutoFit/>
          </a:bodyPr>
          <a:lstStyle>
            <a:lvl1pPr algn="l" rtl="0" fontAlgn="base">
              <a:lnSpc>
                <a:spcPts val="1000"/>
              </a:lnSpc>
              <a:spcBef>
                <a:spcPct val="0"/>
              </a:spcBef>
              <a:spcAft>
                <a:spcPct val="0"/>
              </a:spcAft>
              <a:defRPr lang="en-US" sz="8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p:cNvSpPr>
            <a:spLocks noChangeArrowheads="1"/>
          </p:cNvSpPr>
          <p:nvPr/>
        </p:nvSpPr>
        <p:spPr bwMode="gray">
          <a:xfrm>
            <a:off x="5965825" y="6656388"/>
            <a:ext cx="2774950" cy="107722"/>
          </a:xfrm>
          <a:prstGeom prst="rect">
            <a:avLst/>
          </a:prstGeom>
          <a:noFill/>
          <a:ln w="25400" algn="ctr">
            <a:noFill/>
            <a:miter lim="800000"/>
            <a:headEnd/>
            <a:tailEnd/>
          </a:ln>
        </p:spPr>
        <p:txBody>
          <a:bodyPr lIns="0" tIns="0" rIns="0" bIns="0" anchor="b">
            <a:spAutoFit/>
          </a:bodyPr>
          <a:lstStyle/>
          <a:p>
            <a:pPr algn="r">
              <a:spcBef>
                <a:spcPct val="0"/>
              </a:spcBef>
            </a:pPr>
            <a:r>
              <a:rPr lang="en-US" sz="700" b="0" dirty="0">
                <a:solidFill>
                  <a:schemeClr val="tx2"/>
                </a:solidFill>
              </a:rPr>
              <a:t>Copyright © </a:t>
            </a:r>
            <a:r>
              <a:rPr lang="en-US" sz="700" b="0" dirty="0" smtClean="0">
                <a:solidFill>
                  <a:schemeClr val="tx2"/>
                </a:solidFill>
              </a:rPr>
              <a:t>2012 Deloitte </a:t>
            </a:r>
            <a:r>
              <a:rPr lang="en-US" sz="700" b="0" dirty="0">
                <a:solidFill>
                  <a:schemeClr val="tx2"/>
                </a:solidFill>
              </a:rPr>
              <a:t>Development LLC. </a:t>
            </a:r>
            <a:r>
              <a:rPr lang="en-US" sz="700" b="0" dirty="0" smtClean="0">
                <a:solidFill>
                  <a:schemeClr val="tx2"/>
                </a:solidFill>
              </a:rPr>
              <a:t>All rights reserved.</a:t>
            </a:r>
            <a:endParaRPr lang="en-US" sz="700" b="0" dirty="0">
              <a:solidFill>
                <a:schemeClr val="tx2"/>
              </a:solidFill>
            </a:endParaRPr>
          </a:p>
        </p:txBody>
      </p:sp>
      <p:sp>
        <p:nvSpPr>
          <p:cNvPr id="19" name="Slide Number Placeholder 9"/>
          <p:cNvSpPr>
            <a:spLocks/>
          </p:cNvSpPr>
          <p:nvPr/>
        </p:nvSpPr>
        <p:spPr bwMode="gray">
          <a:xfrm>
            <a:off x="414338" y="6625883"/>
            <a:ext cx="268287" cy="153888"/>
          </a:xfrm>
          <a:prstGeom prst="rect">
            <a:avLst/>
          </a:prstGeom>
          <a:noFill/>
          <a:ln w="9525">
            <a:noFill/>
            <a:miter lim="800000"/>
            <a:headEnd/>
            <a:tailEnd/>
          </a:ln>
        </p:spPr>
        <p:txBody>
          <a:bodyPr lIns="0" tIns="0" rIns="0" bIns="0" anchor="b">
            <a:spAutoFit/>
          </a:bodyPr>
          <a:lstStyle/>
          <a:p>
            <a:pPr algn="l">
              <a:spcBef>
                <a:spcPct val="0"/>
              </a:spcBef>
            </a:pPr>
            <a:fld id="{86C77FDF-45C5-4665-AAEE-45520AE6BEA9}" type="slidenum">
              <a:rPr lang="en-US" sz="1000">
                <a:solidFill>
                  <a:schemeClr val="tx2"/>
                </a:solidFill>
              </a:rPr>
              <a:pPr algn="l">
                <a:spcBef>
                  <a:spcPct val="0"/>
                </a:spcBef>
              </a:pPr>
              <a:t>‹#›</a:t>
            </a:fld>
            <a:endParaRPr lang="en-US" sz="1000" dirty="0">
              <a:solidFill>
                <a:schemeClr val="tx2"/>
              </a:solidFill>
            </a:endParaRPr>
          </a:p>
        </p:txBody>
      </p:sp>
      <p:sp>
        <p:nvSpPr>
          <p:cNvPr id="11"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16" name="Text Placeholder 15"/>
          <p:cNvSpPr>
            <a:spLocks noGrp="1"/>
          </p:cNvSpPr>
          <p:nvPr>
            <p:ph type="body" idx="1"/>
          </p:nvPr>
        </p:nvSpPr>
        <p:spPr bwMode="gray">
          <a:xfrm>
            <a:off x="411480" y="1400175"/>
            <a:ext cx="8330184" cy="167994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83" r:id="rId1"/>
    <p:sldLayoutId id="2147483901" r:id="rId2"/>
    <p:sldLayoutId id="2147483907" r:id="rId3"/>
    <p:sldLayoutId id="2147483908" r:id="rId4"/>
    <p:sldLayoutId id="2147483898" r:id="rId5"/>
    <p:sldLayoutId id="2147483904" r:id="rId6"/>
    <p:sldLayoutId id="2147483906" r:id="rId7"/>
    <p:sldLayoutId id="2147483905" r:id="rId8"/>
    <p:sldLayoutId id="2147483897" r:id="rId9"/>
    <p:sldLayoutId id="2147483899" r:id="rId10"/>
    <p:sldLayoutId id="2147483900" r:id="rId11"/>
    <p:sldLayoutId id="2147483909" r:id="rId12"/>
  </p:sldLayoutIdLst>
  <p:hf hdr="0" dt="0"/>
  <p:txStyles>
    <p:titleStyle>
      <a:lvl1pPr algn="l" rtl="0" eaLnBrk="1" fontAlgn="base" hangingPunct="1">
        <a:lnSpc>
          <a:spcPts val="2600"/>
        </a:lnSpc>
        <a:spcBef>
          <a:spcPct val="0"/>
        </a:spcBef>
        <a:spcAft>
          <a:spcPct val="0"/>
        </a:spcAft>
        <a:defRPr kumimoji="0" lang="en-US" sz="2400" b="1" i="0" u="none" strike="noStrike" kern="1200" cap="none" spc="0" normalizeH="0" baseline="0" noProof="0" dirty="0" smtClean="0">
          <a:ln>
            <a:noFill/>
          </a:ln>
          <a:solidFill>
            <a:schemeClr val="tx2"/>
          </a:solidFill>
          <a:effectLst/>
          <a:uLnTx/>
          <a:uFillTx/>
          <a:latin typeface="+mj-lt"/>
          <a:ea typeface="+mj-ea"/>
          <a:cs typeface="+mj-cs"/>
        </a:defRPr>
      </a:lvl1pPr>
      <a:lvl2pPr algn="l" rtl="0" eaLnBrk="1" fontAlgn="base" hangingPunct="1">
        <a:lnSpc>
          <a:spcPct val="90000"/>
        </a:lnSpc>
        <a:spcBef>
          <a:spcPct val="0"/>
        </a:spcBef>
        <a:spcAft>
          <a:spcPct val="0"/>
        </a:spcAft>
        <a:defRPr b="1">
          <a:solidFill>
            <a:schemeClr val="tx1"/>
          </a:solidFill>
          <a:latin typeface="Arial" charset="0"/>
        </a:defRPr>
      </a:lvl2pPr>
      <a:lvl3pPr algn="l" rtl="0" eaLnBrk="1" fontAlgn="base" hangingPunct="1">
        <a:lnSpc>
          <a:spcPct val="90000"/>
        </a:lnSpc>
        <a:spcBef>
          <a:spcPct val="0"/>
        </a:spcBef>
        <a:spcAft>
          <a:spcPct val="0"/>
        </a:spcAft>
        <a:defRPr b="1">
          <a:solidFill>
            <a:schemeClr val="tx1"/>
          </a:solidFill>
          <a:latin typeface="Arial" charset="0"/>
        </a:defRPr>
      </a:lvl3pPr>
      <a:lvl4pPr algn="l" rtl="0" eaLnBrk="1" fontAlgn="base" hangingPunct="1">
        <a:lnSpc>
          <a:spcPct val="90000"/>
        </a:lnSpc>
        <a:spcBef>
          <a:spcPct val="0"/>
        </a:spcBef>
        <a:spcAft>
          <a:spcPct val="0"/>
        </a:spcAft>
        <a:defRPr b="1">
          <a:solidFill>
            <a:schemeClr val="tx1"/>
          </a:solidFill>
          <a:latin typeface="Arial" charset="0"/>
        </a:defRPr>
      </a:lvl4pPr>
      <a:lvl5pPr algn="l" rtl="0" eaLnBrk="1" fontAlgn="base" hangingPunct="1">
        <a:lnSpc>
          <a:spcPct val="90000"/>
        </a:lnSpc>
        <a:spcBef>
          <a:spcPct val="0"/>
        </a:spcBef>
        <a:spcAft>
          <a:spcPct val="0"/>
        </a:spcAft>
        <a:defRPr b="1">
          <a:solidFill>
            <a:schemeClr val="tx1"/>
          </a:solidFill>
          <a:latin typeface="Arial"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p:titleStyle>
    <p:bodyStyle>
      <a:lvl1pPr marR="0" indent="0" algn="l" defTabSz="914400" rtl="0" eaLnBrk="1" fontAlgn="base" latinLnBrk="0" hangingPunct="1">
        <a:lnSpc>
          <a:spcPct val="100000"/>
        </a:lnSpc>
        <a:spcBef>
          <a:spcPts val="1900"/>
        </a:spcBef>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4625" algn="l" defTabSz="914400" rtl="0" eaLnBrk="1" fontAlgn="base" latinLnBrk="0" hangingPunct="1">
        <a:lnSpc>
          <a:spcPct val="100000"/>
        </a:lnSpc>
        <a:spcBef>
          <a:spcPts val="500"/>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L="401638" indent="-231775" algn="l" rtl="0" eaLnBrk="1" fontAlgn="base" hangingPunct="1">
        <a:lnSpc>
          <a:spcPct val="100000"/>
        </a:lnSpc>
        <a:spcBef>
          <a:spcPts val="400"/>
        </a:spcBef>
        <a:spcAft>
          <a:spcPct val="0"/>
        </a:spcAft>
        <a:buFont typeface="Arial" pitchFamily="34" charset="0"/>
        <a:buChar char="–"/>
        <a:defRPr lang="en-US" sz="1800" kern="1200" dirty="0" smtClean="0">
          <a:solidFill>
            <a:schemeClr val="tx2"/>
          </a:solidFill>
          <a:latin typeface="+mn-lt"/>
          <a:ea typeface="+mn-ea"/>
          <a:cs typeface="+mn-cs"/>
        </a:defRPr>
      </a:lvl3pPr>
      <a:lvl4pPr marL="569913" marR="0" indent="-168275" algn="l" defTabSz="914400" rtl="0" eaLnBrk="1" fontAlgn="base" latinLnBrk="0" hangingPunct="1">
        <a:lnSpc>
          <a:spcPct val="100000"/>
        </a:lnSpc>
        <a:spcBef>
          <a:spcPts val="400"/>
        </a:spcBef>
        <a:spcAft>
          <a:spcPct val="0"/>
        </a:spcAft>
        <a:buFont typeface="Arial" pitchFamily="34" charset="0"/>
        <a:buChar char="•"/>
        <a:tabLst/>
        <a:defRPr kumimoji="0" lang="en-US" sz="1800" b="0" i="0" u="none" strike="noStrike" kern="1200" cap="none" normalizeH="0" baseline="0" dirty="0" smtClean="0">
          <a:ln>
            <a:noFill/>
          </a:ln>
          <a:solidFill>
            <a:schemeClr val="tx2"/>
          </a:solidFill>
          <a:effectLst/>
          <a:latin typeface="Arial" pitchFamily="34" charset="0"/>
          <a:ea typeface="+mn-ea"/>
          <a:cs typeface="Arial" pitchFamily="34" charset="0"/>
        </a:defRPr>
      </a:lvl4pPr>
      <a:lvl5pPr marL="796925" marR="0" indent="-227013" algn="l" defTabSz="914400" rtl="0" eaLnBrk="1" fontAlgn="base" latinLnBrk="0" hangingPunct="1">
        <a:lnSpc>
          <a:spcPct val="100000"/>
        </a:lnSpc>
        <a:spcBef>
          <a:spcPts val="400"/>
        </a:spcBef>
        <a:spcAft>
          <a:spcPct val="0"/>
        </a:spcAft>
        <a:buFont typeface="Arial" pitchFamily="34" charset="0"/>
        <a:buChar char="–"/>
        <a:tabLst/>
        <a:defRPr kumimoji="0" lang="en-US" sz="1800" b="0" i="0" u="none" strike="noStrike" kern="1200" cap="none" normalizeH="0" baseline="0" dirty="0" smtClean="0">
          <a:ln>
            <a:noFill/>
          </a:ln>
          <a:solidFill>
            <a:schemeClr val="tx2"/>
          </a:solidFill>
          <a:effectLst/>
          <a:latin typeface="Arial" pitchFamily="34" charset="0"/>
          <a:ea typeface="+mn-ea"/>
          <a:cs typeface="Arial" pitchFamily="34" charset="0"/>
        </a:defRPr>
      </a:lvl5pPr>
      <a:lvl6pPr marL="666750" marR="0" indent="-166688" algn="l" defTabSz="914400" rtl="0" eaLnBrk="1" fontAlgn="base" latinLnBrk="0" hangingPunct="1">
        <a:lnSpc>
          <a:spcPct val="100000"/>
        </a:lnSpc>
        <a:spcBef>
          <a:spcPts val="400"/>
        </a:spcBef>
        <a:spcAft>
          <a:spcPct val="0"/>
        </a:spcAft>
        <a:buFont typeface="Arial" pitchFamily="34" charset="0"/>
        <a:buChar char="–"/>
        <a:tabLst/>
        <a:def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defRPr>
      </a:lvl6pPr>
      <a:lvl7pPr marL="1079500" indent="-184150"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7pPr>
      <a:lvl8pPr marL="1252538" indent="-173038"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8pPr>
      <a:lvl9pPr marL="1435100" indent="-182563"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mahmed@deloitte.com"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deloitte.com/about"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hyperlink" Target="http://www.deloitte.com/us/abou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sec.gov/about/offices/owb/owb-awards.shtm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an Above"/>
          <p:cNvPicPr>
            <a:picLocks noChangeAspect="1" noChangeArrowheads="1"/>
          </p:cNvPicPr>
          <p:nvPr/>
        </p:nvPicPr>
        <p:blipFill>
          <a:blip r:embed="rId3" cstate="print"/>
          <a:stretch>
            <a:fillRect/>
          </a:stretch>
        </p:blipFill>
        <p:spPr bwMode="gray">
          <a:xfrm>
            <a:off x="5719763" y="2232475"/>
            <a:ext cx="3424237" cy="3298131"/>
          </a:xfrm>
          <a:prstGeom prst="rect">
            <a:avLst/>
          </a:prstGeom>
          <a:noFill/>
          <a:ln w="9525">
            <a:noFill/>
            <a:miter lim="800000"/>
            <a:headEnd/>
            <a:tailEnd/>
          </a:ln>
        </p:spPr>
      </p:pic>
      <p:sp>
        <p:nvSpPr>
          <p:cNvPr id="121890" name="Rectangle 34"/>
          <p:cNvSpPr>
            <a:spLocks noGrp="1"/>
          </p:cNvSpPr>
          <p:nvPr>
            <p:ph type="ctrTitle"/>
          </p:nvPr>
        </p:nvSpPr>
        <p:spPr/>
        <p:txBody>
          <a:bodyPr/>
          <a:lstStyle/>
          <a:p>
            <a:r>
              <a:rPr lang="en-US" dirty="0" smtClean="0"/>
              <a:t>Whistleblowing and the</a:t>
            </a:r>
            <a:br>
              <a:rPr lang="en-US" dirty="0" smtClean="0"/>
            </a:br>
            <a:r>
              <a:rPr lang="en-US" dirty="0" smtClean="0"/>
              <a:t>new race to report</a:t>
            </a:r>
            <a:endParaRPr lang="en-US" dirty="0"/>
          </a:p>
        </p:txBody>
      </p:sp>
      <p:sp>
        <p:nvSpPr>
          <p:cNvPr id="121891" name="Rectangle 35"/>
          <p:cNvSpPr>
            <a:spLocks noGrp="1"/>
          </p:cNvSpPr>
          <p:nvPr>
            <p:ph type="subTitle" idx="1"/>
          </p:nvPr>
        </p:nvSpPr>
        <p:spPr>
          <a:xfrm>
            <a:off x="1142999" y="3689350"/>
            <a:ext cx="4690872" cy="1166986"/>
          </a:xfrm>
        </p:spPr>
        <p:txBody>
          <a:bodyPr/>
          <a:lstStyle/>
          <a:p>
            <a:r>
              <a:rPr lang="en-US" dirty="0" smtClean="0"/>
              <a:t>The impact of the Dodd-Frank Act </a:t>
            </a:r>
            <a:r>
              <a:rPr lang="en-US" dirty="0"/>
              <a:t>w</a:t>
            </a:r>
            <a:r>
              <a:rPr lang="en-US" dirty="0" smtClean="0"/>
              <a:t>histleblowing provision</a:t>
            </a:r>
          </a:p>
          <a:p>
            <a:r>
              <a:rPr lang="en-US" dirty="0" smtClean="0">
                <a:solidFill>
                  <a:schemeClr val="accent1"/>
                </a:solidFill>
              </a:rPr>
              <a:t>March 27, 2012</a:t>
            </a:r>
            <a:endParaRPr lang="en-US" dirty="0">
              <a:solidFill>
                <a:schemeClr val="accent1"/>
              </a:solidFill>
            </a:endParaRPr>
          </a:p>
        </p:txBody>
      </p:sp>
      <p:sp>
        <p:nvSpPr>
          <p:cNvPr id="11" name="Rectangle 35"/>
          <p:cNvSpPr txBox="1">
            <a:spLocks/>
          </p:cNvSpPr>
          <p:nvPr/>
        </p:nvSpPr>
        <p:spPr bwMode="gray">
          <a:xfrm>
            <a:off x="1128714" y="5640169"/>
            <a:ext cx="5245710" cy="430887"/>
          </a:xfrm>
          <a:prstGeom prst="rect">
            <a:avLst/>
          </a:prstGeom>
        </p:spPr>
        <p:txBody>
          <a:bodyPr vert="horz" wrap="square" lIns="0" tIns="0" rIns="0" bIns="0" rtlCol="0">
            <a:spAutoFit/>
          </a:bodyPr>
          <a:lstStyle/>
          <a:p>
            <a:pPr marL="0" marR="0" lvl="0" indent="0" algn="l" defTabSz="914400" rtl="0" eaLnBrk="1" fontAlgn="base" latinLnBrk="0" hangingPunct="1">
              <a:lnSpc>
                <a:spcPct val="100000"/>
              </a:lnSpc>
              <a:spcBef>
                <a:spcPts val="0"/>
              </a:spcBef>
              <a:spcAft>
                <a:spcPct val="0"/>
              </a:spcAft>
              <a:buClr>
                <a:schemeClr val="bg2"/>
              </a:buClr>
              <a:buSzTx/>
              <a:buFont typeface="Arial" pitchFamily="34" charset="0"/>
              <a:buNone/>
              <a:tabLst/>
              <a:defRPr/>
            </a:pPr>
            <a:r>
              <a:rPr kumimoji="0" lang="en-US" sz="1400" b="0" u="none" strike="noStrike" kern="1200" cap="none" spc="0" normalizeH="0" baseline="0" noProof="0" dirty="0" smtClean="0">
                <a:ln>
                  <a:noFill/>
                </a:ln>
                <a:solidFill>
                  <a:schemeClr val="tx2"/>
                </a:solidFill>
                <a:effectLst/>
                <a:uLnTx/>
                <a:uFillTx/>
                <a:latin typeface="+mj-lt"/>
                <a:ea typeface="Verdana" pitchFamily="34" charset="0"/>
                <a:cs typeface="Times New Roman" pitchFamily="18" charset="0"/>
              </a:rPr>
              <a:t>Mohammed Ahmed</a:t>
            </a:r>
          </a:p>
          <a:p>
            <a:pPr marL="0" marR="0" lvl="0" indent="0" algn="l" defTabSz="914400" rtl="0" eaLnBrk="1" fontAlgn="base" latinLnBrk="0" hangingPunct="1">
              <a:lnSpc>
                <a:spcPct val="100000"/>
              </a:lnSpc>
              <a:spcBef>
                <a:spcPts val="0"/>
              </a:spcBef>
              <a:spcAft>
                <a:spcPct val="0"/>
              </a:spcAft>
              <a:buClr>
                <a:schemeClr val="bg2"/>
              </a:buClr>
              <a:buSzTx/>
              <a:buFont typeface="Arial" pitchFamily="34" charset="0"/>
              <a:buNone/>
              <a:tabLst/>
              <a:defRPr/>
            </a:pPr>
            <a:r>
              <a:rPr kumimoji="0" lang="en-US" sz="1400" b="0" u="none" strike="noStrike" kern="1200" cap="none" spc="0" normalizeH="0" baseline="0" noProof="0" dirty="0" smtClean="0">
                <a:ln>
                  <a:noFill/>
                </a:ln>
                <a:solidFill>
                  <a:schemeClr val="tx2"/>
                </a:solidFill>
                <a:effectLst/>
                <a:uLnTx/>
                <a:uFillTx/>
                <a:latin typeface="+mj-lt"/>
                <a:ea typeface="Verdana" pitchFamily="34" charset="0"/>
                <a:cs typeface="Times New Roman" pitchFamily="18" charset="0"/>
              </a:rPr>
              <a:t>Deloitte Financial Advisory Services LLP </a:t>
            </a:r>
            <a:endParaRPr kumimoji="0" lang="en-US" sz="1400" b="0" u="none" strike="noStrike" kern="1200" cap="none" spc="0" normalizeH="0" baseline="0" noProof="0" dirty="0">
              <a:ln>
                <a:noFill/>
              </a:ln>
              <a:solidFill>
                <a:schemeClr val="tx2"/>
              </a:solidFill>
              <a:effectLst/>
              <a:uLnTx/>
              <a:uFillTx/>
              <a:latin typeface="+mj-lt"/>
              <a:ea typeface="Verdan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7" descr="Cables CO"/>
          <p:cNvPicPr>
            <a:picLocks noChangeAspect="1" noChangeArrowheads="1"/>
          </p:cNvPicPr>
          <p:nvPr/>
        </p:nvPicPr>
        <p:blipFill>
          <a:blip r:embed="rId3" cstate="print"/>
          <a:stretch>
            <a:fillRect/>
          </a:stretch>
        </p:blipFill>
        <p:spPr bwMode="gray">
          <a:xfrm>
            <a:off x="4884226" y="1499617"/>
            <a:ext cx="3936808" cy="4012184"/>
          </a:xfrm>
          <a:prstGeom prst="rect">
            <a:avLst/>
          </a:prstGeom>
          <a:noFill/>
          <a:ln w="9525">
            <a:noFill/>
            <a:miter lim="800000"/>
            <a:headEnd/>
            <a:tailEnd/>
          </a:ln>
        </p:spPr>
      </p:pic>
      <p:sp>
        <p:nvSpPr>
          <p:cNvPr id="16" name="Content Placeholder 15"/>
          <p:cNvSpPr>
            <a:spLocks noGrp="1"/>
          </p:cNvSpPr>
          <p:nvPr>
            <p:ph sz="quarter" idx="11"/>
          </p:nvPr>
        </p:nvSpPr>
        <p:spPr/>
        <p:txBody>
          <a:bodyPr/>
          <a:lstStyle/>
          <a:p>
            <a:pPr lvl="0"/>
            <a:r>
              <a:rPr lang="en-US" dirty="0" smtClean="0"/>
              <a:t>Approximately half of whistleblower calls are typically related to personnel issues. </a:t>
            </a:r>
          </a:p>
          <a:p>
            <a:pPr lvl="0"/>
            <a:r>
              <a:rPr lang="en-US" dirty="0" smtClean="0"/>
              <a:t>While there may be some ‘noise’ with a whistleblower system, the </a:t>
            </a:r>
            <a:r>
              <a:rPr lang="en-US" dirty="0" smtClean="0">
                <a:solidFill>
                  <a:srgbClr val="002060"/>
                </a:solidFill>
              </a:rPr>
              <a:t>goal</a:t>
            </a:r>
            <a:r>
              <a:rPr lang="en-US" dirty="0" smtClean="0"/>
              <a:t> is not to let it distract you from what </a:t>
            </a:r>
            <a:r>
              <a:rPr lang="en-US" dirty="0" smtClean="0">
                <a:solidFill>
                  <a:srgbClr val="002060"/>
                </a:solidFill>
              </a:rPr>
              <a:t>may be </a:t>
            </a:r>
            <a:r>
              <a:rPr lang="en-US" dirty="0" smtClean="0"/>
              <a:t>truly important.</a:t>
            </a:r>
          </a:p>
          <a:p>
            <a:endParaRPr lang="en-US" dirty="0"/>
          </a:p>
        </p:txBody>
      </p:sp>
      <p:sp>
        <p:nvSpPr>
          <p:cNvPr id="146447" name="Rectangle 15"/>
          <p:cNvSpPr>
            <a:spLocks noGrp="1"/>
          </p:cNvSpPr>
          <p:nvPr>
            <p:ph type="title"/>
          </p:nvPr>
        </p:nvSpPr>
        <p:spPr/>
        <p:txBody>
          <a:bodyPr/>
          <a:lstStyle/>
          <a:p>
            <a:r>
              <a:rPr lang="en-US" dirty="0" smtClean="0"/>
              <a:t>2. Don’t get distracted by noise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7" descr="Cables CO"/>
          <p:cNvPicPr>
            <a:picLocks noChangeAspect="1" noChangeArrowheads="1"/>
          </p:cNvPicPr>
          <p:nvPr/>
        </p:nvPicPr>
        <p:blipFill>
          <a:blip r:embed="rId3" cstate="print"/>
          <a:stretch>
            <a:fillRect/>
          </a:stretch>
        </p:blipFill>
        <p:spPr bwMode="gray">
          <a:xfrm>
            <a:off x="5032438" y="1173649"/>
            <a:ext cx="3874644" cy="5166191"/>
          </a:xfrm>
          <a:prstGeom prst="rect">
            <a:avLst/>
          </a:prstGeom>
          <a:noFill/>
          <a:ln w="9525">
            <a:noFill/>
            <a:miter lim="800000"/>
            <a:headEnd/>
            <a:tailEnd/>
          </a:ln>
        </p:spPr>
      </p:pic>
      <p:sp>
        <p:nvSpPr>
          <p:cNvPr id="16" name="Content Placeholder 15"/>
          <p:cNvSpPr>
            <a:spLocks noGrp="1"/>
          </p:cNvSpPr>
          <p:nvPr>
            <p:ph sz="quarter" idx="11"/>
          </p:nvPr>
        </p:nvSpPr>
        <p:spPr/>
        <p:txBody>
          <a:bodyPr/>
          <a:lstStyle/>
          <a:p>
            <a:r>
              <a:rPr lang="en-US" dirty="0" smtClean="0"/>
              <a:t>Seven ways to take your hotline’s temperature:</a:t>
            </a:r>
          </a:p>
          <a:p>
            <a:pPr lvl="1"/>
            <a:r>
              <a:rPr lang="en-US" dirty="0" smtClean="0"/>
              <a:t>Anonymous employee surveys</a:t>
            </a:r>
          </a:p>
          <a:p>
            <a:pPr lvl="1"/>
            <a:r>
              <a:rPr lang="en-US" dirty="0" smtClean="0"/>
              <a:t>Benchmarking</a:t>
            </a:r>
          </a:p>
          <a:p>
            <a:pPr lvl="1"/>
            <a:r>
              <a:rPr lang="en-US" dirty="0" smtClean="0"/>
              <a:t>Focus groups</a:t>
            </a:r>
          </a:p>
          <a:p>
            <a:pPr lvl="1"/>
            <a:r>
              <a:rPr lang="en-US" dirty="0" smtClean="0"/>
              <a:t>Exit interviews</a:t>
            </a:r>
          </a:p>
          <a:p>
            <a:pPr lvl="1"/>
            <a:r>
              <a:rPr lang="en-US" dirty="0" smtClean="0"/>
              <a:t>Feedback from hotline users</a:t>
            </a:r>
          </a:p>
          <a:p>
            <a:pPr lvl="1"/>
            <a:r>
              <a:rPr lang="en-US" dirty="0" smtClean="0"/>
              <a:t>Interviews</a:t>
            </a:r>
          </a:p>
          <a:p>
            <a:pPr lvl="1"/>
            <a:r>
              <a:rPr lang="en-US" dirty="0" smtClean="0"/>
              <a:t>Incident logs</a:t>
            </a:r>
            <a:endParaRPr lang="en-US" dirty="0"/>
          </a:p>
        </p:txBody>
      </p:sp>
      <p:sp>
        <p:nvSpPr>
          <p:cNvPr id="146447" name="Rectangle 15"/>
          <p:cNvSpPr>
            <a:spLocks noGrp="1"/>
          </p:cNvSpPr>
          <p:nvPr>
            <p:ph type="title"/>
          </p:nvPr>
        </p:nvSpPr>
        <p:spPr/>
        <p:txBody>
          <a:bodyPr/>
          <a:lstStyle/>
          <a:p>
            <a:r>
              <a:rPr lang="en-US" dirty="0" smtClean="0"/>
              <a:t>3. Is your hotline just lukewarm?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7" descr="Cables CO"/>
          <p:cNvPicPr>
            <a:picLocks noChangeAspect="1" noChangeArrowheads="1"/>
          </p:cNvPicPr>
          <p:nvPr/>
        </p:nvPicPr>
        <p:blipFill>
          <a:blip r:embed="rId3" cstate="print"/>
          <a:stretch>
            <a:fillRect/>
          </a:stretch>
        </p:blipFill>
        <p:spPr bwMode="gray">
          <a:xfrm>
            <a:off x="4592261" y="1828800"/>
            <a:ext cx="4551739" cy="2390139"/>
          </a:xfrm>
          <a:prstGeom prst="rect">
            <a:avLst/>
          </a:prstGeom>
          <a:noFill/>
          <a:ln>
            <a:noFill/>
          </a:ln>
        </p:spPr>
      </p:pic>
      <p:sp>
        <p:nvSpPr>
          <p:cNvPr id="16" name="Content Placeholder 15"/>
          <p:cNvSpPr>
            <a:spLocks noGrp="1"/>
          </p:cNvSpPr>
          <p:nvPr>
            <p:ph sz="quarter" idx="11"/>
          </p:nvPr>
        </p:nvSpPr>
        <p:spPr/>
        <p:txBody>
          <a:bodyPr/>
          <a:lstStyle/>
          <a:p>
            <a:r>
              <a:rPr lang="en-US" dirty="0" smtClean="0"/>
              <a:t>Rewarding whistleblowers may be necessary to compete effectively with the U.S. government’s rewards for tips relating to securities violations.</a:t>
            </a:r>
          </a:p>
          <a:p>
            <a:r>
              <a:rPr lang="en-US" dirty="0" smtClean="0"/>
              <a:t>Some rewards might be widely published internally; others may be much more sensitive. </a:t>
            </a:r>
          </a:p>
          <a:p>
            <a:r>
              <a:rPr lang="en-US" dirty="0" smtClean="0"/>
              <a:t>Fairness and generosity of rewards </a:t>
            </a:r>
            <a:r>
              <a:rPr lang="en-US" dirty="0" smtClean="0">
                <a:solidFill>
                  <a:srgbClr val="002060"/>
                </a:solidFill>
              </a:rPr>
              <a:t>may</a:t>
            </a:r>
            <a:r>
              <a:rPr lang="en-US" dirty="0" smtClean="0"/>
              <a:t> help to attract employee support and generate more </a:t>
            </a:r>
            <a:r>
              <a:rPr lang="en-US" strike="sngStrike" dirty="0" smtClean="0">
                <a:solidFill>
                  <a:srgbClr val="FF0000"/>
                </a:solidFill>
              </a:rPr>
              <a:t> </a:t>
            </a:r>
            <a:r>
              <a:rPr lang="en-US" dirty="0" smtClean="0"/>
              <a:t>reports. </a:t>
            </a:r>
          </a:p>
          <a:p>
            <a:endParaRPr lang="en-US" dirty="0"/>
          </a:p>
        </p:txBody>
      </p:sp>
      <p:sp>
        <p:nvSpPr>
          <p:cNvPr id="146447" name="Rectangle 15"/>
          <p:cNvSpPr>
            <a:spLocks noGrp="1"/>
          </p:cNvSpPr>
          <p:nvPr>
            <p:ph type="title"/>
          </p:nvPr>
        </p:nvSpPr>
        <p:spPr/>
        <p:txBody>
          <a:bodyPr/>
          <a:lstStyle/>
          <a:p>
            <a:r>
              <a:rPr lang="en-US" dirty="0" smtClean="0"/>
              <a:t>4. Carrots may help you hear better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7" descr="Cables CO"/>
          <p:cNvPicPr>
            <a:picLocks noChangeAspect="1" noChangeArrowheads="1"/>
          </p:cNvPicPr>
          <p:nvPr/>
        </p:nvPicPr>
        <p:blipFill>
          <a:blip r:embed="rId3" cstate="print"/>
          <a:stretch>
            <a:fillRect/>
          </a:stretch>
        </p:blipFill>
        <p:spPr bwMode="gray">
          <a:xfrm>
            <a:off x="5435600" y="1994337"/>
            <a:ext cx="3708400" cy="3146222"/>
          </a:xfrm>
          <a:prstGeom prst="rect">
            <a:avLst/>
          </a:prstGeom>
          <a:noFill/>
          <a:ln w="9525">
            <a:noFill/>
            <a:miter lim="800000"/>
            <a:headEnd/>
            <a:tailEnd/>
          </a:ln>
        </p:spPr>
      </p:pic>
      <p:sp>
        <p:nvSpPr>
          <p:cNvPr id="16" name="Content Placeholder 15"/>
          <p:cNvSpPr>
            <a:spLocks noGrp="1"/>
          </p:cNvSpPr>
          <p:nvPr>
            <p:ph sz="quarter" idx="11"/>
          </p:nvPr>
        </p:nvSpPr>
        <p:spPr/>
        <p:txBody>
          <a:bodyPr/>
          <a:lstStyle/>
          <a:p>
            <a:r>
              <a:rPr lang="en-US" dirty="0" smtClean="0"/>
              <a:t>63 percent of employees surveyed said they had reported misconduct when they saw it (2009 National Business Ethics Survey by ERC)</a:t>
            </a:r>
          </a:p>
          <a:p>
            <a:pPr lvl="1"/>
            <a:r>
              <a:rPr lang="en-US" dirty="0" smtClean="0"/>
              <a:t>Maintaining awareness of the system, building willingness to use it, and developing employees’ ability to identify potential wrongdoing</a:t>
            </a:r>
          </a:p>
          <a:p>
            <a:pPr lvl="1"/>
            <a:r>
              <a:rPr lang="en-US" dirty="0" smtClean="0"/>
              <a:t>Publishing internally suitab</a:t>
            </a:r>
            <a:r>
              <a:rPr lang="en-US" dirty="0" smtClean="0">
                <a:solidFill>
                  <a:srgbClr val="002060"/>
                </a:solidFill>
              </a:rPr>
              <a:t>le </a:t>
            </a:r>
            <a:r>
              <a:rPr lang="en-US" dirty="0" smtClean="0"/>
              <a:t>anonymous examples of where a whistleblower system report led to an investigation and appropriate disciplinary action</a:t>
            </a:r>
          </a:p>
          <a:p>
            <a:endParaRPr lang="en-US" dirty="0"/>
          </a:p>
        </p:txBody>
      </p:sp>
      <p:sp>
        <p:nvSpPr>
          <p:cNvPr id="146447" name="Rectangle 15"/>
          <p:cNvSpPr>
            <a:spLocks noGrp="1"/>
          </p:cNvSpPr>
          <p:nvPr>
            <p:ph type="title"/>
          </p:nvPr>
        </p:nvSpPr>
        <p:spPr/>
        <p:txBody>
          <a:bodyPr/>
          <a:lstStyle/>
          <a:p>
            <a:r>
              <a:rPr lang="en-US" dirty="0" smtClean="0"/>
              <a:t>5. Communicate, communicate, communicate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7" descr="Cables CO"/>
          <p:cNvPicPr>
            <a:picLocks noChangeAspect="1" noChangeArrowheads="1"/>
          </p:cNvPicPr>
          <p:nvPr/>
        </p:nvPicPr>
        <p:blipFill>
          <a:blip r:embed="rId3" cstate="print"/>
          <a:stretch>
            <a:fillRect/>
          </a:stretch>
        </p:blipFill>
        <p:spPr bwMode="gray">
          <a:xfrm>
            <a:off x="5198682" y="1282346"/>
            <a:ext cx="3708400" cy="4723076"/>
          </a:xfrm>
          <a:prstGeom prst="rect">
            <a:avLst/>
          </a:prstGeom>
          <a:noFill/>
          <a:ln w="9525">
            <a:noFill/>
            <a:miter lim="800000"/>
            <a:headEnd/>
            <a:tailEnd/>
          </a:ln>
        </p:spPr>
      </p:pic>
      <p:sp>
        <p:nvSpPr>
          <p:cNvPr id="16" name="Content Placeholder 15"/>
          <p:cNvSpPr>
            <a:spLocks noGrp="1"/>
          </p:cNvSpPr>
          <p:nvPr>
            <p:ph sz="quarter" idx="11"/>
          </p:nvPr>
        </p:nvSpPr>
        <p:spPr/>
        <p:txBody>
          <a:bodyPr/>
          <a:lstStyle/>
          <a:p>
            <a:r>
              <a:rPr lang="en-US" dirty="0" smtClean="0"/>
              <a:t>Creating a supportive environment for whistleblowers can include: </a:t>
            </a:r>
          </a:p>
          <a:p>
            <a:pPr lvl="1"/>
            <a:r>
              <a:rPr lang="en-US" dirty="0" smtClean="0"/>
              <a:t>Developing rewards</a:t>
            </a:r>
          </a:p>
          <a:p>
            <a:pPr lvl="1"/>
            <a:r>
              <a:rPr lang="en-US" dirty="0" smtClean="0"/>
              <a:t>Non-retaliation policy and training</a:t>
            </a:r>
          </a:p>
          <a:p>
            <a:pPr lvl="1"/>
            <a:r>
              <a:rPr lang="en-US" dirty="0" smtClean="0"/>
              <a:t>Monitoring whistleblowers’ career, pay, and proposed discipline</a:t>
            </a:r>
          </a:p>
          <a:p>
            <a:pPr lvl="1"/>
            <a:r>
              <a:rPr lang="en-US" dirty="0" smtClean="0"/>
              <a:t>Investigating alleged retribution</a:t>
            </a:r>
          </a:p>
          <a:p>
            <a:pPr lvl="1"/>
            <a:r>
              <a:rPr lang="en-US" dirty="0" smtClean="0"/>
              <a:t>Implementing a records retention policy for whistleblower reports, complaints, and investigations</a:t>
            </a:r>
          </a:p>
          <a:p>
            <a:endParaRPr lang="en-US" dirty="0"/>
          </a:p>
        </p:txBody>
      </p:sp>
      <p:sp>
        <p:nvSpPr>
          <p:cNvPr id="146447" name="Rectangle 15"/>
          <p:cNvSpPr>
            <a:spLocks noGrp="1"/>
          </p:cNvSpPr>
          <p:nvPr>
            <p:ph type="title"/>
          </p:nvPr>
        </p:nvSpPr>
        <p:spPr/>
        <p:txBody>
          <a:bodyPr/>
          <a:lstStyle/>
          <a:p>
            <a:r>
              <a:rPr lang="en-US" dirty="0" smtClean="0"/>
              <a:t>6. Protecting those who serve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7" descr="Cables CO"/>
          <p:cNvPicPr>
            <a:picLocks noChangeAspect="1" noChangeArrowheads="1"/>
          </p:cNvPicPr>
          <p:nvPr/>
        </p:nvPicPr>
        <p:blipFill>
          <a:blip r:embed="rId3" cstate="print"/>
          <a:stretch>
            <a:fillRect/>
          </a:stretch>
        </p:blipFill>
        <p:spPr bwMode="gray">
          <a:xfrm>
            <a:off x="5435600" y="1719129"/>
            <a:ext cx="3708400" cy="3697712"/>
          </a:xfrm>
          <a:prstGeom prst="rect">
            <a:avLst/>
          </a:prstGeom>
          <a:noFill/>
          <a:ln w="9525">
            <a:noFill/>
            <a:miter lim="800000"/>
            <a:headEnd/>
            <a:tailEnd/>
          </a:ln>
        </p:spPr>
      </p:pic>
      <p:sp>
        <p:nvSpPr>
          <p:cNvPr id="16" name="Content Placeholder 15"/>
          <p:cNvSpPr>
            <a:spLocks noGrp="1"/>
          </p:cNvSpPr>
          <p:nvPr>
            <p:ph sz="quarter" idx="11"/>
          </p:nvPr>
        </p:nvSpPr>
        <p:spPr>
          <a:xfrm>
            <a:off x="411479" y="1399030"/>
            <a:ext cx="4996544" cy="4882896"/>
          </a:xfrm>
        </p:spPr>
        <p:txBody>
          <a:bodyPr/>
          <a:lstStyle/>
          <a:p>
            <a:pPr lvl="0"/>
            <a:r>
              <a:rPr lang="en-US" dirty="0" smtClean="0"/>
              <a:t>Whistleblower system access can sometimes be restricted consciously by executives who may be fearful of having to respond to more allegations if they “open wide</a:t>
            </a:r>
            <a:r>
              <a:rPr lang="en-US" dirty="0" smtClean="0">
                <a:solidFill>
                  <a:schemeClr val="accent1"/>
                </a:solidFill>
              </a:rPr>
              <a:t>” but doing so may enhance overall results. </a:t>
            </a:r>
          </a:p>
          <a:p>
            <a:r>
              <a:rPr lang="en-US" dirty="0">
                <a:solidFill>
                  <a:schemeClr val="accent1"/>
                </a:solidFill>
              </a:rPr>
              <a:t>Potential barriers to </a:t>
            </a:r>
            <a:r>
              <a:rPr lang="en-US" dirty="0" err="1">
                <a:solidFill>
                  <a:schemeClr val="accent1"/>
                </a:solidFill>
              </a:rPr>
              <a:t>whistleblowing</a:t>
            </a:r>
            <a:r>
              <a:rPr lang="en-US" dirty="0">
                <a:solidFill>
                  <a:schemeClr val="accent1"/>
                </a:solidFill>
              </a:rPr>
              <a:t> </a:t>
            </a:r>
            <a:r>
              <a:rPr lang="en-US" dirty="0" smtClean="0">
                <a:solidFill>
                  <a:schemeClr val="accent1"/>
                </a:solidFill>
              </a:rPr>
              <a:t>include</a:t>
            </a:r>
            <a:r>
              <a:rPr lang="en-US" dirty="0">
                <a:solidFill>
                  <a:schemeClr val="accent1"/>
                </a:solidFill>
              </a:rPr>
              <a:t>:</a:t>
            </a:r>
          </a:p>
          <a:p>
            <a:pPr lvl="1"/>
            <a:r>
              <a:rPr lang="en-US" dirty="0" smtClean="0"/>
              <a:t>Service hours </a:t>
            </a:r>
            <a:r>
              <a:rPr lang="en-US" dirty="0" smtClean="0">
                <a:solidFill>
                  <a:schemeClr val="accent1"/>
                </a:solidFill>
              </a:rPr>
              <a:t>– 24x7x365</a:t>
            </a:r>
          </a:p>
          <a:p>
            <a:pPr lvl="1"/>
            <a:r>
              <a:rPr lang="en-US" dirty="0" smtClean="0"/>
              <a:t>Languages </a:t>
            </a:r>
            <a:r>
              <a:rPr lang="en-US" dirty="0" smtClean="0">
                <a:solidFill>
                  <a:schemeClr val="accent1"/>
                </a:solidFill>
              </a:rPr>
              <a:t>– preferred languages of employees and other constituents</a:t>
            </a:r>
          </a:p>
          <a:p>
            <a:pPr lvl="1"/>
            <a:r>
              <a:rPr lang="en-US" dirty="0" smtClean="0"/>
              <a:t>Constituencies</a:t>
            </a:r>
            <a:r>
              <a:rPr lang="en-US" dirty="0" smtClean="0">
                <a:solidFill>
                  <a:srgbClr val="FF0000"/>
                </a:solidFill>
              </a:rPr>
              <a:t> </a:t>
            </a:r>
            <a:r>
              <a:rPr lang="en-US" dirty="0" smtClean="0">
                <a:solidFill>
                  <a:schemeClr val="accent1"/>
                </a:solidFill>
              </a:rPr>
              <a:t>– employees, suppliers, customers, and the general public</a:t>
            </a:r>
          </a:p>
          <a:p>
            <a:pPr lvl="1"/>
            <a:r>
              <a:rPr lang="en-US" dirty="0" smtClean="0"/>
              <a:t>Methods </a:t>
            </a:r>
            <a:r>
              <a:rPr lang="en-US" dirty="0" smtClean="0">
                <a:solidFill>
                  <a:schemeClr val="accent1"/>
                </a:solidFill>
              </a:rPr>
              <a:t>– hotline, web form, e-mail, fax, letter and in person.</a:t>
            </a:r>
            <a:endParaRPr lang="en-US" dirty="0">
              <a:solidFill>
                <a:schemeClr val="accent1"/>
              </a:solidFill>
            </a:endParaRPr>
          </a:p>
        </p:txBody>
      </p:sp>
      <p:sp>
        <p:nvSpPr>
          <p:cNvPr id="146447" name="Rectangle 15"/>
          <p:cNvSpPr>
            <a:spLocks noGrp="1"/>
          </p:cNvSpPr>
          <p:nvPr>
            <p:ph type="title"/>
          </p:nvPr>
        </p:nvSpPr>
        <p:spPr/>
        <p:txBody>
          <a:bodyPr/>
          <a:lstStyle/>
          <a:p>
            <a:r>
              <a:rPr lang="en-US" dirty="0" smtClean="0"/>
              <a:t>7. Open wide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7" descr="Cables CO"/>
          <p:cNvPicPr>
            <a:picLocks noChangeAspect="1" noChangeArrowheads="1"/>
          </p:cNvPicPr>
          <p:nvPr/>
        </p:nvPicPr>
        <p:blipFill>
          <a:blip r:embed="rId3" cstate="print"/>
          <a:stretch>
            <a:fillRect/>
          </a:stretch>
        </p:blipFill>
        <p:spPr bwMode="gray">
          <a:xfrm>
            <a:off x="4950858" y="2202288"/>
            <a:ext cx="4193142" cy="2586246"/>
          </a:xfrm>
          <a:prstGeom prst="rect">
            <a:avLst/>
          </a:prstGeom>
          <a:noFill/>
          <a:ln w="9525">
            <a:noFill/>
            <a:miter lim="800000"/>
            <a:headEnd/>
            <a:tailEnd/>
          </a:ln>
        </p:spPr>
      </p:pic>
      <p:sp>
        <p:nvSpPr>
          <p:cNvPr id="16" name="Content Placeholder 15"/>
          <p:cNvSpPr>
            <a:spLocks noGrp="1"/>
          </p:cNvSpPr>
          <p:nvPr>
            <p:ph sz="quarter" idx="11"/>
          </p:nvPr>
        </p:nvSpPr>
        <p:spPr/>
        <p:txBody>
          <a:bodyPr/>
          <a:lstStyle/>
          <a:p>
            <a:r>
              <a:rPr lang="en-US" dirty="0" smtClean="0"/>
              <a:t>‘Whistleblower’ may have negative connotations for cultural, historical, and other reasons.</a:t>
            </a:r>
          </a:p>
          <a:p>
            <a:r>
              <a:rPr lang="en-US" dirty="0" smtClean="0"/>
              <a:t>Two-way communication system called a ‘helpline’ or ‘guideline’ may be less intimidating and can provide guidance before action is taken.</a:t>
            </a:r>
          </a:p>
          <a:p>
            <a:r>
              <a:rPr lang="en-US" dirty="0" smtClean="0"/>
              <a:t>Giving employees experience in using the line for day-to-day matters, building trust, and making them more willing to call should a serious matter arise. </a:t>
            </a:r>
          </a:p>
          <a:p>
            <a:endParaRPr lang="en-US" dirty="0"/>
          </a:p>
        </p:txBody>
      </p:sp>
      <p:sp>
        <p:nvSpPr>
          <p:cNvPr id="146447" name="Rectangle 15"/>
          <p:cNvSpPr>
            <a:spLocks noGrp="1"/>
          </p:cNvSpPr>
          <p:nvPr>
            <p:ph type="title"/>
          </p:nvPr>
        </p:nvSpPr>
        <p:spPr/>
        <p:txBody>
          <a:bodyPr/>
          <a:lstStyle/>
          <a:p>
            <a:r>
              <a:rPr lang="en-US" dirty="0" smtClean="0"/>
              <a:t>8. What’s in a name?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7" descr="Cables CO"/>
          <p:cNvPicPr>
            <a:picLocks noChangeAspect="1" noChangeArrowheads="1"/>
          </p:cNvPicPr>
          <p:nvPr/>
        </p:nvPicPr>
        <p:blipFill>
          <a:blip r:embed="rId3" cstate="print"/>
          <a:stretch>
            <a:fillRect/>
          </a:stretch>
        </p:blipFill>
        <p:spPr bwMode="gray">
          <a:xfrm>
            <a:off x="4967687" y="2318197"/>
            <a:ext cx="4176313" cy="3052317"/>
          </a:xfrm>
          <a:prstGeom prst="rect">
            <a:avLst/>
          </a:prstGeom>
          <a:noFill/>
          <a:ln w="9525">
            <a:noFill/>
            <a:miter lim="800000"/>
            <a:headEnd/>
            <a:tailEnd/>
          </a:ln>
        </p:spPr>
      </p:pic>
      <p:sp>
        <p:nvSpPr>
          <p:cNvPr id="16" name="Content Placeholder 15"/>
          <p:cNvSpPr>
            <a:spLocks noGrp="1"/>
          </p:cNvSpPr>
          <p:nvPr>
            <p:ph sz="quarter" idx="11"/>
          </p:nvPr>
        </p:nvSpPr>
        <p:spPr/>
        <p:txBody>
          <a:bodyPr/>
          <a:lstStyle/>
          <a:p>
            <a:r>
              <a:rPr lang="en-US" dirty="0" smtClean="0"/>
              <a:t>Taking an </a:t>
            </a:r>
            <a:r>
              <a:rPr lang="en-US" dirty="0" smtClean="0">
                <a:solidFill>
                  <a:schemeClr val="accent1"/>
                </a:solidFill>
              </a:rPr>
              <a:t>American</a:t>
            </a:r>
            <a:r>
              <a:rPr lang="en-US" dirty="0" smtClean="0">
                <a:solidFill>
                  <a:srgbClr val="FF0000"/>
                </a:solidFill>
              </a:rPr>
              <a:t> </a:t>
            </a:r>
            <a:r>
              <a:rPr lang="en-US" dirty="0" smtClean="0"/>
              <a:t>whistleblower system and deploying it worldwide without any customization may not generate the desired results.</a:t>
            </a:r>
          </a:p>
          <a:p>
            <a:r>
              <a:rPr lang="en-US" dirty="0" smtClean="0"/>
              <a:t>It can be helpful to involve local personnel to help tailor communication about the system.</a:t>
            </a:r>
          </a:p>
          <a:p>
            <a:r>
              <a:rPr lang="en-US" dirty="0" smtClean="0"/>
              <a:t>Providing alternative reporting methods </a:t>
            </a:r>
            <a:r>
              <a:rPr lang="en-US" dirty="0" smtClean="0">
                <a:solidFill>
                  <a:schemeClr val="accent1"/>
                </a:solidFill>
              </a:rPr>
              <a:t>as well</a:t>
            </a:r>
            <a:r>
              <a:rPr lang="en-US" dirty="0" smtClean="0"/>
              <a:t>, such as e-mail or Web form, may be much more attractive</a:t>
            </a:r>
            <a:r>
              <a:rPr lang="en-US" dirty="0" smtClean="0">
                <a:solidFill>
                  <a:srgbClr val="FF0000"/>
                </a:solidFill>
              </a:rPr>
              <a:t> </a:t>
            </a:r>
            <a:r>
              <a:rPr lang="en-US" dirty="0" smtClean="0">
                <a:solidFill>
                  <a:schemeClr val="accent1"/>
                </a:solidFill>
              </a:rPr>
              <a:t>since they tend to be more popular in certain cultures.</a:t>
            </a:r>
          </a:p>
          <a:p>
            <a:endParaRPr lang="en-US" dirty="0"/>
          </a:p>
        </p:txBody>
      </p:sp>
      <p:sp>
        <p:nvSpPr>
          <p:cNvPr id="146447" name="Rectangle 15"/>
          <p:cNvSpPr>
            <a:spLocks noGrp="1"/>
          </p:cNvSpPr>
          <p:nvPr>
            <p:ph type="title"/>
          </p:nvPr>
        </p:nvSpPr>
        <p:spPr/>
        <p:txBody>
          <a:bodyPr/>
          <a:lstStyle/>
          <a:p>
            <a:r>
              <a:rPr lang="en-US" dirty="0" smtClean="0"/>
              <a:t>9. When in Rome…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7" descr="Cables CO"/>
          <p:cNvPicPr>
            <a:picLocks noChangeAspect="1" noChangeArrowheads="1"/>
          </p:cNvPicPr>
          <p:nvPr/>
        </p:nvPicPr>
        <p:blipFill>
          <a:blip r:embed="rId3" cstate="print"/>
          <a:stretch>
            <a:fillRect/>
          </a:stretch>
        </p:blipFill>
        <p:spPr bwMode="gray">
          <a:xfrm>
            <a:off x="4740022" y="2144180"/>
            <a:ext cx="4403978" cy="3548282"/>
          </a:xfrm>
          <a:prstGeom prst="rect">
            <a:avLst/>
          </a:prstGeom>
          <a:noFill/>
          <a:ln w="9525">
            <a:noFill/>
            <a:miter lim="800000"/>
            <a:headEnd/>
            <a:tailEnd/>
          </a:ln>
        </p:spPr>
      </p:pic>
      <p:sp>
        <p:nvSpPr>
          <p:cNvPr id="16" name="Content Placeholder 15"/>
          <p:cNvSpPr>
            <a:spLocks noGrp="1"/>
          </p:cNvSpPr>
          <p:nvPr>
            <p:ph sz="quarter" idx="11"/>
          </p:nvPr>
        </p:nvSpPr>
        <p:spPr/>
        <p:txBody>
          <a:bodyPr/>
          <a:lstStyle/>
          <a:p>
            <a:r>
              <a:rPr lang="en-US" dirty="0" smtClean="0"/>
              <a:t>Certain principles can help drive more effective responses, including:</a:t>
            </a:r>
          </a:p>
          <a:p>
            <a:pPr lvl="1"/>
            <a:r>
              <a:rPr lang="en-US" dirty="0" smtClean="0"/>
              <a:t>Clear line of reporting from the whistleblower system to a designated member of senior management with a reporting relationship directly to the board of directors or audit committee</a:t>
            </a:r>
          </a:p>
          <a:p>
            <a:pPr lvl="1"/>
            <a:r>
              <a:rPr lang="en-US" dirty="0" smtClean="0"/>
              <a:t>Defined roles and responsibilities for evaluating incoming reports</a:t>
            </a:r>
          </a:p>
          <a:p>
            <a:pPr lvl="1"/>
            <a:r>
              <a:rPr lang="en-US" dirty="0" smtClean="0"/>
              <a:t>Clear communication process</a:t>
            </a:r>
            <a:r>
              <a:rPr lang="en-US" dirty="0" smtClean="0">
                <a:solidFill>
                  <a:srgbClr val="002060"/>
                </a:solidFill>
              </a:rPr>
              <a:t>es</a:t>
            </a:r>
          </a:p>
          <a:p>
            <a:pPr lvl="1"/>
            <a:r>
              <a:rPr lang="en-US" dirty="0" smtClean="0"/>
              <a:t>Pre-determined investigation protocols and plans</a:t>
            </a:r>
          </a:p>
          <a:p>
            <a:pPr lvl="1"/>
            <a:r>
              <a:rPr lang="en-US" dirty="0" smtClean="0"/>
              <a:t>Disciplinary committee</a:t>
            </a:r>
          </a:p>
          <a:p>
            <a:endParaRPr lang="en-US" dirty="0"/>
          </a:p>
        </p:txBody>
      </p:sp>
      <p:sp>
        <p:nvSpPr>
          <p:cNvPr id="146447" name="Rectangle 15"/>
          <p:cNvSpPr>
            <a:spLocks noGrp="1"/>
          </p:cNvSpPr>
          <p:nvPr>
            <p:ph type="title"/>
          </p:nvPr>
        </p:nvSpPr>
        <p:spPr/>
        <p:txBody>
          <a:bodyPr/>
          <a:lstStyle/>
          <a:p>
            <a:r>
              <a:rPr lang="en-US" dirty="0" smtClean="0"/>
              <a:t>10. A prepared and diligent response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questions do you have?</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8" name="Rectangle 16"/>
          <p:cNvSpPr>
            <a:spLocks noGrp="1"/>
          </p:cNvSpPr>
          <p:nvPr>
            <p:ph sz="quarter" idx="12"/>
          </p:nvPr>
        </p:nvSpPr>
        <p:spPr bwMode="gray"/>
        <p:txBody>
          <a:bodyPr/>
          <a:lstStyle/>
          <a:p>
            <a:r>
              <a:rPr lang="en-US" dirty="0"/>
              <a:t>The Dodd-Frank A</a:t>
            </a:r>
            <a:r>
              <a:rPr lang="en-US" dirty="0" smtClean="0"/>
              <a:t>ct</a:t>
            </a:r>
            <a:endParaRPr lang="en-US" dirty="0"/>
          </a:p>
          <a:p>
            <a:r>
              <a:rPr lang="en-US" dirty="0" smtClean="0"/>
              <a:t>Ten </a:t>
            </a:r>
            <a:r>
              <a:rPr lang="en-US" dirty="0"/>
              <a:t>things about whistleblowing</a:t>
            </a:r>
          </a:p>
          <a:p>
            <a:r>
              <a:rPr lang="en-US" dirty="0"/>
              <a:t>Questions</a:t>
            </a:r>
          </a:p>
        </p:txBody>
      </p:sp>
      <p:sp>
        <p:nvSpPr>
          <p:cNvPr id="141327" name="Rectangle 15"/>
          <p:cNvSpPr>
            <a:spLocks noGrp="1"/>
          </p:cNvSpPr>
          <p:nvPr>
            <p:ph type="title"/>
          </p:nvPr>
        </p:nvSpPr>
        <p:spPr bwMode="gray"/>
        <p:txBody>
          <a:bodyPr/>
          <a:lstStyle/>
          <a:p>
            <a:r>
              <a:rPr lang="en-GB" dirty="0" smtClean="0"/>
              <a:t>Contents</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11479" y="1399029"/>
            <a:ext cx="6394566" cy="4887471"/>
          </a:xfrm>
        </p:spPr>
        <p:txBody>
          <a:bodyPr/>
          <a:lstStyle/>
          <a:p>
            <a:r>
              <a:rPr lang="en-US" b="1" dirty="0"/>
              <a:t>Mohammed </a:t>
            </a:r>
            <a:r>
              <a:rPr lang="en-US" b="1" dirty="0" smtClean="0"/>
              <a:t>Ahmed, CPA, CFF, CCEP</a:t>
            </a:r>
            <a:r>
              <a:rPr lang="en-US" b="1" dirty="0"/>
              <a:t/>
            </a:r>
            <a:br>
              <a:rPr lang="en-US" b="1" dirty="0"/>
            </a:br>
            <a:r>
              <a:rPr lang="en-US" dirty="0"/>
              <a:t>Senior Manager</a:t>
            </a:r>
            <a:br>
              <a:rPr lang="en-US" dirty="0"/>
            </a:br>
            <a:r>
              <a:rPr lang="en-US" dirty="0" smtClean="0"/>
              <a:t>Deloitte </a:t>
            </a:r>
            <a:r>
              <a:rPr lang="en-US" dirty="0"/>
              <a:t>Financial </a:t>
            </a:r>
            <a:r>
              <a:rPr lang="en-US" dirty="0" smtClean="0"/>
              <a:t>Advisory Services </a:t>
            </a:r>
            <a:r>
              <a:rPr lang="en-US" dirty="0"/>
              <a:t>LLP</a:t>
            </a:r>
            <a:br>
              <a:rPr lang="en-US" dirty="0"/>
            </a:br>
            <a:r>
              <a:rPr lang="en-US" dirty="0"/>
              <a:t>+1 212 436 4703</a:t>
            </a:r>
            <a:br>
              <a:rPr lang="en-US" dirty="0"/>
            </a:br>
            <a:r>
              <a:rPr lang="en-US" dirty="0">
                <a:hlinkClick r:id="rId3"/>
              </a:rPr>
              <a:t>mahmed@deloitte.com</a:t>
            </a:r>
            <a:r>
              <a:rPr lang="en-US" dirty="0"/>
              <a:t> </a:t>
            </a:r>
          </a:p>
          <a:p>
            <a:endParaRPr lang="en-US" dirty="0"/>
          </a:p>
        </p:txBody>
      </p:sp>
      <p:sp>
        <p:nvSpPr>
          <p:cNvPr id="3" name="Title 2"/>
          <p:cNvSpPr>
            <a:spLocks noGrp="1"/>
          </p:cNvSpPr>
          <p:nvPr>
            <p:ph type="title"/>
          </p:nvPr>
        </p:nvSpPr>
        <p:spPr/>
        <p:txBody>
          <a:bodyPr/>
          <a:lstStyle/>
          <a:p>
            <a:r>
              <a:rPr lang="en-US" smtClean="0"/>
              <a:t>Contact information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smtClean="0"/>
              <a:t>This presentation contains general information only and is based on the experiences and research of Deloitte practitioners. Deloitte is not, by means of this presentation, rendering business, financial, investment, or other professional advice or services. This presentation is not a substitute for such professional advice or services, nor should it be used as a basis for any decision or action that may affect your business. Before making any decision or taking any action that may affect your business, you should consult a qualified professional advisor. Deloitte, its affiliates, and related entities shall not be responsible for any loss sustained by any person who relies on this presentation. Certain </a:t>
            </a:r>
            <a:r>
              <a:rPr lang="en-US" dirty="0"/>
              <a:t>services may not be available to attest clients under the rules and regulations of public accounting.</a:t>
            </a:r>
          </a:p>
          <a:p>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bwMode="gray">
          <a:xfrm>
            <a:off x="402336" y="5458968"/>
            <a:ext cx="5098578" cy="1152144"/>
          </a:xfrm>
        </p:spPr>
        <p:txBody>
          <a:bodyPr/>
          <a:lstStyle/>
          <a:p>
            <a:pPr lvl="0">
              <a:lnSpc>
                <a:spcPts val="900"/>
              </a:lnSpc>
            </a:pPr>
            <a:r>
              <a:rPr lang="en-US" b="1" dirty="0" smtClean="0"/>
              <a:t>About Deloitte</a:t>
            </a:r>
            <a:r>
              <a:rPr lang="en-US" dirty="0" smtClean="0"/>
              <a:t/>
            </a:r>
            <a:br>
              <a:rPr lang="en-US" dirty="0" smtClean="0"/>
            </a:br>
            <a:r>
              <a:rPr lang="en-US" dirty="0" smtClean="0"/>
              <a:t>Deloitte refers to one or more of Deloitte Touche Tohmatsu Limited, a UK private company limited by guarantee, and its network of member firms, each of which is a legally separate and independent entity. Please see </a:t>
            </a:r>
            <a:r>
              <a:rPr lang="en-US" dirty="0" smtClean="0">
                <a:hlinkClick r:id="rId3"/>
              </a:rPr>
              <a:t>www.deloitte.com/about</a:t>
            </a:r>
            <a:r>
              <a:rPr lang="en-US" dirty="0" smtClean="0"/>
              <a:t> for a detailed description of the legal structure of Deloitte Touche Tohmatsu Limited and its member firms. Please see </a:t>
            </a:r>
            <a:r>
              <a:rPr lang="en-US" dirty="0" smtClean="0">
                <a:hlinkClick r:id="rId4"/>
              </a:rPr>
              <a:t>www.deloitte.com/us/about</a:t>
            </a:r>
            <a:r>
              <a:rPr lang="en-US" dirty="0" smtClean="0"/>
              <a:t> for a detailed description of the legal structure of Deloitte LLP and its subsidiaries. Certain services may not be available to attest clients under the rules and regulations of public accounting. </a:t>
            </a:r>
            <a:br>
              <a:rPr lang="en-US" dirty="0" smtClean="0"/>
            </a:br>
            <a:r>
              <a:rPr lang="en-US" dirty="0" smtClean="0"/>
              <a:t/>
            </a:r>
            <a:br>
              <a:rPr lang="en-US" dirty="0" smtClean="0"/>
            </a:br>
            <a:r>
              <a:rPr lang="en-US" dirty="0" smtClean="0"/>
              <a:t>Copyright © 2012 Deloitte Development LLC. All rights reserved.</a:t>
            </a:r>
            <a:br>
              <a:rPr lang="en-US" dirty="0" smtClean="0"/>
            </a:br>
            <a:r>
              <a:rPr lang="en-US" dirty="0" smtClean="0"/>
              <a:t>Member of Deloitte Touche Tohmatsu Limited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a:xfrm>
            <a:off x="324393" y="891032"/>
            <a:ext cx="8330184" cy="4882896"/>
          </a:xfrm>
        </p:spPr>
        <p:txBody>
          <a:bodyPr/>
          <a:lstStyle/>
          <a:p>
            <a:pPr>
              <a:spcBef>
                <a:spcPts val="600"/>
              </a:spcBef>
              <a:spcAft>
                <a:spcPts val="600"/>
              </a:spcAft>
            </a:pPr>
            <a:r>
              <a:rPr lang="en-US" sz="1600" dirty="0" smtClean="0"/>
              <a:t>Section 922 of the Dodd-Frank </a:t>
            </a:r>
            <a:r>
              <a:rPr lang="en-CA" sz="1600" dirty="0" smtClean="0"/>
              <a:t>Wall Street Reform and Consumer Protection Act (Dodd-Frank Act):</a:t>
            </a:r>
          </a:p>
          <a:p>
            <a:pPr lvl="1">
              <a:spcBef>
                <a:spcPts val="600"/>
              </a:spcBef>
              <a:spcAft>
                <a:spcPts val="600"/>
              </a:spcAft>
            </a:pPr>
            <a:r>
              <a:rPr lang="en-CA" sz="1600" dirty="0"/>
              <a:t>Created awards of </a:t>
            </a:r>
            <a:r>
              <a:rPr lang="en-CA" sz="1600" b="1" i="1" dirty="0"/>
              <a:t>10–30 percent </a:t>
            </a:r>
            <a:r>
              <a:rPr lang="en-CA" sz="1600" dirty="0"/>
              <a:t>of monetary sanctions for whistleblowers who report to the Securities and Exchange Commission (SEC</a:t>
            </a:r>
            <a:r>
              <a:rPr lang="en-CA" sz="1600" b="1" i="1" dirty="0"/>
              <a:t>) original information </a:t>
            </a:r>
            <a:r>
              <a:rPr lang="en-CA" sz="1600" dirty="0"/>
              <a:t>leading to </a:t>
            </a:r>
            <a:r>
              <a:rPr lang="en-CA" sz="1600" b="1" i="1" dirty="0"/>
              <a:t>securities law </a:t>
            </a:r>
            <a:r>
              <a:rPr lang="en-CA" sz="1600" dirty="0"/>
              <a:t>enforcement actions that recover </a:t>
            </a:r>
            <a:r>
              <a:rPr lang="en-CA" sz="1600" b="1" i="1" dirty="0"/>
              <a:t>more than $1 </a:t>
            </a:r>
            <a:r>
              <a:rPr lang="en-CA" sz="1600" b="1" i="1" dirty="0" smtClean="0"/>
              <a:t>million</a:t>
            </a:r>
          </a:p>
          <a:p>
            <a:pPr lvl="1">
              <a:spcBef>
                <a:spcPts val="600"/>
              </a:spcBef>
              <a:spcAft>
                <a:spcPts val="600"/>
              </a:spcAft>
            </a:pPr>
            <a:r>
              <a:rPr lang="en-US" sz="1600" dirty="0">
                <a:solidFill>
                  <a:schemeClr val="tx1"/>
                </a:solidFill>
              </a:rPr>
              <a:t>Whistleblowers are allowed to </a:t>
            </a:r>
            <a:r>
              <a:rPr lang="en-US" sz="1600" b="1" i="1" dirty="0">
                <a:solidFill>
                  <a:schemeClr val="tx1"/>
                </a:solidFill>
              </a:rPr>
              <a:t>anonymously</a:t>
            </a:r>
            <a:r>
              <a:rPr lang="en-US" sz="1600" dirty="0">
                <a:solidFill>
                  <a:schemeClr val="tx1"/>
                </a:solidFill>
              </a:rPr>
              <a:t> provide </a:t>
            </a:r>
            <a:r>
              <a:rPr lang="en-US" sz="1600" dirty="0" smtClean="0">
                <a:solidFill>
                  <a:schemeClr val="tx1"/>
                </a:solidFill>
              </a:rPr>
              <a:t>information, </a:t>
            </a:r>
            <a:r>
              <a:rPr lang="en-US" sz="1600" dirty="0">
                <a:solidFill>
                  <a:schemeClr val="tx1"/>
                </a:solidFill>
              </a:rPr>
              <a:t>but must identify themselves prior to receiving any </a:t>
            </a:r>
            <a:r>
              <a:rPr lang="en-US" sz="1600" dirty="0" smtClean="0">
                <a:solidFill>
                  <a:schemeClr val="tx1"/>
                </a:solidFill>
              </a:rPr>
              <a:t>award.</a:t>
            </a:r>
          </a:p>
          <a:p>
            <a:pPr lvl="1">
              <a:spcBef>
                <a:spcPts val="600"/>
              </a:spcBef>
              <a:spcAft>
                <a:spcPts val="600"/>
              </a:spcAft>
            </a:pPr>
            <a:r>
              <a:rPr lang="en-US" sz="1600" dirty="0" smtClean="0"/>
              <a:t>Provisions </a:t>
            </a:r>
            <a:r>
              <a:rPr lang="en-US" sz="1600" dirty="0"/>
              <a:t>designed to </a:t>
            </a:r>
            <a:r>
              <a:rPr lang="en-US" sz="1600" b="1" i="1" dirty="0"/>
              <a:t>encourage, but not require,</a:t>
            </a:r>
            <a:r>
              <a:rPr lang="en-US" sz="1600" dirty="0"/>
              <a:t> employees to use their company’s </a:t>
            </a:r>
            <a:r>
              <a:rPr lang="en-US" sz="1600" b="1" i="1" dirty="0"/>
              <a:t>internal reporting systems</a:t>
            </a:r>
            <a:r>
              <a:rPr lang="en-US" sz="1600" dirty="0"/>
              <a:t>. An employee who reports information first through internal company channels and then to the SEC </a:t>
            </a:r>
            <a:r>
              <a:rPr lang="en-US" sz="1600" b="1" i="1" dirty="0"/>
              <a:t>within 120 days </a:t>
            </a:r>
            <a:r>
              <a:rPr lang="en-US" sz="1600" dirty="0"/>
              <a:t>would be prioritized for a reward based on the earlier, internal, reporting date. In determining the amount of each reward, the SEC will consider whether a whistleblower </a:t>
            </a:r>
            <a:r>
              <a:rPr lang="en-US" sz="1600" b="1" i="1" dirty="0"/>
              <a:t>effectively used, or hindered</a:t>
            </a:r>
            <a:r>
              <a:rPr lang="en-US" sz="1600" dirty="0"/>
              <a:t>, a company’s internal compliance program. Whistleblowers who only report internally </a:t>
            </a:r>
            <a:r>
              <a:rPr lang="en-US" sz="1600" b="1" i="1" dirty="0"/>
              <a:t>may still be eligible</a:t>
            </a:r>
            <a:r>
              <a:rPr lang="en-US" sz="1600" dirty="0"/>
              <a:t> for a reward; the SEC will give credit to a whistleblower when a company passes their reported information to the SEC</a:t>
            </a:r>
            <a:r>
              <a:rPr lang="en-US" sz="1600" dirty="0" smtClean="0"/>
              <a:t>.</a:t>
            </a:r>
          </a:p>
          <a:p>
            <a:pPr lvl="1">
              <a:spcBef>
                <a:spcPts val="600"/>
              </a:spcBef>
              <a:spcAft>
                <a:spcPts val="600"/>
              </a:spcAft>
            </a:pPr>
            <a:r>
              <a:rPr lang="en-US" sz="1600" dirty="0" smtClean="0"/>
              <a:t>Enhanced whistleblower anti-retaliation protections.</a:t>
            </a:r>
            <a:endParaRPr lang="en-US" sz="1600" dirty="0"/>
          </a:p>
          <a:p>
            <a:pPr marL="0" lvl="1" indent="0">
              <a:spcBef>
                <a:spcPts val="600"/>
              </a:spcBef>
              <a:spcAft>
                <a:spcPts val="600"/>
              </a:spcAft>
              <a:buNone/>
            </a:pPr>
            <a:r>
              <a:rPr lang="en-US" sz="1800" i="1" dirty="0" smtClean="0"/>
              <a:t>Note: The Commodity Futures Trading Commission (CFTC) has adopted a similar whistleblower bounty program</a:t>
            </a:r>
            <a:endParaRPr lang="en-CA" sz="1800" i="1" dirty="0" smtClean="0"/>
          </a:p>
        </p:txBody>
      </p:sp>
      <p:sp>
        <p:nvSpPr>
          <p:cNvPr id="142363" name="Rectangle 27"/>
          <p:cNvSpPr>
            <a:spLocks noGrp="1"/>
          </p:cNvSpPr>
          <p:nvPr>
            <p:ph type="title"/>
          </p:nvPr>
        </p:nvSpPr>
        <p:spPr>
          <a:xfrm>
            <a:off x="414338" y="450279"/>
            <a:ext cx="8330184" cy="333425"/>
          </a:xfrm>
        </p:spPr>
        <p:txBody>
          <a:bodyPr/>
          <a:lstStyle/>
          <a:p>
            <a:r>
              <a:rPr lang="en-US" dirty="0" smtClean="0"/>
              <a:t>The Dodd-Frank Act</a:t>
            </a:r>
          </a:p>
        </p:txBody>
      </p:sp>
    </p:spTree>
    <p:extLst>
      <p:ext uri="{BB962C8B-B14F-4D97-AF65-F5344CB8AC3E}">
        <p14:creationId xmlns:p14="http://schemas.microsoft.com/office/powerpoint/2010/main" val="3644173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231775" indent="-231775">
              <a:spcBef>
                <a:spcPts val="600"/>
              </a:spcBef>
              <a:buFont typeface="Arial" pitchFamily="34" charset="0"/>
              <a:buChar char="•"/>
            </a:pPr>
            <a:r>
              <a:rPr lang="en-CA" dirty="0">
                <a:solidFill>
                  <a:srgbClr val="002776"/>
                </a:solidFill>
              </a:rPr>
              <a:t>More allegations</a:t>
            </a:r>
          </a:p>
          <a:p>
            <a:pPr marL="231775" indent="-231775">
              <a:spcBef>
                <a:spcPts val="600"/>
              </a:spcBef>
              <a:buFont typeface="Arial" pitchFamily="34" charset="0"/>
              <a:buChar char="•"/>
            </a:pPr>
            <a:r>
              <a:rPr lang="en-CA" dirty="0">
                <a:solidFill>
                  <a:srgbClr val="002776"/>
                </a:solidFill>
              </a:rPr>
              <a:t>More people may report directly to the SEC/CFTC</a:t>
            </a:r>
          </a:p>
          <a:p>
            <a:pPr marL="231775" indent="-231775">
              <a:spcBef>
                <a:spcPts val="600"/>
              </a:spcBef>
              <a:buFont typeface="Arial" pitchFamily="34" charset="0"/>
              <a:buChar char="•"/>
            </a:pPr>
            <a:r>
              <a:rPr lang="en-CA" dirty="0">
                <a:solidFill>
                  <a:srgbClr val="002776"/>
                </a:solidFill>
              </a:rPr>
              <a:t>More SEC/CFTC inquiries </a:t>
            </a:r>
          </a:p>
          <a:p>
            <a:pPr marL="231775" indent="-231775">
              <a:spcBef>
                <a:spcPts val="600"/>
              </a:spcBef>
              <a:buFont typeface="Arial" pitchFamily="34" charset="0"/>
              <a:buChar char="•"/>
            </a:pPr>
            <a:r>
              <a:rPr lang="en-CA" dirty="0">
                <a:solidFill>
                  <a:srgbClr val="002776"/>
                </a:solidFill>
              </a:rPr>
              <a:t>More investigations</a:t>
            </a:r>
          </a:p>
          <a:p>
            <a:pPr marL="231775" indent="-231775">
              <a:spcBef>
                <a:spcPts val="600"/>
              </a:spcBef>
              <a:buFont typeface="Arial" pitchFamily="34" charset="0"/>
              <a:buChar char="•"/>
            </a:pPr>
            <a:r>
              <a:rPr lang="en-CA" dirty="0">
                <a:solidFill>
                  <a:srgbClr val="002776"/>
                </a:solidFill>
              </a:rPr>
              <a:t>Less time in which to conduct </a:t>
            </a:r>
            <a:r>
              <a:rPr lang="en-CA" dirty="0" smtClean="0">
                <a:solidFill>
                  <a:srgbClr val="002776"/>
                </a:solidFill>
              </a:rPr>
              <a:t>investigations without regulatory involvement</a:t>
            </a:r>
            <a:endParaRPr lang="en-US" dirty="0">
              <a:solidFill>
                <a:srgbClr val="002776"/>
              </a:solidFill>
            </a:endParaRPr>
          </a:p>
        </p:txBody>
      </p:sp>
      <p:sp>
        <p:nvSpPr>
          <p:cNvPr id="3" name="Title 2"/>
          <p:cNvSpPr>
            <a:spLocks noGrp="1"/>
          </p:cNvSpPr>
          <p:nvPr>
            <p:ph type="title"/>
          </p:nvPr>
        </p:nvSpPr>
        <p:spPr>
          <a:xfrm>
            <a:off x="414338" y="450279"/>
            <a:ext cx="8330184" cy="333425"/>
          </a:xfrm>
        </p:spPr>
        <p:txBody>
          <a:bodyPr/>
          <a:lstStyle/>
          <a:p>
            <a:r>
              <a:rPr lang="en-US" dirty="0" smtClean="0"/>
              <a:t>Potential impact</a:t>
            </a:r>
            <a:endParaRPr lang="en-US" dirty="0"/>
          </a:p>
        </p:txBody>
      </p:sp>
    </p:spTree>
    <p:extLst>
      <p:ext uri="{BB962C8B-B14F-4D97-AF65-F5344CB8AC3E}">
        <p14:creationId xmlns:p14="http://schemas.microsoft.com/office/powerpoint/2010/main" val="3611666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2873" y="261385"/>
            <a:ext cx="8330184" cy="666849"/>
          </a:xfrm>
        </p:spPr>
        <p:txBody>
          <a:bodyPr/>
          <a:lstStyle/>
          <a:p>
            <a:r>
              <a:rPr lang="en-US" dirty="0" smtClean="0"/>
              <a:t>Whistleblower tips by allegation </a:t>
            </a:r>
            <a:r>
              <a:rPr lang="en-US" dirty="0"/>
              <a:t>t</a:t>
            </a:r>
            <a:r>
              <a:rPr lang="en-US" dirty="0" smtClean="0"/>
              <a:t>ype as reported by the SEC</a:t>
            </a:r>
            <a:r>
              <a:rPr lang="en-US" baseline="30000" dirty="0" smtClean="0"/>
              <a:t>1</a:t>
            </a:r>
            <a:endParaRPr lang="en-US" baseline="30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1" y="928234"/>
            <a:ext cx="8424409" cy="553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9"/>
          <p:cNvSpPr txBox="1"/>
          <p:nvPr/>
        </p:nvSpPr>
        <p:spPr>
          <a:xfrm>
            <a:off x="647071" y="6420638"/>
            <a:ext cx="2606804" cy="430887"/>
          </a:xfrm>
          <a:prstGeom prst="rect">
            <a:avLst/>
          </a:prstGeom>
          <a:noFill/>
        </p:spPr>
        <p:txBody>
          <a:bodyPr wrap="none" rtlCol="0">
            <a:spAutoFit/>
          </a:bodyPr>
          <a:lstStyle>
            <a:defPPr>
              <a:defRPr lang="en-US"/>
            </a:defPPr>
            <a:lvl1pPr algn="ctr" rtl="0" fontAlgn="base">
              <a:spcBef>
                <a:spcPct val="20000"/>
              </a:spcBef>
              <a:spcAft>
                <a:spcPct val="0"/>
              </a:spcAft>
              <a:defRPr sz="1100" b="1" kern="1200">
                <a:solidFill>
                  <a:schemeClr val="tx1"/>
                </a:solidFill>
                <a:latin typeface="Arial" pitchFamily="34" charset="0"/>
                <a:ea typeface="+mn-ea"/>
                <a:cs typeface="Arial" pitchFamily="34" charset="0"/>
              </a:defRPr>
            </a:lvl1pPr>
            <a:lvl2pPr marL="457200" algn="ctr" rtl="0" fontAlgn="base">
              <a:spcBef>
                <a:spcPct val="20000"/>
              </a:spcBef>
              <a:spcAft>
                <a:spcPct val="0"/>
              </a:spcAft>
              <a:defRPr sz="1100" b="1" kern="1200">
                <a:solidFill>
                  <a:schemeClr val="tx1"/>
                </a:solidFill>
                <a:latin typeface="Arial" pitchFamily="34" charset="0"/>
                <a:ea typeface="+mn-ea"/>
                <a:cs typeface="Arial" pitchFamily="34" charset="0"/>
              </a:defRPr>
            </a:lvl2pPr>
            <a:lvl3pPr marL="914400" algn="ctr" rtl="0" fontAlgn="base">
              <a:spcBef>
                <a:spcPct val="20000"/>
              </a:spcBef>
              <a:spcAft>
                <a:spcPct val="0"/>
              </a:spcAft>
              <a:defRPr sz="1100" b="1" kern="1200">
                <a:solidFill>
                  <a:schemeClr val="tx1"/>
                </a:solidFill>
                <a:latin typeface="Arial" pitchFamily="34" charset="0"/>
                <a:ea typeface="+mn-ea"/>
                <a:cs typeface="Arial" pitchFamily="34" charset="0"/>
              </a:defRPr>
            </a:lvl3pPr>
            <a:lvl4pPr marL="1371600" algn="ctr" rtl="0" fontAlgn="base">
              <a:spcBef>
                <a:spcPct val="20000"/>
              </a:spcBef>
              <a:spcAft>
                <a:spcPct val="0"/>
              </a:spcAft>
              <a:defRPr sz="1100" b="1" kern="1200">
                <a:solidFill>
                  <a:schemeClr val="tx1"/>
                </a:solidFill>
                <a:latin typeface="Arial" pitchFamily="34" charset="0"/>
                <a:ea typeface="+mn-ea"/>
                <a:cs typeface="Arial" pitchFamily="34" charset="0"/>
              </a:defRPr>
            </a:lvl4pPr>
            <a:lvl5pPr marL="1828800" algn="ctr" rtl="0" fontAlgn="base">
              <a:spcBef>
                <a:spcPct val="20000"/>
              </a:spcBef>
              <a:spcAft>
                <a:spcPct val="0"/>
              </a:spcAft>
              <a:defRPr sz="1100" b="1" kern="1200">
                <a:solidFill>
                  <a:schemeClr val="tx1"/>
                </a:solidFill>
                <a:latin typeface="Arial" pitchFamily="34" charset="0"/>
                <a:ea typeface="+mn-ea"/>
                <a:cs typeface="Arial" pitchFamily="34" charset="0"/>
              </a:defRPr>
            </a:lvl5pPr>
            <a:lvl6pPr marL="2286000" algn="l" defTabSz="914400" rtl="0" eaLnBrk="1" latinLnBrk="0" hangingPunct="1">
              <a:defRPr sz="1100" b="1" kern="1200">
                <a:solidFill>
                  <a:schemeClr val="tx1"/>
                </a:solidFill>
                <a:latin typeface="Arial" pitchFamily="34" charset="0"/>
                <a:ea typeface="+mn-ea"/>
                <a:cs typeface="Arial" pitchFamily="34" charset="0"/>
              </a:defRPr>
            </a:lvl6pPr>
            <a:lvl7pPr marL="2743200" algn="l" defTabSz="914400" rtl="0" eaLnBrk="1" latinLnBrk="0" hangingPunct="1">
              <a:defRPr sz="1100" b="1" kern="1200">
                <a:solidFill>
                  <a:schemeClr val="tx1"/>
                </a:solidFill>
                <a:latin typeface="Arial" pitchFamily="34" charset="0"/>
                <a:ea typeface="+mn-ea"/>
                <a:cs typeface="Arial" pitchFamily="34" charset="0"/>
              </a:defRPr>
            </a:lvl7pPr>
            <a:lvl8pPr marL="3200400" algn="l" defTabSz="914400" rtl="0" eaLnBrk="1" latinLnBrk="0" hangingPunct="1">
              <a:defRPr sz="1100" b="1" kern="1200">
                <a:solidFill>
                  <a:schemeClr val="tx1"/>
                </a:solidFill>
                <a:latin typeface="Arial" pitchFamily="34" charset="0"/>
                <a:ea typeface="+mn-ea"/>
                <a:cs typeface="Arial" pitchFamily="34" charset="0"/>
              </a:defRPr>
            </a:lvl8pPr>
            <a:lvl9pPr marL="3657600" algn="l" defTabSz="914400" rtl="0" eaLnBrk="1" latinLnBrk="0" hangingPunct="1">
              <a:defRPr sz="1100" b="1" kern="1200">
                <a:solidFill>
                  <a:schemeClr val="tx1"/>
                </a:solidFill>
                <a:latin typeface="Arial" pitchFamily="34" charset="0"/>
                <a:ea typeface="+mn-ea"/>
                <a:cs typeface="Arial" pitchFamily="34" charset="0"/>
              </a:defRPr>
            </a:lvl9pPr>
          </a:lstStyle>
          <a:p>
            <a:pPr algn="l"/>
            <a:r>
              <a:rPr lang="en-US" sz="1000" b="0" baseline="30000" dirty="0" smtClean="0"/>
              <a:t>1</a:t>
            </a:r>
            <a:r>
              <a:rPr lang="en-US" sz="1000" b="0" dirty="0" smtClean="0"/>
              <a:t>2011 U.S. SEC Annual Report on</a:t>
            </a:r>
          </a:p>
          <a:p>
            <a:pPr algn="l"/>
            <a:r>
              <a:rPr lang="en-US" sz="1000" b="0" dirty="0" smtClean="0"/>
              <a:t>Dodd-Frank Whistle Blower Program FY11</a:t>
            </a:r>
          </a:p>
        </p:txBody>
      </p:sp>
    </p:spTree>
    <p:extLst>
      <p:ext uri="{BB962C8B-B14F-4D97-AF65-F5344CB8AC3E}">
        <p14:creationId xmlns:p14="http://schemas.microsoft.com/office/powerpoint/2010/main" val="4142711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11479" y="1572768"/>
            <a:ext cx="8330184" cy="4901184"/>
          </a:xfrm>
        </p:spPr>
        <p:txBody>
          <a:bodyPr/>
          <a:lstStyle/>
          <a:p>
            <a:r>
              <a:rPr lang="en-US" b="1" i="1" dirty="0" smtClean="0"/>
              <a:t>The </a:t>
            </a:r>
            <a:r>
              <a:rPr lang="en-US" b="1" i="1" dirty="0"/>
              <a:t>SEC Office of the Whistleblower recently published </a:t>
            </a:r>
            <a:r>
              <a:rPr lang="en-US" b="1" i="1" dirty="0" smtClean="0"/>
              <a:t>enforcement </a:t>
            </a:r>
            <a:r>
              <a:rPr lang="en-US" b="1" i="1" dirty="0"/>
              <a:t>actions where whistleblowers are eligible for a </a:t>
            </a:r>
            <a:r>
              <a:rPr lang="en-US" b="1" i="1" dirty="0" smtClean="0"/>
              <a:t>reward</a:t>
            </a:r>
          </a:p>
          <a:p>
            <a:r>
              <a:rPr lang="en-US" dirty="0" smtClean="0"/>
              <a:t>Some </a:t>
            </a:r>
            <a:r>
              <a:rPr lang="en-US" dirty="0"/>
              <a:t>of the companies </a:t>
            </a:r>
            <a:r>
              <a:rPr lang="en-US" dirty="0" smtClean="0"/>
              <a:t>on this SEC list include </a:t>
            </a:r>
            <a:r>
              <a:rPr lang="en-US" dirty="0"/>
              <a:t>Wachovia Bank, Aon Corporation, Morgan Stanley Investment </a:t>
            </a:r>
            <a:r>
              <a:rPr lang="en-US" dirty="0" smtClean="0"/>
              <a:t>Management, FTN Financial Securities and </a:t>
            </a:r>
            <a:r>
              <a:rPr lang="en-US" dirty="0"/>
              <a:t>Credit Suisse </a:t>
            </a:r>
            <a:r>
              <a:rPr lang="en-US" dirty="0" smtClean="0"/>
              <a:t>Alternative Capital.</a:t>
            </a:r>
          </a:p>
          <a:p>
            <a:r>
              <a:rPr lang="en-US" dirty="0" smtClean="0"/>
              <a:t>Once </a:t>
            </a:r>
            <a:r>
              <a:rPr lang="en-US" dirty="0"/>
              <a:t>the SEC posts a covered action, individuals have 90 calendar days to apply for an award by submitting a completed Form </a:t>
            </a:r>
            <a:r>
              <a:rPr lang="en-US" dirty="0" smtClean="0"/>
              <a:t>WB-APP by midnight of the action’s due date.</a:t>
            </a:r>
          </a:p>
          <a:p>
            <a:r>
              <a:rPr lang="en-US" sz="1200" dirty="0" smtClean="0"/>
              <a:t>Source: Claim an Award </a:t>
            </a:r>
            <a:r>
              <a:rPr lang="en-US" sz="1200" dirty="0">
                <a:hlinkClick r:id="rId3"/>
              </a:rPr>
              <a:t>http://</a:t>
            </a:r>
            <a:r>
              <a:rPr lang="en-US" sz="1200" dirty="0" smtClean="0">
                <a:hlinkClick r:id="rId3"/>
              </a:rPr>
              <a:t>www.sec.gov/about/offices/owb/owb-awards.shtml</a:t>
            </a:r>
            <a:r>
              <a:rPr lang="en-US" sz="1200" dirty="0" smtClean="0"/>
              <a:t>  </a:t>
            </a:r>
            <a:endParaRPr lang="en-US" sz="1200" dirty="0"/>
          </a:p>
        </p:txBody>
      </p:sp>
      <p:sp>
        <p:nvSpPr>
          <p:cNvPr id="3" name="Title 2"/>
          <p:cNvSpPr>
            <a:spLocks noGrp="1"/>
          </p:cNvSpPr>
          <p:nvPr>
            <p:ph type="title"/>
          </p:nvPr>
        </p:nvSpPr>
        <p:spPr>
          <a:xfrm>
            <a:off x="414338" y="450279"/>
            <a:ext cx="8330184" cy="333425"/>
          </a:xfrm>
        </p:spPr>
        <p:txBody>
          <a:bodyPr/>
          <a:lstStyle/>
          <a:p>
            <a:r>
              <a:rPr lang="en-US" dirty="0" smtClean="0"/>
              <a:t>SEC</a:t>
            </a:r>
            <a:r>
              <a:rPr lang="en-US" dirty="0"/>
              <a:t> </a:t>
            </a:r>
            <a:r>
              <a:rPr lang="en-US" dirty="0" smtClean="0"/>
              <a:t>reveals </a:t>
            </a:r>
            <a:r>
              <a:rPr lang="en-US" dirty="0"/>
              <a:t>f</a:t>
            </a:r>
            <a:r>
              <a:rPr lang="en-US" dirty="0" smtClean="0"/>
              <a:t>irst </a:t>
            </a:r>
            <a:r>
              <a:rPr lang="en-US" dirty="0"/>
              <a:t>e</a:t>
            </a:r>
            <a:r>
              <a:rPr lang="en-US" dirty="0" smtClean="0"/>
              <a:t>ligible </a:t>
            </a:r>
            <a:r>
              <a:rPr lang="en-US" dirty="0"/>
              <a:t>c</a:t>
            </a:r>
            <a:r>
              <a:rPr lang="en-US" dirty="0" smtClean="0"/>
              <a:t>ases</a:t>
            </a:r>
            <a:endParaRPr lang="en-US" dirty="0"/>
          </a:p>
        </p:txBody>
      </p:sp>
    </p:spTree>
    <p:extLst>
      <p:ext uri="{BB962C8B-B14F-4D97-AF65-F5344CB8AC3E}">
        <p14:creationId xmlns:p14="http://schemas.microsoft.com/office/powerpoint/2010/main" val="3332171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55022" y="1050689"/>
            <a:ext cx="8330184" cy="4882896"/>
          </a:xfrm>
        </p:spPr>
        <p:txBody>
          <a:bodyPr/>
          <a:lstStyle/>
          <a:p>
            <a:pPr>
              <a:buFont typeface="Arial" pitchFamily="34" charset="0"/>
              <a:buChar char="•"/>
            </a:pPr>
            <a:r>
              <a:rPr lang="en-US" dirty="0" smtClean="0"/>
              <a:t> </a:t>
            </a:r>
            <a:r>
              <a:rPr lang="en-US" dirty="0"/>
              <a:t>D</a:t>
            </a:r>
            <a:r>
              <a:rPr lang="en-US" dirty="0" smtClean="0"/>
              <a:t>o you know where your organization’s exposure is to the type of fraud and corruption (eg insider trading, market manipulation, fraudulent financial report) that would typically be reported under these new rules? </a:t>
            </a:r>
          </a:p>
          <a:p>
            <a:pPr lvl="2"/>
            <a:r>
              <a:rPr lang="en-US" dirty="0" smtClean="0"/>
              <a:t>Have you performed a fraud and corruption risk assessment?</a:t>
            </a:r>
          </a:p>
          <a:p>
            <a:pPr>
              <a:buFont typeface="Arial" pitchFamily="34" charset="0"/>
              <a:buChar char="•"/>
            </a:pPr>
            <a:r>
              <a:rPr lang="en-US" dirty="0"/>
              <a:t> </a:t>
            </a:r>
            <a:r>
              <a:rPr lang="en-US" dirty="0" smtClean="0"/>
              <a:t>Does your whistleblower program as it is currently designed encourage employees to report violations internally? Is it well communicated?</a:t>
            </a:r>
          </a:p>
          <a:p>
            <a:pPr>
              <a:buFont typeface="Arial" pitchFamily="34" charset="0"/>
              <a:buChar char="•"/>
            </a:pPr>
            <a:r>
              <a:rPr lang="en-US" dirty="0" smtClean="0"/>
              <a:t>How does this new rule change your approach to decisions relating to self-reporting of potential fraud and/or corruption to regulators (eg SEC/DOJ/CFTC)?</a:t>
            </a:r>
          </a:p>
          <a:p>
            <a:pPr>
              <a:buFont typeface="Arial" pitchFamily="34" charset="0"/>
              <a:buChar char="•"/>
            </a:pPr>
            <a:r>
              <a:rPr lang="en-US" dirty="0"/>
              <a:t> </a:t>
            </a:r>
            <a:r>
              <a:rPr lang="en-US" dirty="0" smtClean="0"/>
              <a:t>How prepared is your firm for the potential increase in volume of allegations relating to fraud/corruption? </a:t>
            </a:r>
          </a:p>
          <a:p>
            <a:pPr>
              <a:buFont typeface="Arial" pitchFamily="34" charset="0"/>
              <a:buChar char="•"/>
            </a:pPr>
            <a:r>
              <a:rPr lang="en-US" dirty="0"/>
              <a:t> </a:t>
            </a:r>
            <a:r>
              <a:rPr lang="en-US" dirty="0" smtClean="0"/>
              <a:t>If your employees are highly incentivized to report potential fraud and/or corruption, aren’t you equally incentivized to establish strong anti-fraud/corruption controls? </a:t>
            </a:r>
          </a:p>
          <a:p>
            <a:pPr>
              <a:buFont typeface="Arial" pitchFamily="34" charset="0"/>
              <a:buChar char="•"/>
            </a:pPr>
            <a:endParaRPr lang="en-US" sz="1600" dirty="0"/>
          </a:p>
        </p:txBody>
      </p:sp>
      <p:sp>
        <p:nvSpPr>
          <p:cNvPr id="3" name="Title 2"/>
          <p:cNvSpPr>
            <a:spLocks noGrp="1"/>
          </p:cNvSpPr>
          <p:nvPr>
            <p:ph type="title"/>
          </p:nvPr>
        </p:nvSpPr>
        <p:spPr>
          <a:xfrm>
            <a:off x="414338" y="450279"/>
            <a:ext cx="8330184" cy="333425"/>
          </a:xfrm>
        </p:spPr>
        <p:txBody>
          <a:bodyPr/>
          <a:lstStyle/>
          <a:p>
            <a:r>
              <a:rPr lang="en-US" dirty="0" smtClean="0"/>
              <a:t>Questions for </a:t>
            </a:r>
            <a:r>
              <a:rPr lang="en-US" dirty="0"/>
              <a:t>f</a:t>
            </a:r>
            <a:r>
              <a:rPr lang="en-US" dirty="0" smtClean="0"/>
              <a:t>inancial </a:t>
            </a:r>
            <a:r>
              <a:rPr lang="en-US" dirty="0"/>
              <a:t>s</a:t>
            </a:r>
            <a:r>
              <a:rPr lang="en-US" dirty="0" smtClean="0"/>
              <a:t>ervices </a:t>
            </a:r>
            <a:r>
              <a:rPr lang="en-US" dirty="0"/>
              <a:t>o</a:t>
            </a:r>
            <a:r>
              <a:rPr lang="en-US" dirty="0" smtClean="0"/>
              <a:t>rganizations</a:t>
            </a:r>
            <a:endParaRPr lang="en-US" dirty="0"/>
          </a:p>
        </p:txBody>
      </p:sp>
    </p:spTree>
    <p:extLst>
      <p:ext uri="{BB962C8B-B14F-4D97-AF65-F5344CB8AC3E}">
        <p14:creationId xmlns:p14="http://schemas.microsoft.com/office/powerpoint/2010/main" val="1523442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 y="2144510"/>
            <a:ext cx="8330184" cy="1360372"/>
          </a:xfrm>
        </p:spPr>
        <p:txBody>
          <a:bodyPr/>
          <a:lstStyle/>
          <a:p>
            <a:r>
              <a:rPr lang="en-GB" dirty="0" smtClean="0"/>
              <a:t>Ten things about whistleblowing</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7" descr="Cables CO"/>
          <p:cNvPicPr>
            <a:picLocks noChangeAspect="1" noChangeArrowheads="1"/>
          </p:cNvPicPr>
          <p:nvPr/>
        </p:nvPicPr>
        <p:blipFill>
          <a:blip r:embed="rId3" cstate="print"/>
          <a:stretch>
            <a:fillRect/>
          </a:stretch>
        </p:blipFill>
        <p:spPr bwMode="gray">
          <a:xfrm>
            <a:off x="5016310" y="629695"/>
            <a:ext cx="3708400" cy="5523426"/>
          </a:xfrm>
          <a:prstGeom prst="rect">
            <a:avLst/>
          </a:prstGeom>
          <a:noFill/>
          <a:ln w="9525">
            <a:noFill/>
            <a:miter lim="800000"/>
            <a:headEnd/>
            <a:tailEnd/>
          </a:ln>
        </p:spPr>
      </p:pic>
      <p:sp>
        <p:nvSpPr>
          <p:cNvPr id="16" name="Content Placeholder 15"/>
          <p:cNvSpPr>
            <a:spLocks noGrp="1"/>
          </p:cNvSpPr>
          <p:nvPr>
            <p:ph sz="quarter" idx="11"/>
          </p:nvPr>
        </p:nvSpPr>
        <p:spPr/>
        <p:txBody>
          <a:bodyPr/>
          <a:lstStyle/>
          <a:p>
            <a:r>
              <a:rPr lang="en-US" dirty="0" smtClean="0"/>
              <a:t>No.1 method of fraud detection, per ACFE 2010 Report to the Nations on Occupational Fraud and Abuse.</a:t>
            </a:r>
          </a:p>
          <a:p>
            <a:r>
              <a:rPr lang="en-US" dirty="0" smtClean="0"/>
              <a:t>Entities with hotlines discover 47 percent of frauds through tips, per ACFE.</a:t>
            </a:r>
          </a:p>
          <a:p>
            <a:r>
              <a:rPr lang="en-US" dirty="0" smtClean="0"/>
              <a:t>That still leaves 53% detected by other methods, e.g., transaction testing and internal auditing.</a:t>
            </a:r>
            <a:endParaRPr lang="en-US" dirty="0"/>
          </a:p>
        </p:txBody>
      </p:sp>
      <p:sp>
        <p:nvSpPr>
          <p:cNvPr id="146447" name="Rectangle 15"/>
          <p:cNvSpPr>
            <a:spLocks noGrp="1"/>
          </p:cNvSpPr>
          <p:nvPr>
            <p:ph type="title"/>
          </p:nvPr>
        </p:nvSpPr>
        <p:spPr/>
        <p:txBody>
          <a:bodyPr/>
          <a:lstStyle/>
          <a:p>
            <a:r>
              <a:rPr lang="en-US" dirty="0" smtClean="0"/>
              <a:t>1. Tips appreciated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loitte Screen (medium) US07 31July10">
  <a:themeElements>
    <a:clrScheme name="Custom 1">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_Main Master - Deloitte Report (print) US03 Feb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a:solidFill>
            <a:srgbClr val="000000"/>
          </a:solidFill>
          <a:miter lim="800000"/>
          <a:headEnd/>
          <a:tailEnd/>
        </a:ln>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900" b="0" i="0" u="none" strike="noStrike" cap="none" normalizeH="0" baseline="0" dirty="0" smtClean="0">
            <a:ln>
              <a:noFill/>
            </a:ln>
            <a:solidFill>
              <a:srgbClr val="000000"/>
            </a:solidFill>
            <a:effectLst/>
            <a:latin typeface="Times New Roman" pitchFamily="18" charset="0"/>
            <a:cs typeface="Times New Roman" pitchFamily="18" charset="0"/>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reatedDateHST xmlns="f12f2fac-7b28-4eda-8ee2-485282bc6d88">2011-03-22T15:56:00+00:00</CreatedDateHST>
    <CreatedDateMST xmlns="f12f2fac-7b28-4eda-8ee2-485282bc6d88">2011-03-22T19:56:00+00:00</CreatedDateMST>
    <ModifiedDateEST xmlns="f12f2fac-7b28-4eda-8ee2-485282bc6d88">2011-03-23T01:35:00+00:00</ModifiedDateEST>
    <CheckoutOfflineDateTime xmlns="12c10688-b209-41fb-b88e-22cfa6c3442e">2011-03-22T20:56:12+00:00</CheckoutOfflineDateTime>
    <ModifiedDatePST xmlns="f12f2fac-7b28-4eda-8ee2-485282bc6d88">2011-03-22T22:35:00+00:00</ModifiedDatePST>
    <DCS_x0020_Number xmlns="0e85bac0-2c97-4236-84b6-4828d7544fcd">DCS0826089</DCS_x0020_Number>
    <WRDocsStatus xmlns="b5e5ca0d-667b-4e9e-81db-9730f2f9619f">Project files</WRDocsStatus>
    <CreatedDateIST xmlns="f12f2fac-7b28-4eda-8ee2-485282bc6d88">2011-03-23T07:26:00+00:00</CreatedDateIST>
    <CreatedDateCST xmlns="f12f2fac-7b28-4eda-8ee2-485282bc6d88">2011-03-22T20:56:00+00:00</CreatedDateCST>
    <ModifiedDateCST xmlns="f12f2fac-7b28-4eda-8ee2-485282bc6d88">2011-03-23T00:35:00+00:00</ModifiedDateCST>
    <ModifiedDateAST xmlns="f12f2fac-7b28-4eda-8ee2-485282bc6d88">2011-03-23T02:35:00+00:00</ModifiedDateAST>
    <Extension xmlns="ce145921-e906-4772-80e8-9010df619342">pptx</Extension>
    <WBS xmlns="b5e5ca0d-667b-4e9e-81db-9730f2f9619f">LPX10543-11-09-7100 </WBS>
    <CheckoutOfflineStatus xmlns="12c10688-b209-41fb-b88e-22cfa6c3442e" xsi:nil="true"/>
    <CreatedDatePST xmlns="f12f2fac-7b28-4eda-8ee2-485282bc6d88">2011-03-22T18:56:00+00:00</CreatedDatePST>
    <ModifiedDateMST xmlns="f12f2fac-7b28-4eda-8ee2-485282bc6d88">2011-03-22T23:35:00+00:00</ModifiedDateMST>
    <Client_x0020_Name xmlns="0e85bac0-2c97-4236-84b6-4828d7544fcd" xsi:nil="true"/>
    <Doc_x0020_Number xmlns="0e85bac0-2c97-4236-84b6-4828d7544fcd">DOC0111975</Doc_x0020_Number>
    <CreatedDateEST xmlns="f12f2fac-7b28-4eda-8ee2-485282bc6d88">2011-03-22T21:56:00+00:00</CreatedDateEST>
    <ModifiedDateIST xmlns="f12f2fac-7b28-4eda-8ee2-485282bc6d88">2011-03-23T11:05:00+00:00</ModifiedDateIST>
    <IncrementDocVersion xmlns="0e79d255-859a-4d21-9262-7c9f40149998">Yes</IncrementDocVersion>
    <ModifiedDateHST xmlns="f12f2fac-7b28-4eda-8ee2-485282bc6d88">2011-03-22T19:35:00+00:00</ModifiedDateHST>
    <CreatedDateAST xmlns="f12f2fac-7b28-4eda-8ee2-485282bc6d88">2011-03-22T22:56:00+00:00</CreatedDateAST>
    <Document_x0020_Type xmlns="0e85bac0-2c97-4236-84b6-4828d7544fcd">Marketing Material</Document_x0020_Type>
    <CheckoutOffline xmlns="12c10688-b209-41fb-b88e-22cfa6c3442e">No</CheckoutOffline>
    <DocCreatedAction xmlns="0e79d255-859a-4d21-9262-7c9f40149998" xsi:nil="true"/>
  </documentManagement>
</p:properties>
</file>

<file path=customXml/item2.xml><?xml version="1.0" encoding="utf-8"?>
<?mso-contentType ?>
<FormUrls xmlns="http://schemas.microsoft.com/sharepoint/v3/contenttype/forms/url">
  <Edit>_layouts/Deloitte.DCS.Application/WorkRequestDocs/WorkRequestDocsEditForm.aspx</Edit>
</FormUrls>
</file>

<file path=customXml/item3.xml><?xml version="1.0" encoding="utf-8"?>
<ct:contentTypeSchema xmlns:ct="http://schemas.microsoft.com/office/2006/metadata/contentType" xmlns:ma="http://schemas.microsoft.com/office/2006/metadata/properties/metaAttributes" ct:_="" ma:_="" ma:contentTypeName="WorkRequestDocs" ma:contentTypeID="0x010100009FC2F68107D84BBE8F8F52FD4C4B7F007B4AB5A6737C554B962785C899DEFDF7" ma:contentTypeVersion="51" ma:contentTypeDescription="" ma:contentTypeScope="" ma:versionID="262586a40a2e2fc7797f35b07210f7cc">
  <xsd:schema xmlns:xsd="http://www.w3.org/2001/XMLSchema" xmlns:xs="http://www.w3.org/2001/XMLSchema" xmlns:p="http://schemas.microsoft.com/office/2006/metadata/properties" xmlns:ns2="0e85bac0-2c97-4236-84b6-4828d7544fcd" xmlns:ns3="b5e5ca0d-667b-4e9e-81db-9730f2f9619f" xmlns:ns4="12c10688-b209-41fb-b88e-22cfa6c3442e" xmlns:ns5="f12f2fac-7b28-4eda-8ee2-485282bc6d88" xmlns:ns6="0e79d255-859a-4d21-9262-7c9f40149998" xmlns:ns7="ce145921-e906-4772-80e8-9010df619342" targetNamespace="http://schemas.microsoft.com/office/2006/metadata/properties" ma:root="true" ma:fieldsID="06f84af024df82a99c530ef0acdbbdf6" ns2:_="" ns3:_="" ns4:_="" ns5:_="" ns6:_="" ns7:_="">
    <xsd:import namespace="0e85bac0-2c97-4236-84b6-4828d7544fcd"/>
    <xsd:import namespace="b5e5ca0d-667b-4e9e-81db-9730f2f9619f"/>
    <xsd:import namespace="12c10688-b209-41fb-b88e-22cfa6c3442e"/>
    <xsd:import namespace="f12f2fac-7b28-4eda-8ee2-485282bc6d88"/>
    <xsd:import namespace="0e79d255-859a-4d21-9262-7c9f40149998"/>
    <xsd:import namespace="ce145921-e906-4772-80e8-9010df619342"/>
    <xsd:element name="properties">
      <xsd:complexType>
        <xsd:sequence>
          <xsd:element name="documentManagement">
            <xsd:complexType>
              <xsd:all>
                <xsd:element ref="ns2:DCS_x0020_Number" minOccurs="0"/>
                <xsd:element ref="ns2:Doc_x0020_Number" minOccurs="0"/>
                <xsd:element ref="ns2:Document_x0020_Type" minOccurs="0"/>
                <xsd:element ref="ns3:WRDocsStatus" minOccurs="0"/>
                <xsd:element ref="ns2:Client_x0020_Name" minOccurs="0"/>
                <xsd:element ref="ns3:WBS" minOccurs="0"/>
                <xsd:element ref="ns4:CheckoutOffline"/>
                <xsd:element ref="ns4:CheckoutOfflineDateTime"/>
                <xsd:element ref="ns4:CheckoutOfflineStatus" minOccurs="0"/>
                <xsd:element ref="ns5:ModifiedDateAST" minOccurs="0"/>
                <xsd:element ref="ns5:ModifiedDateEST" minOccurs="0"/>
                <xsd:element ref="ns5:ModifiedDateHST" minOccurs="0"/>
                <xsd:element ref="ns5:ModifiedDateIST" minOccurs="0"/>
                <xsd:element ref="ns5:ModifiedDateMST" minOccurs="0"/>
                <xsd:element ref="ns5:ModifiedDatePST" minOccurs="0"/>
                <xsd:element ref="ns5:CreatedDateAST" minOccurs="0"/>
                <xsd:element ref="ns5:CreatedDateEST" minOccurs="0"/>
                <xsd:element ref="ns5:CreatedDateHST" minOccurs="0"/>
                <xsd:element ref="ns5:CreatedDateIST" minOccurs="0"/>
                <xsd:element ref="ns5:CreatedDateMST" minOccurs="0"/>
                <xsd:element ref="ns5:CreatedDatePST" minOccurs="0"/>
                <xsd:element ref="ns5:CreatedDateCST" minOccurs="0"/>
                <xsd:element ref="ns5:ModifiedDateCST" minOccurs="0"/>
                <xsd:element ref="ns6:IncrementDocVersion" minOccurs="0"/>
                <xsd:element ref="ns6:DocCreatedAction" minOccurs="0"/>
                <xsd:element ref="ns7:Exten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85bac0-2c97-4236-84b6-4828d7544fcd" elementFormDefault="qualified">
    <xsd:import namespace="http://schemas.microsoft.com/office/2006/documentManagement/types"/>
    <xsd:import namespace="http://schemas.microsoft.com/office/infopath/2007/PartnerControls"/>
    <xsd:element name="DCS_x0020_Number" ma:index="1" nillable="true" ma:displayName="DCS Number" ma:indexed="true" ma:internalName="DCS_x0020_Number">
      <xsd:simpleType>
        <xsd:restriction base="dms:Text">
          <xsd:maxLength value="10"/>
        </xsd:restriction>
      </xsd:simpleType>
    </xsd:element>
    <xsd:element name="Doc_x0020_Number" ma:index="2" nillable="true" ma:displayName="Doc Number" ma:indexed="true" ma:internalName="Doc_x0020_Number">
      <xsd:simpleType>
        <xsd:restriction base="dms:Text">
          <xsd:maxLength value="10"/>
        </xsd:restriction>
      </xsd:simpleType>
    </xsd:element>
    <xsd:element name="Document_x0020_Type" ma:index="4" nillable="true" ma:displayName="Document Type" ma:indexed="true" ma:internalName="Document_x0020_Type">
      <xsd:simpleType>
        <xsd:restriction base="dms:Text">
          <xsd:maxLength value="150"/>
        </xsd:restriction>
      </xsd:simpleType>
    </xsd:element>
    <xsd:element name="Client_x0020_Name" ma:index="6" nillable="true" ma:displayName="Client Name" ma:internalName="Client_x0020_Name">
      <xsd:simpleType>
        <xsd:restriction base="dms:Text">
          <xsd:maxLength value="250"/>
        </xsd:restriction>
      </xsd:simpleType>
    </xsd:element>
  </xsd:schema>
  <xsd:schema xmlns:xsd="http://www.w3.org/2001/XMLSchema" xmlns:xs="http://www.w3.org/2001/XMLSchema" xmlns:dms="http://schemas.microsoft.com/office/2006/documentManagement/types" xmlns:pc="http://schemas.microsoft.com/office/infopath/2007/PartnerControls" targetNamespace="b5e5ca0d-667b-4e9e-81db-9730f2f9619f" elementFormDefault="qualified">
    <xsd:import namespace="http://schemas.microsoft.com/office/2006/documentManagement/types"/>
    <xsd:import namespace="http://schemas.microsoft.com/office/infopath/2007/PartnerControls"/>
    <xsd:element name="WRDocsStatus" ma:index="5" nillable="true" ma:displayName="Status" ma:indexed="true" ma:internalName="WRDocsStatus">
      <xsd:simpleType>
        <xsd:restriction base="dms:Text">
          <xsd:maxLength value="20"/>
        </xsd:restriction>
      </xsd:simpleType>
    </xsd:element>
    <xsd:element name="WBS" ma:index="7" nillable="true" ma:displayName="WBS" ma:internalName="WBS">
      <xsd:simpleType>
        <xsd:restriction base="dms:Text">
          <xsd:maxLength value="25"/>
        </xsd:restriction>
      </xsd:simpleType>
    </xsd:element>
  </xsd:schema>
  <xsd:schema xmlns:xsd="http://www.w3.org/2001/XMLSchema" xmlns:xs="http://www.w3.org/2001/XMLSchema" xmlns:dms="http://schemas.microsoft.com/office/2006/documentManagement/types" xmlns:pc="http://schemas.microsoft.com/office/infopath/2007/PartnerControls" targetNamespace="12c10688-b209-41fb-b88e-22cfa6c3442e" elementFormDefault="qualified">
    <xsd:import namespace="http://schemas.microsoft.com/office/2006/documentManagement/types"/>
    <xsd:import namespace="http://schemas.microsoft.com/office/infopath/2007/PartnerControls"/>
    <xsd:element name="CheckoutOffline" ma:index="15" ma:displayName="CheckoutOffline" ma:default="No" ma:internalName="CheckoutOffline">
      <xsd:simpleType>
        <xsd:restriction base="dms:Text">
          <xsd:maxLength value="255"/>
        </xsd:restriction>
      </xsd:simpleType>
    </xsd:element>
    <xsd:element name="CheckoutOfflineDateTime" ma:index="16" ma:displayName="CheckoutOfflineDateTime" ma:default="[today]" ma:format="DateTime" ma:internalName="CheckoutOfflineDateTime">
      <xsd:simpleType>
        <xsd:restriction base="dms:DateTime"/>
      </xsd:simpleType>
    </xsd:element>
    <xsd:element name="CheckoutOfflineStatus" ma:index="17" nillable="true" ma:displayName="CheckoutOfflineStatus" ma:internalName="CheckoutOfflineStatu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2f2fac-7b28-4eda-8ee2-485282bc6d88" elementFormDefault="qualified">
    <xsd:import namespace="http://schemas.microsoft.com/office/2006/documentManagement/types"/>
    <xsd:import namespace="http://schemas.microsoft.com/office/infopath/2007/PartnerControls"/>
    <xsd:element name="ModifiedDateAST" ma:index="18" nillable="true" ma:displayName="ModifiedDateAST" ma:format="DateTime" ma:internalName="ModifiedDateAST">
      <xsd:simpleType>
        <xsd:restriction base="dms:DateTime"/>
      </xsd:simpleType>
    </xsd:element>
    <xsd:element name="ModifiedDateEST" ma:index="19" nillable="true" ma:displayName="ModifiedDateEST" ma:format="DateTime" ma:indexed="true" ma:internalName="ModifiedDateEST">
      <xsd:simpleType>
        <xsd:restriction base="dms:DateTime"/>
      </xsd:simpleType>
    </xsd:element>
    <xsd:element name="ModifiedDateHST" ma:index="20" nillable="true" ma:displayName="ModifiedDateHST" ma:format="DateTime" ma:internalName="ModifiedDateHST">
      <xsd:simpleType>
        <xsd:restriction base="dms:DateTime"/>
      </xsd:simpleType>
    </xsd:element>
    <xsd:element name="ModifiedDateIST" ma:index="21" nillable="true" ma:displayName="ModifiedDateIST" ma:format="DateTime" ma:indexed="true" ma:internalName="ModifiedDateIST">
      <xsd:simpleType>
        <xsd:restriction base="dms:DateTime"/>
      </xsd:simpleType>
    </xsd:element>
    <xsd:element name="ModifiedDateMST" ma:index="22" nillable="true" ma:displayName="ModifiedDateMST" ma:format="DateTime" ma:internalName="ModifiedDateMST">
      <xsd:simpleType>
        <xsd:restriction base="dms:DateTime"/>
      </xsd:simpleType>
    </xsd:element>
    <xsd:element name="ModifiedDatePST" ma:index="23" nillable="true" ma:displayName="ModifiedDatePST" ma:format="DateTime" ma:internalName="ModifiedDatePST">
      <xsd:simpleType>
        <xsd:restriction base="dms:DateTime"/>
      </xsd:simpleType>
    </xsd:element>
    <xsd:element name="CreatedDateAST" ma:index="24" nillable="true" ma:displayName="CreatedDateAST" ma:format="DateTime" ma:internalName="CreatedDateAST">
      <xsd:simpleType>
        <xsd:restriction base="dms:DateTime"/>
      </xsd:simpleType>
    </xsd:element>
    <xsd:element name="CreatedDateEST" ma:index="25" nillable="true" ma:displayName="CreatedDateEST" ma:format="DateTime" ma:internalName="CreatedDateEST">
      <xsd:simpleType>
        <xsd:restriction base="dms:DateTime"/>
      </xsd:simpleType>
    </xsd:element>
    <xsd:element name="CreatedDateHST" ma:index="26" nillable="true" ma:displayName="CreatedDateHST" ma:format="DateTime" ma:internalName="CreatedDateHST">
      <xsd:simpleType>
        <xsd:restriction base="dms:DateTime"/>
      </xsd:simpleType>
    </xsd:element>
    <xsd:element name="CreatedDateIST" ma:index="27" nillable="true" ma:displayName="CreatedDateIST" ma:format="DateTime" ma:internalName="CreatedDateIST">
      <xsd:simpleType>
        <xsd:restriction base="dms:DateTime"/>
      </xsd:simpleType>
    </xsd:element>
    <xsd:element name="CreatedDateMST" ma:index="28" nillable="true" ma:displayName="CreatedDateMST" ma:format="DateTime" ma:internalName="CreatedDateMST">
      <xsd:simpleType>
        <xsd:restriction base="dms:DateTime"/>
      </xsd:simpleType>
    </xsd:element>
    <xsd:element name="CreatedDatePST" ma:index="29" nillable="true" ma:displayName="CreatedDatePST" ma:format="DateTime" ma:internalName="CreatedDatePST">
      <xsd:simpleType>
        <xsd:restriction base="dms:DateTime"/>
      </xsd:simpleType>
    </xsd:element>
    <xsd:element name="CreatedDateCST" ma:index="30" nillable="true" ma:displayName="CreatedDateCST" ma:format="DateTime" ma:internalName="CreatedDateCST">
      <xsd:simpleType>
        <xsd:restriction base="dms:DateTime"/>
      </xsd:simpleType>
    </xsd:element>
    <xsd:element name="ModifiedDateCST" ma:index="31" nillable="true" ma:displayName="ModifiedDateCST" ma:format="DateTime" ma:indexed="true" ma:internalName="ModifiedDateCST">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e79d255-859a-4d21-9262-7c9f40149998" elementFormDefault="qualified">
    <xsd:import namespace="http://schemas.microsoft.com/office/2006/documentManagement/types"/>
    <xsd:import namespace="http://schemas.microsoft.com/office/infopath/2007/PartnerControls"/>
    <xsd:element name="IncrementDocVersion" ma:index="32" nillable="true" ma:displayName="IncrementDocVersion" ma:default="Yes" ma:internalName="IncrementDocVersion">
      <xsd:simpleType>
        <xsd:restriction base="dms:Text">
          <xsd:maxLength value="255"/>
        </xsd:restriction>
      </xsd:simpleType>
    </xsd:element>
    <xsd:element name="DocCreatedAction" ma:index="33" nillable="true" ma:displayName="DocCreatedAction" ma:internalName="DocCreatedAc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145921-e906-4772-80e8-9010df619342" elementFormDefault="qualified">
    <xsd:import namespace="http://schemas.microsoft.com/office/2006/documentManagement/types"/>
    <xsd:import namespace="http://schemas.microsoft.com/office/infopath/2007/PartnerControls"/>
    <xsd:element name="Extension" ma:index="34" nillable="true" ma:displayName="Extension" ma:internalName="Extens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Document Name"/>
        <xsd:element ref="dc:subject" minOccurs="0" maxOccurs="1"/>
        <xsd:element ref="dc:description" minOccurs="0" maxOccurs="1" ma:index="8"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B9BD5C-71B4-4252-B324-4ED72C1AA6C2}">
  <ds:schemaRefs>
    <ds:schemaRef ds:uri="http://purl.org/dc/terms/"/>
    <ds:schemaRef ds:uri="http://schemas.microsoft.com/office/infopath/2007/PartnerControls"/>
    <ds:schemaRef ds:uri="0e85bac0-2c97-4236-84b6-4828d7544fcd"/>
    <ds:schemaRef ds:uri="http://www.w3.org/XML/1998/namespac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ce145921-e906-4772-80e8-9010df619342"/>
    <ds:schemaRef ds:uri="0e79d255-859a-4d21-9262-7c9f40149998"/>
    <ds:schemaRef ds:uri="f12f2fac-7b28-4eda-8ee2-485282bc6d88"/>
    <ds:schemaRef ds:uri="12c10688-b209-41fb-b88e-22cfa6c3442e"/>
    <ds:schemaRef ds:uri="b5e5ca0d-667b-4e9e-81db-9730f2f9619f"/>
    <ds:schemaRef ds:uri="http://purl.org/dc/dcmitype/"/>
  </ds:schemaRefs>
</ds:datastoreItem>
</file>

<file path=customXml/itemProps2.xml><?xml version="1.0" encoding="utf-8"?>
<ds:datastoreItem xmlns:ds="http://schemas.openxmlformats.org/officeDocument/2006/customXml" ds:itemID="{B0E5EE9B-708D-4A10-BD02-AFB505336618}">
  <ds:schemaRefs>
    <ds:schemaRef ds:uri="http://schemas.microsoft.com/sharepoint/v3/contenttype/forms/url"/>
  </ds:schemaRefs>
</ds:datastoreItem>
</file>

<file path=customXml/itemProps3.xml><?xml version="1.0" encoding="utf-8"?>
<ds:datastoreItem xmlns:ds="http://schemas.openxmlformats.org/officeDocument/2006/customXml" ds:itemID="{918F4CB2-870C-47E5-9ECA-49B7E012A1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85bac0-2c97-4236-84b6-4828d7544fcd"/>
    <ds:schemaRef ds:uri="b5e5ca0d-667b-4e9e-81db-9730f2f9619f"/>
    <ds:schemaRef ds:uri="12c10688-b209-41fb-b88e-22cfa6c3442e"/>
    <ds:schemaRef ds:uri="f12f2fac-7b28-4eda-8ee2-485282bc6d88"/>
    <ds:schemaRef ds:uri="0e79d255-859a-4d21-9262-7c9f40149998"/>
    <ds:schemaRef ds:uri="ce145921-e906-4772-80e8-9010df619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Deloitte Screen (medium) US07 31July10</Template>
  <TotalTime>754</TotalTime>
  <Words>1283</Words>
  <Application>Microsoft Office PowerPoint</Application>
  <PresentationFormat>On-screen Show (4:3)</PresentationFormat>
  <Paragraphs>106</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Deloitte Screen (medium) US07 31July10</vt:lpstr>
      <vt:lpstr>Whistleblowing and the new race to report</vt:lpstr>
      <vt:lpstr>Contents</vt:lpstr>
      <vt:lpstr>The Dodd-Frank Act</vt:lpstr>
      <vt:lpstr>Potential impact</vt:lpstr>
      <vt:lpstr>Whistleblower tips by allegation type as reported by the SEC1</vt:lpstr>
      <vt:lpstr>SEC reveals first eligible cases</vt:lpstr>
      <vt:lpstr>Questions for financial services organizations</vt:lpstr>
      <vt:lpstr>Ten things about whistleblowing</vt:lpstr>
      <vt:lpstr>1. Tips appreciated</vt:lpstr>
      <vt:lpstr>2. Don’t get distracted by noise</vt:lpstr>
      <vt:lpstr>3. Is your hotline just lukewarm?</vt:lpstr>
      <vt:lpstr>4. Carrots may help you hear better</vt:lpstr>
      <vt:lpstr>5. Communicate, communicate, communicate</vt:lpstr>
      <vt:lpstr>6. Protecting those who serve</vt:lpstr>
      <vt:lpstr>7. Open wide</vt:lpstr>
      <vt:lpstr>8. What’s in a name?</vt:lpstr>
      <vt:lpstr>9. When in Rome…</vt:lpstr>
      <vt:lpstr>10. A prepared and diligent response</vt:lpstr>
      <vt:lpstr>What questions do you have?</vt:lpstr>
      <vt:lpstr>Contact information</vt:lpstr>
      <vt:lpstr>PowerPoint Presentation</vt:lpstr>
      <vt:lpstr>PowerPoint Presentation</vt:lpstr>
    </vt:vector>
  </TitlesOfParts>
  <Company>Deloitte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826089 Whistleblower and the new race to report.pptx</dc:title>
  <dc:creator>Alan</dc:creator>
  <cp:lastModifiedBy>Ahmed, Mohammed</cp:lastModifiedBy>
  <cp:revision>102</cp:revision>
  <dcterms:created xsi:type="dcterms:W3CDTF">2011-03-22T19:12:22Z</dcterms:created>
  <dcterms:modified xsi:type="dcterms:W3CDTF">2012-03-07T21:35:31Z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0x010100009FC2F68107D84BBE8F8F52FD4C4B7F007B4AB5A6737C554B962785C899DEFDF7</vt:lpwstr>
  </property>
</Properties>
</file>