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5" r:id="rId2"/>
    <p:sldMasterId id="2147483680" r:id="rId3"/>
  </p:sldMasterIdLst>
  <p:notesMasterIdLst>
    <p:notesMasterId r:id="rId30"/>
  </p:notesMasterIdLst>
  <p:handoutMasterIdLst>
    <p:handoutMasterId r:id="rId31"/>
  </p:handoutMasterIdLst>
  <p:sldIdLst>
    <p:sldId id="262" r:id="rId4"/>
    <p:sldId id="267" r:id="rId5"/>
    <p:sldId id="348" r:id="rId6"/>
    <p:sldId id="349" r:id="rId7"/>
    <p:sldId id="350" r:id="rId8"/>
    <p:sldId id="353" r:id="rId9"/>
    <p:sldId id="351" r:id="rId10"/>
    <p:sldId id="354" r:id="rId11"/>
    <p:sldId id="352" r:id="rId12"/>
    <p:sldId id="365" r:id="rId13"/>
    <p:sldId id="366" r:id="rId14"/>
    <p:sldId id="368" r:id="rId15"/>
    <p:sldId id="370" r:id="rId16"/>
    <p:sldId id="369" r:id="rId17"/>
    <p:sldId id="367" r:id="rId18"/>
    <p:sldId id="356" r:id="rId19"/>
    <p:sldId id="357" r:id="rId20"/>
    <p:sldId id="358" r:id="rId21"/>
    <p:sldId id="359" r:id="rId22"/>
    <p:sldId id="360" r:id="rId23"/>
    <p:sldId id="361" r:id="rId24"/>
    <p:sldId id="362" r:id="rId25"/>
    <p:sldId id="363" r:id="rId26"/>
    <p:sldId id="364" r:id="rId27"/>
    <p:sldId id="371" r:id="rId28"/>
    <p:sldId id="342" r:id="rId2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524" autoAdjust="0"/>
    <p:restoredTop sz="94685" autoAdjust="0"/>
  </p:normalViewPr>
  <p:slideViewPr>
    <p:cSldViewPr snapToGrid="0" snapToObjects="1">
      <p:cViewPr>
        <p:scale>
          <a:sx n="77" d="100"/>
          <a:sy n="77" d="100"/>
        </p:scale>
        <p:origin x="-1762" y="-1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24"/>
    </p:cViewPr>
  </p:sorterViewPr>
  <p:notesViewPr>
    <p:cSldViewPr snapToGrid="0" snapToObjects="1">
      <p:cViewPr varScale="1">
        <p:scale>
          <a:sx n="64" d="100"/>
          <a:sy n="64" d="100"/>
        </p:scale>
        <p:origin x="-2568"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347" tIns="45674" rIns="91347" bIns="45674"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1347" tIns="45674" rIns="91347" bIns="45674" rtlCol="0"/>
          <a:lstStyle>
            <a:lvl1pPr algn="r" fontAlgn="auto">
              <a:spcBef>
                <a:spcPts val="0"/>
              </a:spcBef>
              <a:spcAft>
                <a:spcPts val="0"/>
              </a:spcAft>
              <a:defRPr sz="1200" smtClean="0">
                <a:latin typeface="+mn-lt"/>
                <a:ea typeface="+mn-ea"/>
                <a:cs typeface="+mn-cs"/>
              </a:defRPr>
            </a:lvl1pPr>
          </a:lstStyle>
          <a:p>
            <a:pPr>
              <a:defRPr/>
            </a:pPr>
            <a:fld id="{49F9BDE1-BFD5-F840-AE30-3761D571ECE9}" type="datetime1">
              <a:rPr lang="en-US"/>
              <a:pPr>
                <a:defRPr/>
              </a:pPr>
              <a:t>3/27/2012</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1347" tIns="45674" rIns="91347" bIns="45674"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1347" tIns="45674" rIns="91347" bIns="45674" rtlCol="0" anchor="b"/>
          <a:lstStyle>
            <a:lvl1pPr algn="r" fontAlgn="auto">
              <a:spcBef>
                <a:spcPts val="0"/>
              </a:spcBef>
              <a:spcAft>
                <a:spcPts val="0"/>
              </a:spcAft>
              <a:defRPr sz="1200" smtClean="0">
                <a:latin typeface="+mn-lt"/>
                <a:ea typeface="+mn-ea"/>
                <a:cs typeface="+mn-cs"/>
              </a:defRPr>
            </a:lvl1pPr>
          </a:lstStyle>
          <a:p>
            <a:pPr>
              <a:defRPr/>
            </a:pPr>
            <a:fld id="{94E43A7F-2CF4-FE43-A04A-BDB549F57193}" type="slidenum">
              <a:rPr lang="en-US"/>
              <a:pPr>
                <a:defRPr/>
              </a:pPr>
              <a:t>‹#›</a:t>
            </a:fld>
            <a:endParaRPr lang="en-US" dirty="0"/>
          </a:p>
        </p:txBody>
      </p:sp>
    </p:spTree>
    <p:extLst>
      <p:ext uri="{BB962C8B-B14F-4D97-AF65-F5344CB8AC3E}">
        <p14:creationId xmlns:p14="http://schemas.microsoft.com/office/powerpoint/2010/main" val="16437393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347" tIns="45674" rIns="91347" bIns="45674"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1347" tIns="45674" rIns="91347" bIns="45674" rtlCol="0"/>
          <a:lstStyle>
            <a:lvl1pPr algn="r" fontAlgn="auto">
              <a:spcBef>
                <a:spcPts val="0"/>
              </a:spcBef>
              <a:spcAft>
                <a:spcPts val="0"/>
              </a:spcAft>
              <a:defRPr sz="1200" smtClean="0">
                <a:latin typeface="+mn-lt"/>
                <a:ea typeface="+mn-ea"/>
                <a:cs typeface="+mn-cs"/>
              </a:defRPr>
            </a:lvl1pPr>
          </a:lstStyle>
          <a:p>
            <a:pPr>
              <a:defRPr/>
            </a:pPr>
            <a:fld id="{F30E15ED-2285-E348-82C6-6D5BFF647830}" type="datetime1">
              <a:rPr lang="en-US"/>
              <a:pPr>
                <a:defRPr/>
              </a:pPr>
              <a:t>3/27/2012</a:t>
            </a:fld>
            <a:endParaRPr lang="en-US" dirty="0"/>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1347" tIns="45674" rIns="91347" bIns="45674" rtlCol="0" anchor="ctr"/>
          <a:lstStyle/>
          <a:p>
            <a:pPr lvl="0"/>
            <a:endParaRPr lang="en-US" noProof="0" dirty="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347" tIns="45674" rIns="91347" bIns="4567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1347" tIns="45674" rIns="91347" bIns="45674"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1347" tIns="45674" rIns="91347" bIns="45674" rtlCol="0" anchor="b"/>
          <a:lstStyle>
            <a:lvl1pPr algn="r" fontAlgn="auto">
              <a:spcBef>
                <a:spcPts val="0"/>
              </a:spcBef>
              <a:spcAft>
                <a:spcPts val="0"/>
              </a:spcAft>
              <a:defRPr sz="1200" smtClean="0">
                <a:latin typeface="+mn-lt"/>
                <a:ea typeface="+mn-ea"/>
                <a:cs typeface="+mn-cs"/>
              </a:defRPr>
            </a:lvl1pPr>
          </a:lstStyle>
          <a:p>
            <a:pPr>
              <a:defRPr/>
            </a:pPr>
            <a:fld id="{02FBB8ED-00C6-B241-85BF-81AFF0A579C6}" type="slidenum">
              <a:rPr lang="en-US"/>
              <a:pPr>
                <a:defRPr/>
              </a:pPr>
              <a:t>‹#›</a:t>
            </a:fld>
            <a:endParaRPr lang="en-US" dirty="0"/>
          </a:p>
        </p:txBody>
      </p:sp>
    </p:spTree>
    <p:extLst>
      <p:ext uri="{BB962C8B-B14F-4D97-AF65-F5344CB8AC3E}">
        <p14:creationId xmlns:p14="http://schemas.microsoft.com/office/powerpoint/2010/main" val="1307653065"/>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1</a:t>
            </a:fld>
            <a:endParaRPr lang="en-US" dirty="0"/>
          </a:p>
        </p:txBody>
      </p:sp>
    </p:spTree>
    <p:extLst>
      <p:ext uri="{BB962C8B-B14F-4D97-AF65-F5344CB8AC3E}">
        <p14:creationId xmlns:p14="http://schemas.microsoft.com/office/powerpoint/2010/main" val="171369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10</a:t>
            </a:fld>
            <a:endParaRPr lang="en-US" dirty="0"/>
          </a:p>
        </p:txBody>
      </p:sp>
    </p:spTree>
    <p:extLst>
      <p:ext uri="{BB962C8B-B14F-4D97-AF65-F5344CB8AC3E}">
        <p14:creationId xmlns:p14="http://schemas.microsoft.com/office/powerpoint/2010/main" val="1883052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11</a:t>
            </a:fld>
            <a:endParaRPr lang="en-US" dirty="0"/>
          </a:p>
        </p:txBody>
      </p:sp>
    </p:spTree>
    <p:extLst>
      <p:ext uri="{BB962C8B-B14F-4D97-AF65-F5344CB8AC3E}">
        <p14:creationId xmlns:p14="http://schemas.microsoft.com/office/powerpoint/2010/main" val="1883052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12</a:t>
            </a:fld>
            <a:endParaRPr lang="en-US" dirty="0"/>
          </a:p>
        </p:txBody>
      </p:sp>
    </p:spTree>
    <p:extLst>
      <p:ext uri="{BB962C8B-B14F-4D97-AF65-F5344CB8AC3E}">
        <p14:creationId xmlns:p14="http://schemas.microsoft.com/office/powerpoint/2010/main" val="1883052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13</a:t>
            </a:fld>
            <a:endParaRPr lang="en-US" dirty="0"/>
          </a:p>
        </p:txBody>
      </p:sp>
    </p:spTree>
    <p:extLst>
      <p:ext uri="{BB962C8B-B14F-4D97-AF65-F5344CB8AC3E}">
        <p14:creationId xmlns:p14="http://schemas.microsoft.com/office/powerpoint/2010/main" val="1883052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14</a:t>
            </a:fld>
            <a:endParaRPr lang="en-US" dirty="0"/>
          </a:p>
        </p:txBody>
      </p:sp>
    </p:spTree>
    <p:extLst>
      <p:ext uri="{BB962C8B-B14F-4D97-AF65-F5344CB8AC3E}">
        <p14:creationId xmlns:p14="http://schemas.microsoft.com/office/powerpoint/2010/main" val="188305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Compliance just like any other asset class….but special focus on the nuances of  currency  trading and investing</a:t>
            </a:r>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15</a:t>
            </a:fld>
            <a:endParaRPr lang="en-US" dirty="0"/>
          </a:p>
        </p:txBody>
      </p:sp>
    </p:spTree>
    <p:extLst>
      <p:ext uri="{BB962C8B-B14F-4D97-AF65-F5344CB8AC3E}">
        <p14:creationId xmlns:p14="http://schemas.microsoft.com/office/powerpoint/2010/main" val="1511792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all  account openings….but make sure that if your organization requires special FX agreements/addendums, fee disclosures and risk disclosures.</a:t>
            </a:r>
          </a:p>
          <a:p>
            <a:endParaRPr lang="en-US" dirty="0"/>
          </a:p>
          <a:p>
            <a:r>
              <a:rPr lang="en-US" dirty="0" smtClean="0"/>
              <a:t>In light of recent litigation, recommend looking at various documents to ensure that there is appropriate transparency and clear explanations  of operational procedures including rate calculations.</a:t>
            </a:r>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16</a:t>
            </a:fld>
            <a:endParaRPr lang="en-US" dirty="0"/>
          </a:p>
        </p:txBody>
      </p:sp>
    </p:spTree>
    <p:extLst>
      <p:ext uri="{BB962C8B-B14F-4D97-AF65-F5344CB8AC3E}">
        <p14:creationId xmlns:p14="http://schemas.microsoft.com/office/powerpoint/2010/main" val="1511792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 different than any other BCP or DR plan you might have in place.  Given nature of asset class with high transaction volumes that are time sensitive….recommend special attention to address client expectations.</a:t>
            </a:r>
          </a:p>
          <a:p>
            <a:endParaRPr lang="en-US" dirty="0"/>
          </a:p>
          <a:p>
            <a:r>
              <a:rPr lang="en-US" dirty="0" smtClean="0"/>
              <a:t>Key to remember any additional systems and IT infrastructure you might use for FX.</a:t>
            </a:r>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17</a:t>
            </a:fld>
            <a:endParaRPr lang="en-US" dirty="0"/>
          </a:p>
        </p:txBody>
      </p:sp>
    </p:spTree>
    <p:extLst>
      <p:ext uri="{BB962C8B-B14F-4D97-AF65-F5344CB8AC3E}">
        <p14:creationId xmlns:p14="http://schemas.microsoft.com/office/powerpoint/2010/main" val="1511792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nothing outside the normal….</a:t>
            </a:r>
          </a:p>
          <a:p>
            <a:endParaRPr lang="en-US" dirty="0"/>
          </a:p>
          <a:p>
            <a:r>
              <a:rPr lang="en-US" dirty="0" smtClean="0"/>
              <a:t>However, given that this is a “cash” business…special consideration should be given to the fact that currency is  easily transferable.</a:t>
            </a:r>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18</a:t>
            </a:fld>
            <a:endParaRPr lang="en-US" dirty="0"/>
          </a:p>
        </p:txBody>
      </p:sp>
    </p:spTree>
    <p:extLst>
      <p:ext uri="{BB962C8B-B14F-4D97-AF65-F5344CB8AC3E}">
        <p14:creationId xmlns:p14="http://schemas.microsoft.com/office/powerpoint/2010/main" val="1511792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any other trading….determine what are the acceptable means of communicating with clients and initiating orders</a:t>
            </a:r>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19</a:t>
            </a:fld>
            <a:endParaRPr lang="en-US" dirty="0"/>
          </a:p>
        </p:txBody>
      </p:sp>
    </p:spTree>
    <p:extLst>
      <p:ext uri="{BB962C8B-B14F-4D97-AF65-F5344CB8AC3E}">
        <p14:creationId xmlns:p14="http://schemas.microsoft.com/office/powerpoint/2010/main" val="151179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2</a:t>
            </a:fld>
            <a:endParaRPr lang="en-US" dirty="0"/>
          </a:p>
        </p:txBody>
      </p:sp>
    </p:spTree>
    <p:extLst>
      <p:ext uri="{BB962C8B-B14F-4D97-AF65-F5344CB8AC3E}">
        <p14:creationId xmlns:p14="http://schemas.microsoft.com/office/powerpoint/2010/main" val="659979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Consistent with other asset classes…but keep eye on appropriateness of currency trading for clients.</a:t>
            </a:r>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20</a:t>
            </a:fld>
            <a:endParaRPr lang="en-US" dirty="0"/>
          </a:p>
        </p:txBody>
      </p:sp>
    </p:spTree>
    <p:extLst>
      <p:ext uri="{BB962C8B-B14F-4D97-AF65-F5344CB8AC3E}">
        <p14:creationId xmlns:p14="http://schemas.microsoft.com/office/powerpoint/2010/main" val="1511792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type of asset and transaction appropriate know the client?</a:t>
            </a:r>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21</a:t>
            </a:fld>
            <a:endParaRPr lang="en-US" dirty="0"/>
          </a:p>
        </p:txBody>
      </p:sp>
    </p:spTree>
    <p:extLst>
      <p:ext uri="{BB962C8B-B14F-4D97-AF65-F5344CB8AC3E}">
        <p14:creationId xmlns:p14="http://schemas.microsoft.com/office/powerpoint/2010/main" val="1511792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22</a:t>
            </a:fld>
            <a:endParaRPr lang="en-US" dirty="0"/>
          </a:p>
        </p:txBody>
      </p:sp>
    </p:spTree>
    <p:extLst>
      <p:ext uri="{BB962C8B-B14F-4D97-AF65-F5344CB8AC3E}">
        <p14:creationId xmlns:p14="http://schemas.microsoft.com/office/powerpoint/2010/main" val="1511792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23</a:t>
            </a:fld>
            <a:endParaRPr lang="en-US" dirty="0"/>
          </a:p>
        </p:txBody>
      </p:sp>
    </p:spTree>
    <p:extLst>
      <p:ext uri="{BB962C8B-B14F-4D97-AF65-F5344CB8AC3E}">
        <p14:creationId xmlns:p14="http://schemas.microsoft.com/office/powerpoint/2010/main" val="1511792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24</a:t>
            </a:fld>
            <a:endParaRPr lang="en-US" dirty="0"/>
          </a:p>
        </p:txBody>
      </p:sp>
    </p:spTree>
    <p:extLst>
      <p:ext uri="{BB962C8B-B14F-4D97-AF65-F5344CB8AC3E}">
        <p14:creationId xmlns:p14="http://schemas.microsoft.com/office/powerpoint/2010/main" val="1511792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25</a:t>
            </a:fld>
            <a:endParaRPr lang="en-US" dirty="0"/>
          </a:p>
        </p:txBody>
      </p:sp>
    </p:spTree>
    <p:extLst>
      <p:ext uri="{BB962C8B-B14F-4D97-AF65-F5344CB8AC3E}">
        <p14:creationId xmlns:p14="http://schemas.microsoft.com/office/powerpoint/2010/main" val="1511792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26</a:t>
            </a:fld>
            <a:endParaRPr lang="en-US" dirty="0"/>
          </a:p>
        </p:txBody>
      </p:sp>
    </p:spTree>
    <p:extLst>
      <p:ext uri="{BB962C8B-B14F-4D97-AF65-F5344CB8AC3E}">
        <p14:creationId xmlns:p14="http://schemas.microsoft.com/office/powerpoint/2010/main" val="387802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examples:</a:t>
            </a:r>
          </a:p>
          <a:p>
            <a:pPr marL="228600" indent="-228600">
              <a:buAutoNum type="arabicPeriod"/>
            </a:pPr>
            <a:r>
              <a:rPr lang="en-US" dirty="0" smtClean="0"/>
              <a:t>US imports British goods….needs to pay in Sterling</a:t>
            </a:r>
          </a:p>
          <a:p>
            <a:pPr marL="228600" indent="-228600">
              <a:buAutoNum type="arabicPeriod"/>
            </a:pPr>
            <a:r>
              <a:rPr lang="en-US" dirty="0" smtClean="0"/>
              <a:t>Investor uses UDS to purchase GBP…expectation that the value of GBP compared to USD will rise</a:t>
            </a:r>
          </a:p>
          <a:p>
            <a:endParaRPr lang="en-US" dirty="0" smtClean="0"/>
          </a:p>
          <a:p>
            <a:r>
              <a:rPr lang="en-US" dirty="0" smtClean="0"/>
              <a:t>Reference the formation of the modern foreign exchange market during the 1970s due to the lifting of government restrictions on foreign exchange transactions established under the Bretton Woods Agreement in 1944.  In a effort to free international trade and fund postwar reconstruction, the 44 member states agreed to fix their exchange rates to the USD…which in turn was tied to the value of gold.</a:t>
            </a:r>
          </a:p>
          <a:p>
            <a:endParaRPr lang="en-US" dirty="0"/>
          </a:p>
          <a:p>
            <a:r>
              <a:rPr lang="en-US" dirty="0" smtClean="0"/>
              <a:t>President Nixon severed the link between gold and the USD in 1971 because of a fear of a run on the gold held at Fort Knox because there was only enough gold to cover approximately one-third of the amount of USD held by foreigners at that time.  By 1973, most major world economies had allowed their currencies to float freely against the USD.</a:t>
            </a:r>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3</a:t>
            </a:fld>
            <a:endParaRPr lang="en-US" dirty="0"/>
          </a:p>
        </p:txBody>
      </p:sp>
    </p:spTree>
    <p:extLst>
      <p:ext uri="{BB962C8B-B14F-4D97-AF65-F5344CB8AC3E}">
        <p14:creationId xmlns:p14="http://schemas.microsoft.com/office/powerpoint/2010/main" val="25111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Nominally broken into three markets – Australia/Asia, Europe and North American</a:t>
            </a:r>
          </a:p>
          <a:p>
            <a:r>
              <a:rPr lang="en-US" dirty="0" smtClean="0"/>
              <a:t>Open – 5pm Sunday night to 4pm Friday night in NY – continuously operating during this window</a:t>
            </a:r>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4</a:t>
            </a:fld>
            <a:endParaRPr lang="en-US" dirty="0"/>
          </a:p>
        </p:txBody>
      </p:sp>
    </p:spTree>
    <p:extLst>
      <p:ext uri="{BB962C8B-B14F-4D97-AF65-F5344CB8AC3E}">
        <p14:creationId xmlns:p14="http://schemas.microsoft.com/office/powerpoint/2010/main" val="158742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Every three years, the Bank for International Settlements (BIS) coordinates a global central bank survey designed to yield comprehensive and internationally consistent information on the size and structure of foreign exchange (FX) and over-the-counter (OTC) derivatives markets. By increasing market transparency, the survey aims to help monetary authorities and market participants better monitor patterns of activity and exposures in the global financial system. </a:t>
            </a:r>
          </a:p>
          <a:p>
            <a:r>
              <a:rPr lang="en-US" dirty="0" smtClean="0"/>
              <a:t>Eighth </a:t>
            </a:r>
            <a:r>
              <a:rPr lang="en-US" dirty="0"/>
              <a:t>such triennial survey in April and June 2010. The participating central banks compiled data collected from about 4000 reporting financial institutions in their countries for submission to the BIS, which calculates and publishes the global totals. </a:t>
            </a:r>
          </a:p>
          <a:p>
            <a:r>
              <a:rPr lang="en-US" dirty="0" smtClean="0"/>
              <a:t>**This </a:t>
            </a:r>
            <a:r>
              <a:rPr lang="en-US" dirty="0"/>
              <a:t>is a 20% increase from $3.21 trillion USD as of April 2007.  </a:t>
            </a:r>
            <a:endParaRPr lang="en-US" dirty="0" smtClean="0"/>
          </a:p>
          <a:p>
            <a:r>
              <a:rPr lang="en-US" dirty="0" smtClean="0"/>
              <a:t>** define:  </a:t>
            </a:r>
          </a:p>
          <a:p>
            <a:pPr marL="228600" indent="-228600">
              <a:buAutoNum type="arabicPeriod"/>
            </a:pPr>
            <a:r>
              <a:rPr lang="en-US" dirty="0" smtClean="0"/>
              <a:t>Spot Transaction – an agreement between two parties to buy/sell one currency against another at an agreed upon price today.</a:t>
            </a:r>
          </a:p>
          <a:p>
            <a:pPr marL="228600" indent="-228600">
              <a:buAutoNum type="arabicPeriod"/>
            </a:pPr>
            <a:r>
              <a:rPr lang="en-US" dirty="0" smtClean="0"/>
              <a:t>Outright forwards –  </a:t>
            </a:r>
            <a:r>
              <a:rPr lang="en-US" dirty="0"/>
              <a:t>a non-standardized contract between two parties to buy or sell an asset at a specified future time at a price agreed </a:t>
            </a:r>
            <a:r>
              <a:rPr lang="en-US" dirty="0" smtClean="0"/>
              <a:t>today</a:t>
            </a:r>
          </a:p>
          <a:p>
            <a:pPr marL="228600" indent="-228600">
              <a:buAutoNum type="arabicPeriod" startAt="3"/>
            </a:pPr>
            <a:r>
              <a:rPr lang="en-US" dirty="0" smtClean="0"/>
              <a:t>FX Swap -- </a:t>
            </a:r>
            <a:r>
              <a:rPr lang="en-US" dirty="0"/>
              <a:t>a simultaneous purchase and sale of identical amounts of one currency for another with two different value </a:t>
            </a:r>
            <a:r>
              <a:rPr lang="en-US" dirty="0" smtClean="0"/>
              <a:t>dates.  There are two legs --a </a:t>
            </a:r>
            <a:r>
              <a:rPr lang="en-US" dirty="0"/>
              <a:t>spot foreign exchange transaction, and </a:t>
            </a:r>
            <a:r>
              <a:rPr lang="en-US" dirty="0" smtClean="0"/>
              <a:t>a </a:t>
            </a:r>
            <a:r>
              <a:rPr lang="en-US" dirty="0"/>
              <a:t>forward foreign exchange </a:t>
            </a:r>
            <a:r>
              <a:rPr lang="en-US" dirty="0" smtClean="0"/>
              <a:t>transaction</a:t>
            </a:r>
            <a:r>
              <a:rPr lang="en-US" dirty="0"/>
              <a:t> </a:t>
            </a:r>
            <a:r>
              <a:rPr lang="en-US" dirty="0" smtClean="0"/>
              <a:t>that are executed </a:t>
            </a:r>
            <a:r>
              <a:rPr lang="en-US" dirty="0"/>
              <a:t>simultaneously for the same quantity, and therefore offset each </a:t>
            </a:r>
            <a:r>
              <a:rPr lang="en-US" dirty="0" smtClean="0"/>
              <a:t>other.</a:t>
            </a:r>
          </a:p>
          <a:p>
            <a:pPr marL="228600" indent="-228600">
              <a:buAutoNum type="arabicPeriod" startAt="3"/>
            </a:pPr>
            <a:r>
              <a:rPr lang="en-US" dirty="0" smtClean="0"/>
              <a:t>Currency </a:t>
            </a:r>
            <a:r>
              <a:rPr lang="en-US" dirty="0"/>
              <a:t>swap </a:t>
            </a:r>
            <a:r>
              <a:rPr lang="en-US" dirty="0" smtClean="0"/>
              <a:t> -- a </a:t>
            </a:r>
            <a:r>
              <a:rPr lang="en-US" dirty="0"/>
              <a:t>foreign-exchange agreement between two parties to exchange aspects (namely the </a:t>
            </a:r>
            <a:r>
              <a:rPr lang="en-US" dirty="0" smtClean="0"/>
              <a:t>principal and/or interest </a:t>
            </a:r>
            <a:r>
              <a:rPr lang="en-US" dirty="0"/>
              <a:t>payments) of </a:t>
            </a:r>
            <a:r>
              <a:rPr lang="en-US" dirty="0" smtClean="0"/>
              <a:t>a loan </a:t>
            </a:r>
            <a:r>
              <a:rPr lang="en-US" dirty="0"/>
              <a:t>in one currency for equivalent aspects of an equal </a:t>
            </a:r>
            <a:r>
              <a:rPr lang="en-US" dirty="0" smtClean="0"/>
              <a:t>in net present value </a:t>
            </a:r>
            <a:r>
              <a:rPr lang="en-US" dirty="0"/>
              <a:t>loan in another </a:t>
            </a:r>
            <a:r>
              <a:rPr lang="en-US" dirty="0" smtClean="0"/>
              <a:t>currency</a:t>
            </a:r>
          </a:p>
          <a:p>
            <a:pPr marL="228600" indent="-228600">
              <a:buAutoNum type="arabicPeriod" startAt="3"/>
            </a:pPr>
            <a:r>
              <a:rPr lang="en-US" dirty="0" smtClean="0"/>
              <a:t>Foreign Exchange Option </a:t>
            </a:r>
            <a:r>
              <a:rPr lang="en-US" dirty="0"/>
              <a:t>is </a:t>
            </a:r>
            <a:r>
              <a:rPr lang="en-US" dirty="0" smtClean="0"/>
              <a:t>a derivative financial </a:t>
            </a:r>
            <a:r>
              <a:rPr lang="en-US" dirty="0"/>
              <a:t>instrument that gives the owner the right but not the obligation to exchange money denominated in </a:t>
            </a:r>
            <a:r>
              <a:rPr lang="en-US" dirty="0" smtClean="0"/>
              <a:t>one currency into </a:t>
            </a:r>
            <a:r>
              <a:rPr lang="en-US" dirty="0"/>
              <a:t>another currency at a </a:t>
            </a:r>
            <a:r>
              <a:rPr lang="en-US" dirty="0" smtClean="0"/>
              <a:t>pre-agreed exchange rate </a:t>
            </a:r>
            <a:r>
              <a:rPr lang="en-US" dirty="0"/>
              <a:t>on a specified date</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5</a:t>
            </a:fld>
            <a:endParaRPr lang="en-US" dirty="0"/>
          </a:p>
        </p:txBody>
      </p:sp>
    </p:spTree>
    <p:extLst>
      <p:ext uri="{BB962C8B-B14F-4D97-AF65-F5344CB8AC3E}">
        <p14:creationId xmlns:p14="http://schemas.microsoft.com/office/powerpoint/2010/main" val="896575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6</a:t>
            </a:fld>
            <a:endParaRPr lang="en-US" dirty="0"/>
          </a:p>
        </p:txBody>
      </p:sp>
    </p:spTree>
    <p:extLst>
      <p:ext uri="{BB962C8B-B14F-4D97-AF65-F5344CB8AC3E}">
        <p14:creationId xmlns:p14="http://schemas.microsoft.com/office/powerpoint/2010/main" val="896575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Banks and Securities Dealers  - buy/sell to get spread</a:t>
            </a:r>
          </a:p>
          <a:p>
            <a:r>
              <a:rPr lang="en-US" dirty="0" smtClean="0"/>
              <a:t>Commercial Companies – to pay for goods and services</a:t>
            </a:r>
          </a:p>
          <a:p>
            <a:r>
              <a:rPr lang="en-US" dirty="0" smtClean="0"/>
              <a:t>Central Banks – control money supply, inflation, interest rates, etc. – stabilize the market</a:t>
            </a:r>
          </a:p>
          <a:p>
            <a:r>
              <a:rPr lang="en-US" dirty="0"/>
              <a:t>Hedge Funds </a:t>
            </a:r>
            <a:r>
              <a:rPr lang="en-US" dirty="0" smtClean="0"/>
              <a:t>-- speculative</a:t>
            </a:r>
            <a:endParaRPr lang="en-US" dirty="0"/>
          </a:p>
          <a:p>
            <a:r>
              <a:rPr lang="en-US" dirty="0"/>
              <a:t>Investment Management </a:t>
            </a:r>
            <a:r>
              <a:rPr lang="en-US" dirty="0" smtClean="0"/>
              <a:t>Firms – purchase investments </a:t>
            </a:r>
            <a:endParaRPr lang="en-US" dirty="0"/>
          </a:p>
          <a:p>
            <a:r>
              <a:rPr lang="en-US" dirty="0"/>
              <a:t>Retail Foreign Exchange Traders </a:t>
            </a:r>
          </a:p>
          <a:p>
            <a:r>
              <a:rPr lang="en-US" dirty="0"/>
              <a:t>Non-bank Foreign Exchange </a:t>
            </a:r>
            <a:r>
              <a:rPr lang="en-US" dirty="0" smtClean="0"/>
              <a:t>Companies  -- boutique firms that specialize in making fx payments and delivery of physical currency</a:t>
            </a:r>
            <a:endParaRPr lang="en-US" dirty="0"/>
          </a:p>
          <a:p>
            <a:r>
              <a:rPr lang="en-US" dirty="0"/>
              <a:t>Money Transfer/Remittance </a:t>
            </a:r>
            <a:r>
              <a:rPr lang="en-US" dirty="0" smtClean="0"/>
              <a:t>Companies – high-volume, love-value transfers (i.e. Western Union, etc. and low-value FX services for </a:t>
            </a:r>
            <a:r>
              <a:rPr lang="en-US" dirty="0" smtClean="0"/>
              <a:t>travelers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7</a:t>
            </a:fld>
            <a:endParaRPr lang="en-US" dirty="0"/>
          </a:p>
        </p:txBody>
      </p:sp>
    </p:spTree>
    <p:extLst>
      <p:ext uri="{BB962C8B-B14F-4D97-AF65-F5344CB8AC3E}">
        <p14:creationId xmlns:p14="http://schemas.microsoft.com/office/powerpoint/2010/main" val="372378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FX rates fluctuate due to…..</a:t>
            </a:r>
          </a:p>
          <a:p>
            <a:endParaRPr lang="en-US" dirty="0"/>
          </a:p>
          <a:p>
            <a:r>
              <a:rPr lang="en-US" dirty="0" smtClean="0"/>
              <a:t>In a fixed exchange rate environment, the FX rates are determined by the government</a:t>
            </a:r>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8</a:t>
            </a:fld>
            <a:endParaRPr lang="en-US" dirty="0"/>
          </a:p>
        </p:txBody>
      </p:sp>
    </p:spTree>
    <p:extLst>
      <p:ext uri="{BB962C8B-B14F-4D97-AF65-F5344CB8AC3E}">
        <p14:creationId xmlns:p14="http://schemas.microsoft.com/office/powerpoint/2010/main" val="1511792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BB8ED-00C6-B241-85BF-81AFF0A579C6}" type="slidenum">
              <a:rPr lang="en-US" smtClean="0"/>
              <a:pPr>
                <a:defRPr/>
              </a:pPr>
              <a:t>9</a:t>
            </a:fld>
            <a:endParaRPr lang="en-US" dirty="0"/>
          </a:p>
        </p:txBody>
      </p:sp>
    </p:spTree>
    <p:extLst>
      <p:ext uri="{BB962C8B-B14F-4D97-AF65-F5344CB8AC3E}">
        <p14:creationId xmlns:p14="http://schemas.microsoft.com/office/powerpoint/2010/main" val="1511792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slide_BKGRND_Corp.jpg"/>
          <p:cNvPicPr>
            <a:picLocks noChangeAspect="1"/>
          </p:cNvPicPr>
          <p:nvPr userDrawn="1"/>
        </p:nvPicPr>
        <p:blipFill>
          <a:blip r:embed="rId2"/>
          <a:stretch>
            <a:fillRect/>
          </a:stretch>
        </p:blipFill>
        <p:spPr>
          <a:xfrm>
            <a:off x="2291" y="0"/>
            <a:ext cx="9139418" cy="6858000"/>
          </a:xfrm>
          <a:prstGeom prst="rect">
            <a:avLst/>
          </a:prstGeom>
        </p:spPr>
      </p:pic>
      <p:sp>
        <p:nvSpPr>
          <p:cNvPr id="6" name="Rectangle 5"/>
          <p:cNvSpPr/>
          <p:nvPr userDrawn="1"/>
        </p:nvSpPr>
        <p:spPr>
          <a:xfrm>
            <a:off x="0" y="0"/>
            <a:ext cx="9144000" cy="37274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13" descr="dtcc_rev_rgb [Converted].png"/>
          <p:cNvPicPr>
            <a:picLocks noChangeAspect="1"/>
          </p:cNvPicPr>
          <p:nvPr userDrawn="1"/>
        </p:nvPicPr>
        <p:blipFill>
          <a:blip r:embed="rId3"/>
          <a:srcRect/>
          <a:stretch>
            <a:fillRect/>
          </a:stretch>
        </p:blipFill>
        <p:spPr bwMode="auto">
          <a:xfrm>
            <a:off x="7432675" y="336550"/>
            <a:ext cx="1206500" cy="293688"/>
          </a:xfrm>
          <a:prstGeom prst="rect">
            <a:avLst/>
          </a:prstGeom>
          <a:noFill/>
          <a:ln w="9525">
            <a:noFill/>
            <a:miter lim="800000"/>
            <a:headEnd/>
            <a:tailEnd/>
          </a:ln>
        </p:spPr>
      </p:pic>
      <p:sp>
        <p:nvSpPr>
          <p:cNvPr id="2" name="Title 1"/>
          <p:cNvSpPr>
            <a:spLocks noGrp="1"/>
          </p:cNvSpPr>
          <p:nvPr>
            <p:ph type="ctrTitle"/>
          </p:nvPr>
        </p:nvSpPr>
        <p:spPr>
          <a:xfrm>
            <a:off x="685799" y="2859765"/>
            <a:ext cx="8164377" cy="915059"/>
          </a:xfrm>
        </p:spPr>
        <p:txBody>
          <a:bodyPr>
            <a:normAutofit/>
          </a:bodyPr>
          <a:lstStyle>
            <a:lvl1pPr algn="l">
              <a:defRPr sz="3800" b="0" i="0">
                <a:ln>
                  <a:noFill/>
                </a:ln>
                <a:solidFill>
                  <a:schemeClr val="accent4"/>
                </a:solidFill>
                <a:latin typeface="Arial Bold"/>
                <a:cs typeface="Arial Bold"/>
              </a:defRPr>
            </a:lvl1pPr>
          </a:lstStyle>
          <a:p>
            <a:r>
              <a:rPr lang="en-US" smtClean="0"/>
              <a:t>Click to edit Master title style</a:t>
            </a:r>
            <a:endParaRPr lang="en-US" dirty="0"/>
          </a:p>
        </p:txBody>
      </p:sp>
      <p:pic>
        <p:nvPicPr>
          <p:cNvPr id="7" name="Picture 6" descr="DTCC_pos_4cp.jpg"/>
          <p:cNvPicPr>
            <a:picLocks noChangeAspect="1"/>
          </p:cNvPicPr>
          <p:nvPr userDrawn="1"/>
        </p:nvPicPr>
        <p:blipFill>
          <a:blip r:embed="rId4">
            <a:biLevel thresh="50000"/>
          </a:blip>
          <a:stretch>
            <a:fillRect/>
          </a:stretch>
        </p:blipFill>
        <p:spPr>
          <a:xfrm>
            <a:off x="7432675" y="336550"/>
            <a:ext cx="1277126" cy="310453"/>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600">
                <a:latin typeface="Arial"/>
                <a:cs typeface="Arial"/>
              </a:defRPr>
            </a:lvl3pPr>
            <a:lvl4pPr>
              <a:defRPr sz="1400" b="0" i="0">
                <a:latin typeface="Arial Bold"/>
                <a:cs typeface="Arial Bold"/>
              </a:defRPr>
            </a:lvl4pPr>
            <a:lvl5pPr>
              <a:defRPr sz="12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2154EC22-46A1-B147-8769-917471017092}" type="slidenum">
              <a:rPr lang="en-US"/>
              <a:pPr/>
              <a:t>‹#›</a:t>
            </a:fld>
            <a:endParaRPr lang="en-US" dirty="0"/>
          </a:p>
        </p:txBody>
      </p:sp>
      <p:sp>
        <p:nvSpPr>
          <p:cNvPr id="5" name="Text Placeholder 4"/>
          <p:cNvSpPr>
            <a:spLocks noGrp="1"/>
          </p:cNvSpPr>
          <p:nvPr>
            <p:ph type="body" sz="quarter" idx="13" hasCustomPrompt="1"/>
          </p:nvPr>
        </p:nvSpPr>
        <p:spPr>
          <a:xfrm>
            <a:off x="457200" y="6212682"/>
            <a:ext cx="3084513" cy="430212"/>
          </a:xfrm>
        </p:spPr>
        <p:txBody>
          <a:bodyPr/>
          <a:lstStyle>
            <a:lvl1pPr marL="0" indent="0">
              <a:buNone/>
              <a:defRPr sz="1000" baseline="0"/>
            </a:lvl1pPr>
          </a:lstStyle>
          <a:p>
            <a:pPr lvl="0"/>
            <a:r>
              <a:rPr lang="en-US" dirty="0" smtClean="0"/>
              <a:t>Click to edit Classification</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lide_BKGRND_Corp.jpg"/>
          <p:cNvPicPr>
            <a:picLocks noChangeAspect="1"/>
          </p:cNvPicPr>
          <p:nvPr userDrawn="1"/>
        </p:nvPicPr>
        <p:blipFill>
          <a:blip r:embed="rId2"/>
          <a:stretch>
            <a:fillRect/>
          </a:stretch>
        </p:blipFill>
        <p:spPr>
          <a:xfrm>
            <a:off x="2291" y="0"/>
            <a:ext cx="9139418" cy="6858000"/>
          </a:xfrm>
          <a:prstGeom prst="rect">
            <a:avLst/>
          </a:prstGeom>
        </p:spPr>
      </p:pic>
      <p:sp>
        <p:nvSpPr>
          <p:cNvPr id="5" name="Rectangle 4"/>
          <p:cNvSpPr/>
          <p:nvPr userDrawn="1"/>
        </p:nvSpPr>
        <p:spPr>
          <a:xfrm>
            <a:off x="0" y="0"/>
            <a:ext cx="9144000" cy="37274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13" descr="dtcc_rev_rgb [Converted].png"/>
          <p:cNvPicPr>
            <a:picLocks noChangeAspect="1"/>
          </p:cNvPicPr>
          <p:nvPr userDrawn="1"/>
        </p:nvPicPr>
        <p:blipFill>
          <a:blip r:embed="rId3"/>
          <a:srcRect/>
          <a:stretch>
            <a:fillRect/>
          </a:stretch>
        </p:blipFill>
        <p:spPr bwMode="auto">
          <a:xfrm>
            <a:off x="3125901" y="2855610"/>
            <a:ext cx="2592516" cy="631074"/>
          </a:xfrm>
          <a:prstGeom prst="rect">
            <a:avLst/>
          </a:prstGeom>
          <a:noFill/>
          <a:ln w="9525">
            <a:noFill/>
            <a:miter lim="800000"/>
            <a:headEnd/>
            <a:tailEnd/>
          </a:ln>
        </p:spPr>
      </p:pic>
      <p:pic>
        <p:nvPicPr>
          <p:cNvPr id="6" name="Picture 5" descr="DTCC_pos_4cp.jpg"/>
          <p:cNvPicPr>
            <a:picLocks noChangeAspect="1"/>
          </p:cNvPicPr>
          <p:nvPr userDrawn="1"/>
        </p:nvPicPr>
        <p:blipFill>
          <a:blip r:embed="rId4">
            <a:biLevel thresh="50000"/>
          </a:blip>
          <a:stretch>
            <a:fillRect/>
          </a:stretch>
        </p:blipFill>
        <p:spPr>
          <a:xfrm>
            <a:off x="3125901" y="2854816"/>
            <a:ext cx="2630636" cy="6394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Bold"/>
                <a:cs typeface="Arial Bold"/>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b="0" i="0">
                <a:latin typeface="Arial"/>
                <a:cs typeface="Arial"/>
              </a:defRPr>
            </a:lvl1pPr>
            <a:lvl2pPr>
              <a:defRPr sz="2000" b="0" i="0">
                <a:latin typeface="Arial"/>
                <a:cs typeface="Arial"/>
              </a:defRPr>
            </a:lvl2pPr>
            <a:lvl3pPr>
              <a:defRPr sz="2000" b="0" i="0">
                <a:latin typeface="Arial"/>
                <a:cs typeface="Arial"/>
              </a:defRPr>
            </a:lvl3pPr>
            <a:lvl4pPr>
              <a:defRPr sz="1800" b="0" i="0">
                <a:latin typeface="Arial Bold"/>
                <a:cs typeface="Arial Bold"/>
              </a:defRPr>
            </a:lvl4pPr>
            <a:lvl5pPr>
              <a:defRPr sz="1800" b="0" i="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lvl1pPr>
          </a:lstStyle>
          <a:p>
            <a:fld id="{9B1F821A-7C3A-554A-93A4-6F985E9A21F0}" type="slidenum">
              <a:rPr lang="en-US"/>
              <a:pPr/>
              <a:t>‹#›</a:t>
            </a:fld>
            <a:endParaRPr lang="en-US" dirty="0"/>
          </a:p>
        </p:txBody>
      </p:sp>
      <p:sp>
        <p:nvSpPr>
          <p:cNvPr id="6" name="Content Placeholder 2"/>
          <p:cNvSpPr>
            <a:spLocks noGrp="1"/>
          </p:cNvSpPr>
          <p:nvPr>
            <p:ph sz="half" idx="13"/>
          </p:nvPr>
        </p:nvSpPr>
        <p:spPr>
          <a:xfrm>
            <a:off x="4782310" y="1600200"/>
            <a:ext cx="4038600" cy="4525963"/>
          </a:xfrm>
        </p:spPr>
        <p:txBody>
          <a:bodyPr/>
          <a:lstStyle>
            <a:lvl1pPr>
              <a:defRPr sz="2000" b="0" i="0">
                <a:latin typeface="Arial"/>
                <a:cs typeface="Arial"/>
              </a:defRPr>
            </a:lvl1pPr>
            <a:lvl2pPr>
              <a:defRPr sz="2000" b="0" i="0">
                <a:latin typeface="Arial"/>
                <a:cs typeface="Arial"/>
              </a:defRPr>
            </a:lvl2pPr>
            <a:lvl3pPr>
              <a:defRPr sz="2000" b="0" i="0">
                <a:latin typeface="Arial"/>
                <a:cs typeface="Arial"/>
              </a:defRPr>
            </a:lvl3pPr>
            <a:lvl4pPr>
              <a:defRPr sz="1800" b="0" i="0">
                <a:latin typeface="Arial Bold"/>
                <a:cs typeface="Arial Bold"/>
              </a:defRPr>
            </a:lvl4pPr>
            <a:lvl5pPr>
              <a:defRPr sz="1800" b="0" i="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4" hasCustomPrompt="1"/>
          </p:nvPr>
        </p:nvSpPr>
        <p:spPr>
          <a:xfrm>
            <a:off x="457200" y="6267450"/>
            <a:ext cx="4038600" cy="382588"/>
          </a:xfrm>
        </p:spPr>
        <p:txBody>
          <a:bodyPr/>
          <a:lstStyle>
            <a:lvl1pPr marL="0" indent="0">
              <a:buNone/>
              <a:defRPr sz="1000"/>
            </a:lvl1pPr>
          </a:lstStyle>
          <a:p>
            <a:pPr lvl="0"/>
            <a:r>
              <a:rPr lang="en-US" dirty="0" smtClean="0"/>
              <a:t>Click to edit Classification</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88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lvl1pPr>
              <a:defRPr/>
            </a:lvl1pPr>
          </a:lstStyle>
          <a:p>
            <a:fld id="{9B1F821A-7C3A-554A-93A4-6F985E9A21F0}" type="slidenum">
              <a:rPr lang="en-US"/>
              <a:pPr/>
              <a:t>‹#›</a:t>
            </a:fld>
            <a:endParaRPr lang="en-US" dirty="0"/>
          </a:p>
        </p:txBody>
      </p:sp>
      <p:sp>
        <p:nvSpPr>
          <p:cNvPr id="6" name="Content Placeholder 2"/>
          <p:cNvSpPr>
            <a:spLocks noGrp="1"/>
          </p:cNvSpPr>
          <p:nvPr>
            <p:ph sz="half" idx="1"/>
          </p:nvPr>
        </p:nvSpPr>
        <p:spPr>
          <a:xfrm>
            <a:off x="457200" y="1600200"/>
            <a:ext cx="4038600" cy="4525963"/>
          </a:xfrm>
        </p:spPr>
        <p:txBody>
          <a:bodyPr/>
          <a:lstStyle>
            <a:lvl1pPr>
              <a:defRPr sz="2000" b="0" i="0">
                <a:latin typeface="Arial"/>
                <a:cs typeface="Arial"/>
              </a:defRPr>
            </a:lvl1pPr>
            <a:lvl2pPr>
              <a:defRPr sz="2000" b="0" i="0">
                <a:latin typeface="Arial"/>
                <a:cs typeface="Arial"/>
              </a:defRPr>
            </a:lvl2pPr>
            <a:lvl3pPr>
              <a:defRPr sz="2000" b="0" i="0">
                <a:latin typeface="Arial"/>
                <a:cs typeface="Arial"/>
              </a:defRPr>
            </a:lvl3pPr>
            <a:lvl4pPr>
              <a:defRPr sz="1800" b="0" i="0">
                <a:latin typeface="Arial Bold"/>
                <a:cs typeface="Arial Bold"/>
              </a:defRPr>
            </a:lvl4pPr>
            <a:lvl5pPr>
              <a:defRPr sz="1800" b="0" i="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782310" y="1600200"/>
            <a:ext cx="4038600" cy="4525963"/>
          </a:xfrm>
        </p:spPr>
        <p:txBody>
          <a:bodyPr/>
          <a:lstStyle>
            <a:lvl1pPr>
              <a:defRPr sz="2000" b="0" i="0">
                <a:latin typeface="Arial"/>
                <a:cs typeface="Arial"/>
              </a:defRPr>
            </a:lvl1pPr>
            <a:lvl2pPr>
              <a:defRPr sz="2000" b="0" i="0">
                <a:latin typeface="Arial"/>
                <a:cs typeface="Arial"/>
              </a:defRPr>
            </a:lvl2pPr>
            <a:lvl3pPr>
              <a:defRPr sz="2000" b="0" i="0">
                <a:latin typeface="Arial"/>
                <a:cs typeface="Arial"/>
              </a:defRPr>
            </a:lvl3pPr>
            <a:lvl4pPr>
              <a:defRPr sz="1800" b="0" i="0">
                <a:latin typeface="Arial Bold"/>
                <a:cs typeface="Arial Bold"/>
              </a:defRPr>
            </a:lvl4pPr>
            <a:lvl5pPr>
              <a:defRPr sz="1800" b="0" i="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4" hasCustomPrompt="1"/>
          </p:nvPr>
        </p:nvSpPr>
        <p:spPr>
          <a:xfrm>
            <a:off x="457199" y="6427788"/>
            <a:ext cx="3483033" cy="189143"/>
          </a:xfrm>
        </p:spPr>
        <p:txBody>
          <a:bodyPr/>
          <a:lstStyle>
            <a:lvl1pPr marL="0" indent="0">
              <a:buNone/>
              <a:defRPr sz="1000"/>
            </a:lvl1pPr>
            <a:lvl5pPr marL="1828800" indent="0" algn="l">
              <a:buNone/>
              <a:defRPr sz="1000"/>
            </a:lvl5pPr>
          </a:lstStyle>
          <a:p>
            <a:pPr lvl="0"/>
            <a:r>
              <a:rPr lang="en-US" dirty="0" smtClean="0"/>
              <a:t>Click to edit Classification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lide_BKGRND_Corp1.jpg"/>
          <p:cNvPicPr>
            <a:picLocks noChangeAspect="1"/>
          </p:cNvPicPr>
          <p:nvPr/>
        </p:nvPicPr>
        <p:blipFill>
          <a:blip r:embed="rId7"/>
          <a:stretch>
            <a:fillRect/>
          </a:stretch>
        </p:blipFill>
        <p:spPr>
          <a:xfrm>
            <a:off x="2291" y="0"/>
            <a:ext cx="9139418" cy="6858000"/>
          </a:xfrm>
          <a:prstGeom prst="rect">
            <a:avLst/>
          </a:prstGeom>
        </p:spPr>
      </p:pic>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a:t>
            </a:r>
            <a:r>
              <a:rPr lang="en-US" dirty="0" smtClean="0"/>
              <a:t>level</a:t>
            </a:r>
            <a:endParaRPr lang="en-US" dirty="0"/>
          </a:p>
        </p:txBody>
      </p:sp>
      <p:sp>
        <p:nvSpPr>
          <p:cNvPr id="9" name="Rectangle 8"/>
          <p:cNvSpPr/>
          <p:nvPr/>
        </p:nvSpPr>
        <p:spPr>
          <a:xfrm>
            <a:off x="0" y="0"/>
            <a:ext cx="9144000" cy="914400"/>
          </a:xfrm>
          <a:prstGeom prst="rect">
            <a:avLst/>
          </a:prstGeom>
          <a:solidFill>
            <a:schemeClr val="tx1"/>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p:cNvCxnSpPr/>
          <p:nvPr/>
        </p:nvCxnSpPr>
        <p:spPr>
          <a:xfrm>
            <a:off x="0" y="919163"/>
            <a:ext cx="9144000" cy="1587"/>
          </a:xfrm>
          <a:prstGeom prst="line">
            <a:avLst/>
          </a:prstGeom>
          <a:ln w="38100" cap="flat" cmpd="sng" algn="ctr">
            <a:solidFill>
              <a:schemeClr val="accent4"/>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33" name="Title Placeholder 1"/>
          <p:cNvSpPr>
            <a:spLocks noGrp="1"/>
          </p:cNvSpPr>
          <p:nvPr>
            <p:ph type="title"/>
          </p:nvPr>
        </p:nvSpPr>
        <p:spPr bwMode="auto">
          <a:xfrm>
            <a:off x="457200" y="141288"/>
            <a:ext cx="7945438" cy="646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4" name="Text Box 7"/>
          <p:cNvSpPr txBox="1">
            <a:spLocks noChangeArrowheads="1"/>
          </p:cNvSpPr>
          <p:nvPr/>
        </p:nvSpPr>
        <p:spPr bwMode="auto">
          <a:xfrm>
            <a:off x="8052146" y="6499081"/>
            <a:ext cx="561873" cy="215444"/>
          </a:xfrm>
          <a:prstGeom prst="rect">
            <a:avLst/>
          </a:prstGeom>
          <a:noFill/>
          <a:ln w="9525">
            <a:noFill/>
            <a:miter lim="800000"/>
            <a:headEnd/>
            <a:tailEnd/>
          </a:ln>
          <a:effectLst/>
        </p:spPr>
        <p:txBody>
          <a:bodyPr wrap="none">
            <a:prstTxWarp prst="textNoShape">
              <a:avLst/>
            </a:prstTxWarp>
            <a:spAutoFit/>
          </a:bodyPr>
          <a:lstStyle/>
          <a:p>
            <a:pPr eaLnBrk="0" hangingPunct="0">
              <a:defRPr/>
            </a:pPr>
            <a:r>
              <a:rPr lang="en-US" sz="800" b="0" i="0" baseline="0" dirty="0" smtClean="0">
                <a:solidFill>
                  <a:schemeClr val="bg1"/>
                </a:solidFill>
                <a:latin typeface="Times"/>
                <a:cs typeface="Times"/>
              </a:rPr>
              <a:t>© DTCC</a:t>
            </a:r>
            <a:endParaRPr lang="en-US" sz="800" b="0" i="0" baseline="0" dirty="0">
              <a:solidFill>
                <a:schemeClr val="bg1"/>
              </a:solidFill>
              <a:latin typeface="Times"/>
              <a:cs typeface="Times"/>
            </a:endParaRPr>
          </a:p>
        </p:txBody>
      </p:sp>
      <p:sp>
        <p:nvSpPr>
          <p:cNvPr id="6" name="Slide Number Placeholder 5"/>
          <p:cNvSpPr>
            <a:spLocks noGrp="1"/>
          </p:cNvSpPr>
          <p:nvPr>
            <p:ph type="sldNum" sz="quarter" idx="4"/>
          </p:nvPr>
        </p:nvSpPr>
        <p:spPr>
          <a:xfrm>
            <a:off x="8614019" y="6427788"/>
            <a:ext cx="45854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Times" charset="0"/>
                <a:ea typeface="Times" charset="0"/>
                <a:cs typeface="Times" charset="0"/>
              </a:defRPr>
            </a:lvl1pPr>
          </a:lstStyle>
          <a:p>
            <a:fld id="{32B77A99-F7CF-5846-AD73-A439EF31F06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82" r:id="rId5"/>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3600" b="0" i="0" kern="1200">
          <a:solidFill>
            <a:schemeClr val="bg1"/>
          </a:solidFill>
          <a:latin typeface="Arial Bold"/>
          <a:ea typeface="ヒラギノ角ゴ Pro W3" charset="-128"/>
          <a:cs typeface="Arial Bold"/>
        </a:defRPr>
      </a:lvl1pPr>
      <a:lvl2pPr algn="l" defTabSz="457200" rtl="0" eaLnBrk="1" fontAlgn="base" hangingPunct="1">
        <a:spcBef>
          <a:spcPct val="0"/>
        </a:spcBef>
        <a:spcAft>
          <a:spcPct val="0"/>
        </a:spcAft>
        <a:defRPr sz="3600" b="1">
          <a:solidFill>
            <a:schemeClr val="bg1"/>
          </a:solidFill>
          <a:latin typeface="Arial" charset="0"/>
          <a:ea typeface="ヒラギノ角ゴ Pro W3" charset="-128"/>
        </a:defRPr>
      </a:lvl2pPr>
      <a:lvl3pPr algn="l" defTabSz="457200" rtl="0" eaLnBrk="1" fontAlgn="base" hangingPunct="1">
        <a:spcBef>
          <a:spcPct val="0"/>
        </a:spcBef>
        <a:spcAft>
          <a:spcPct val="0"/>
        </a:spcAft>
        <a:defRPr sz="3600" b="1">
          <a:solidFill>
            <a:schemeClr val="bg1"/>
          </a:solidFill>
          <a:latin typeface="Arial" charset="0"/>
          <a:ea typeface="ヒラギノ角ゴ Pro W3" charset="-128"/>
        </a:defRPr>
      </a:lvl3pPr>
      <a:lvl4pPr algn="l" defTabSz="457200" rtl="0" eaLnBrk="1" fontAlgn="base" hangingPunct="1">
        <a:spcBef>
          <a:spcPct val="0"/>
        </a:spcBef>
        <a:spcAft>
          <a:spcPct val="0"/>
        </a:spcAft>
        <a:defRPr sz="3600" b="1">
          <a:solidFill>
            <a:schemeClr val="bg1"/>
          </a:solidFill>
          <a:latin typeface="Arial" charset="0"/>
          <a:ea typeface="ヒラギノ角ゴ Pro W3" charset="-128"/>
        </a:defRPr>
      </a:lvl4pPr>
      <a:lvl5pPr algn="l" defTabSz="457200" rtl="0" eaLnBrk="1" fontAlgn="base" hangingPunct="1">
        <a:spcBef>
          <a:spcPct val="0"/>
        </a:spcBef>
        <a:spcAft>
          <a:spcPct val="0"/>
        </a:spcAft>
        <a:defRPr sz="3600" b="1">
          <a:solidFill>
            <a:schemeClr val="bg1"/>
          </a:solidFill>
          <a:latin typeface="Arial" charset="0"/>
          <a:ea typeface="ヒラギノ角ゴ Pro W3" charset="-128"/>
        </a:defRPr>
      </a:lvl5pPr>
      <a:lvl6pPr marL="457200" algn="l" defTabSz="457200" rtl="0" eaLnBrk="1" fontAlgn="base" hangingPunct="1">
        <a:spcBef>
          <a:spcPct val="0"/>
        </a:spcBef>
        <a:spcAft>
          <a:spcPct val="0"/>
        </a:spcAft>
        <a:defRPr sz="3600" b="1">
          <a:solidFill>
            <a:schemeClr val="bg1"/>
          </a:solidFill>
          <a:latin typeface="Arial" charset="0"/>
          <a:ea typeface="ヒラギノ角ゴ Pro W3" charset="-128"/>
        </a:defRPr>
      </a:lvl6pPr>
      <a:lvl7pPr marL="914400" algn="l" defTabSz="457200" rtl="0" eaLnBrk="1" fontAlgn="base" hangingPunct="1">
        <a:spcBef>
          <a:spcPct val="0"/>
        </a:spcBef>
        <a:spcAft>
          <a:spcPct val="0"/>
        </a:spcAft>
        <a:defRPr sz="3600" b="1">
          <a:solidFill>
            <a:schemeClr val="bg1"/>
          </a:solidFill>
          <a:latin typeface="Arial" charset="0"/>
          <a:ea typeface="ヒラギノ角ゴ Pro W3" charset="-128"/>
        </a:defRPr>
      </a:lvl7pPr>
      <a:lvl8pPr marL="1371600" algn="l" defTabSz="457200" rtl="0" eaLnBrk="1" fontAlgn="base" hangingPunct="1">
        <a:spcBef>
          <a:spcPct val="0"/>
        </a:spcBef>
        <a:spcAft>
          <a:spcPct val="0"/>
        </a:spcAft>
        <a:defRPr sz="3600" b="1">
          <a:solidFill>
            <a:schemeClr val="bg1"/>
          </a:solidFill>
          <a:latin typeface="Arial" charset="0"/>
          <a:ea typeface="ヒラギノ角ゴ Pro W3" charset="-128"/>
        </a:defRPr>
      </a:lvl8pPr>
      <a:lvl9pPr marL="1828800" algn="l" defTabSz="457200" rtl="0" eaLnBrk="1" fontAlgn="base" hangingPunct="1">
        <a:spcBef>
          <a:spcPct val="0"/>
        </a:spcBef>
        <a:spcAft>
          <a:spcPct val="0"/>
        </a:spcAft>
        <a:defRPr sz="3600" b="1">
          <a:solidFill>
            <a:schemeClr val="bg1"/>
          </a:solidFill>
          <a:latin typeface="Arial" charset="0"/>
          <a:ea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2000" b="0" i="0" kern="1200">
          <a:solidFill>
            <a:schemeClr val="tx1"/>
          </a:solidFill>
          <a:latin typeface="Arial"/>
          <a:ea typeface="ヒラギノ角ゴ Pro W3" charset="-128"/>
          <a:cs typeface="Arial"/>
        </a:defRPr>
      </a:lvl1pPr>
      <a:lvl2pPr marL="742950" indent="-285750" algn="l" defTabSz="457200" rtl="0" eaLnBrk="1" fontAlgn="base" hangingPunct="1">
        <a:spcBef>
          <a:spcPct val="20000"/>
        </a:spcBef>
        <a:spcAft>
          <a:spcPct val="0"/>
        </a:spcAft>
        <a:buFont typeface="Arial" charset="0"/>
        <a:buChar char="–"/>
        <a:defRPr sz="1800" b="0" i="0" kern="1200">
          <a:solidFill>
            <a:schemeClr val="tx1"/>
          </a:solidFill>
          <a:latin typeface="Arial"/>
          <a:ea typeface="ヒラギノ角ゴ Pro W3" charset="-128"/>
          <a:cs typeface="Arial"/>
        </a:defRPr>
      </a:lvl2pPr>
      <a:lvl3pPr marL="1143000" indent="-228600" algn="l" defTabSz="457200" rtl="0" eaLnBrk="1" fontAlgn="base" hangingPunct="1">
        <a:spcBef>
          <a:spcPct val="20000"/>
        </a:spcBef>
        <a:spcAft>
          <a:spcPct val="0"/>
        </a:spcAft>
        <a:buFont typeface="Arial" charset="0"/>
        <a:buChar char="•"/>
        <a:defRPr sz="2400" b="0" i="0" kern="1200">
          <a:solidFill>
            <a:schemeClr val="tx1"/>
          </a:solidFill>
          <a:latin typeface="Arial Narrow"/>
          <a:ea typeface="ヒラギノ角ゴ Pro W3" charset="-128"/>
          <a:cs typeface="Arial Narrow"/>
        </a:defRPr>
      </a:lvl3pPr>
      <a:lvl4pPr marL="1600200" indent="-228600" algn="l" defTabSz="457200" rtl="0" eaLnBrk="1" fontAlgn="base" hangingPunct="1">
        <a:spcBef>
          <a:spcPct val="20000"/>
        </a:spcBef>
        <a:spcAft>
          <a:spcPct val="0"/>
        </a:spcAft>
        <a:buFont typeface="Arial" charset="0"/>
        <a:buChar char="–"/>
        <a:defRPr sz="2000" b="1" i="0" kern="1200">
          <a:solidFill>
            <a:schemeClr val="accent4"/>
          </a:solidFill>
          <a:latin typeface="Arial Narrow Bold"/>
          <a:ea typeface="ヒラギノ角ゴ Pro W3" charset="-128"/>
          <a:cs typeface="Arial Narrow Bold"/>
        </a:defRPr>
      </a:lvl4pPr>
      <a:lvl5pPr marL="2057400" indent="-228600" algn="l" defTabSz="457200" rtl="0" eaLnBrk="1" fontAlgn="base" hangingPunct="1">
        <a:spcBef>
          <a:spcPct val="20000"/>
        </a:spcBef>
        <a:spcAft>
          <a:spcPct val="0"/>
        </a:spcAft>
        <a:buFont typeface="Arial" charset="0"/>
        <a:buChar char="»"/>
        <a:defRPr sz="2000" b="0" i="0" kern="1200">
          <a:solidFill>
            <a:schemeClr val="tx1"/>
          </a:solidFill>
          <a:latin typeface="Arial Narrow"/>
          <a:ea typeface="ヒラギノ角ゴ Pro W3" charset="-128"/>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slide_BKGRND_Corp1.jpg"/>
          <p:cNvPicPr>
            <a:picLocks noChangeAspect="1"/>
          </p:cNvPicPr>
          <p:nvPr/>
        </p:nvPicPr>
        <p:blipFill>
          <a:blip r:embed="rId3"/>
          <a:stretch>
            <a:fillRect/>
          </a:stretch>
        </p:blipFill>
        <p:spPr>
          <a:xfrm>
            <a:off x="2291" y="0"/>
            <a:ext cx="9139418" cy="6858000"/>
          </a:xfrm>
          <a:prstGeom prst="rect">
            <a:avLst/>
          </a:prstGeom>
        </p:spPr>
      </p:pic>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a:t>
            </a:r>
            <a:r>
              <a:rPr lang="en-US" dirty="0" smtClean="0"/>
              <a:t>level</a:t>
            </a:r>
            <a:endParaRPr lang="en-US" dirty="0"/>
          </a:p>
        </p:txBody>
      </p:sp>
      <p:sp>
        <p:nvSpPr>
          <p:cNvPr id="9" name="Rectangle 8"/>
          <p:cNvSpPr/>
          <p:nvPr/>
        </p:nvSpPr>
        <p:spPr>
          <a:xfrm>
            <a:off x="0" y="0"/>
            <a:ext cx="9144000" cy="914400"/>
          </a:xfrm>
          <a:prstGeom prst="rect">
            <a:avLst/>
          </a:prstGeom>
          <a:solidFill>
            <a:srgbClr val="FFFFFF"/>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p:cNvCxnSpPr/>
          <p:nvPr/>
        </p:nvCxnSpPr>
        <p:spPr>
          <a:xfrm>
            <a:off x="0" y="919163"/>
            <a:ext cx="9144000" cy="1587"/>
          </a:xfrm>
          <a:prstGeom prst="line">
            <a:avLst/>
          </a:prstGeom>
          <a:ln w="38100" cap="flat" cmpd="sng" algn="ctr">
            <a:solidFill>
              <a:schemeClr val="accent4"/>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33" name="Title Placeholder 1"/>
          <p:cNvSpPr>
            <a:spLocks noGrp="1"/>
          </p:cNvSpPr>
          <p:nvPr>
            <p:ph type="title"/>
          </p:nvPr>
        </p:nvSpPr>
        <p:spPr bwMode="auto">
          <a:xfrm>
            <a:off x="457200" y="141288"/>
            <a:ext cx="7945438" cy="646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6" name="Slide Number Placeholder 5"/>
          <p:cNvSpPr>
            <a:spLocks noGrp="1"/>
          </p:cNvSpPr>
          <p:nvPr>
            <p:ph type="sldNum" sz="quarter" idx="4"/>
          </p:nvPr>
        </p:nvSpPr>
        <p:spPr>
          <a:xfrm>
            <a:off x="6938963" y="6427788"/>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a:defRPr sz="1200" b="1">
                <a:solidFill>
                  <a:srgbClr val="3798D2"/>
                </a:solidFill>
                <a:latin typeface="Times"/>
                <a:ea typeface="Times" charset="0"/>
                <a:cs typeface="Times"/>
              </a:defRPr>
            </a:lvl1pPr>
          </a:lstStyle>
          <a:p>
            <a:fld id="{32B77A99-F7CF-5846-AD73-A439EF31F063}" type="slidenum">
              <a:rPr lang="en-US" smtClean="0"/>
              <a:pPr/>
              <a:t>‹#›</a:t>
            </a:fld>
            <a:endParaRPr lang="en-US" dirty="0"/>
          </a:p>
        </p:txBody>
      </p:sp>
      <p:sp>
        <p:nvSpPr>
          <p:cNvPr id="14" name="Text Box 7"/>
          <p:cNvSpPr txBox="1">
            <a:spLocks noChangeArrowheads="1"/>
          </p:cNvSpPr>
          <p:nvPr/>
        </p:nvSpPr>
        <p:spPr bwMode="auto">
          <a:xfrm>
            <a:off x="8052146" y="6499081"/>
            <a:ext cx="561873" cy="215444"/>
          </a:xfrm>
          <a:prstGeom prst="rect">
            <a:avLst/>
          </a:prstGeom>
          <a:noFill/>
          <a:ln w="9525">
            <a:noFill/>
            <a:miter lim="800000"/>
            <a:headEnd/>
            <a:tailEnd/>
          </a:ln>
          <a:effectLst/>
        </p:spPr>
        <p:txBody>
          <a:bodyPr wrap="none">
            <a:prstTxWarp prst="textNoShape">
              <a:avLst/>
            </a:prstTxWarp>
            <a:spAutoFit/>
          </a:bodyPr>
          <a:lstStyle/>
          <a:p>
            <a:pPr eaLnBrk="0" hangingPunct="0">
              <a:defRPr/>
            </a:pPr>
            <a:r>
              <a:rPr lang="en-US" sz="800" baseline="0" dirty="0" smtClean="0">
                <a:solidFill>
                  <a:schemeClr val="accent4"/>
                </a:solidFill>
                <a:latin typeface="Times"/>
                <a:cs typeface="Times"/>
              </a:rPr>
              <a:t>© DTCC</a:t>
            </a:r>
            <a:endParaRPr lang="en-US" sz="800" baseline="0" dirty="0">
              <a:solidFill>
                <a:schemeClr val="accent4"/>
              </a:solidFill>
              <a:latin typeface="Times"/>
              <a:cs typeface="Times"/>
            </a:endParaRPr>
          </a:p>
        </p:txBody>
      </p:sp>
    </p:spTree>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ftr="0" dt="0"/>
  <p:txStyles>
    <p:titleStyle>
      <a:lvl1pPr algn="l" defTabSz="457200" rtl="0" fontAlgn="base">
        <a:spcBef>
          <a:spcPct val="0"/>
        </a:spcBef>
        <a:spcAft>
          <a:spcPct val="0"/>
        </a:spcAft>
        <a:defRPr sz="3600" b="0" i="0" kern="1200">
          <a:solidFill>
            <a:schemeClr val="accent6"/>
          </a:solidFill>
          <a:latin typeface="Arial Bold"/>
          <a:ea typeface="ヒラギノ角ゴ Pro W3" charset="-128"/>
          <a:cs typeface="Arial Bold"/>
        </a:defRPr>
      </a:lvl1pPr>
      <a:lvl2pPr algn="l" defTabSz="457200" rtl="0" fontAlgn="base">
        <a:spcBef>
          <a:spcPct val="0"/>
        </a:spcBef>
        <a:spcAft>
          <a:spcPct val="0"/>
        </a:spcAft>
        <a:defRPr sz="3600" b="1">
          <a:solidFill>
            <a:schemeClr val="bg1"/>
          </a:solidFill>
          <a:latin typeface="Arial" charset="0"/>
          <a:ea typeface="ヒラギノ角ゴ Pro W3" charset="-128"/>
        </a:defRPr>
      </a:lvl2pPr>
      <a:lvl3pPr algn="l" defTabSz="457200" rtl="0" fontAlgn="base">
        <a:spcBef>
          <a:spcPct val="0"/>
        </a:spcBef>
        <a:spcAft>
          <a:spcPct val="0"/>
        </a:spcAft>
        <a:defRPr sz="3600" b="1">
          <a:solidFill>
            <a:schemeClr val="bg1"/>
          </a:solidFill>
          <a:latin typeface="Arial" charset="0"/>
          <a:ea typeface="ヒラギノ角ゴ Pro W3" charset="-128"/>
        </a:defRPr>
      </a:lvl3pPr>
      <a:lvl4pPr algn="l" defTabSz="457200" rtl="0" fontAlgn="base">
        <a:spcBef>
          <a:spcPct val="0"/>
        </a:spcBef>
        <a:spcAft>
          <a:spcPct val="0"/>
        </a:spcAft>
        <a:defRPr sz="3600" b="1">
          <a:solidFill>
            <a:schemeClr val="bg1"/>
          </a:solidFill>
          <a:latin typeface="Arial" charset="0"/>
          <a:ea typeface="ヒラギノ角ゴ Pro W3" charset="-128"/>
        </a:defRPr>
      </a:lvl4pPr>
      <a:lvl5pPr algn="l" defTabSz="457200" rtl="0" fontAlgn="base">
        <a:spcBef>
          <a:spcPct val="0"/>
        </a:spcBef>
        <a:spcAft>
          <a:spcPct val="0"/>
        </a:spcAft>
        <a:defRPr sz="3600" b="1">
          <a:solidFill>
            <a:schemeClr val="bg1"/>
          </a:solidFill>
          <a:latin typeface="Arial" charset="0"/>
          <a:ea typeface="ヒラギノ角ゴ Pro W3" charset="-128"/>
        </a:defRPr>
      </a:lvl5pPr>
      <a:lvl6pPr marL="457200" algn="l" defTabSz="457200" rtl="0" fontAlgn="base">
        <a:spcBef>
          <a:spcPct val="0"/>
        </a:spcBef>
        <a:spcAft>
          <a:spcPct val="0"/>
        </a:spcAft>
        <a:defRPr sz="3600" b="1">
          <a:solidFill>
            <a:schemeClr val="bg1"/>
          </a:solidFill>
          <a:latin typeface="Arial" charset="0"/>
          <a:ea typeface="ヒラギノ角ゴ Pro W3" charset="-128"/>
        </a:defRPr>
      </a:lvl6pPr>
      <a:lvl7pPr marL="914400" algn="l" defTabSz="457200" rtl="0" fontAlgn="base">
        <a:spcBef>
          <a:spcPct val="0"/>
        </a:spcBef>
        <a:spcAft>
          <a:spcPct val="0"/>
        </a:spcAft>
        <a:defRPr sz="3600" b="1">
          <a:solidFill>
            <a:schemeClr val="bg1"/>
          </a:solidFill>
          <a:latin typeface="Arial" charset="0"/>
          <a:ea typeface="ヒラギノ角ゴ Pro W3" charset="-128"/>
        </a:defRPr>
      </a:lvl7pPr>
      <a:lvl8pPr marL="1371600" algn="l" defTabSz="457200" rtl="0" fontAlgn="base">
        <a:spcBef>
          <a:spcPct val="0"/>
        </a:spcBef>
        <a:spcAft>
          <a:spcPct val="0"/>
        </a:spcAft>
        <a:defRPr sz="3600" b="1">
          <a:solidFill>
            <a:schemeClr val="bg1"/>
          </a:solidFill>
          <a:latin typeface="Arial" charset="0"/>
          <a:ea typeface="ヒラギノ角ゴ Pro W3" charset="-128"/>
        </a:defRPr>
      </a:lvl8pPr>
      <a:lvl9pPr marL="1828800" algn="l" defTabSz="457200" rtl="0" fontAlgn="base">
        <a:spcBef>
          <a:spcPct val="0"/>
        </a:spcBef>
        <a:spcAft>
          <a:spcPct val="0"/>
        </a:spcAft>
        <a:defRPr sz="3600" b="1">
          <a:solidFill>
            <a:schemeClr val="bg1"/>
          </a:solidFill>
          <a:latin typeface="Arial" charset="0"/>
          <a:ea typeface="ヒラギノ角ゴ Pro W3" charset="-128"/>
        </a:defRPr>
      </a:lvl9pPr>
    </p:titleStyle>
    <p:bodyStyle>
      <a:lvl1pPr marL="342900" indent="-342900" algn="l" defTabSz="457200" rtl="0" fontAlgn="base">
        <a:spcBef>
          <a:spcPct val="20000"/>
        </a:spcBef>
        <a:spcAft>
          <a:spcPct val="0"/>
        </a:spcAft>
        <a:buFont typeface="Arial" charset="0"/>
        <a:buChar char="•"/>
        <a:defRPr sz="2000" b="0" i="0" kern="1200">
          <a:solidFill>
            <a:schemeClr val="tx1"/>
          </a:solidFill>
          <a:latin typeface="Arial"/>
          <a:ea typeface="ヒラギノ角ゴ Pro W3" charset="-128"/>
          <a:cs typeface="Arial"/>
        </a:defRPr>
      </a:lvl1pPr>
      <a:lvl2pPr marL="742950" indent="-285750" algn="l" defTabSz="457200" rtl="0" fontAlgn="base">
        <a:spcBef>
          <a:spcPct val="20000"/>
        </a:spcBef>
        <a:spcAft>
          <a:spcPct val="0"/>
        </a:spcAft>
        <a:buFont typeface="Arial" charset="0"/>
        <a:buChar char="–"/>
        <a:defRPr sz="1800" b="0" i="0" kern="1200">
          <a:solidFill>
            <a:schemeClr val="tx1"/>
          </a:solidFill>
          <a:latin typeface="Arial"/>
          <a:ea typeface="ヒラギノ角ゴ Pro W3" charset="-128"/>
          <a:cs typeface="Arial"/>
        </a:defRPr>
      </a:lvl2pPr>
      <a:lvl3pPr marL="1143000" indent="-228600" algn="l" defTabSz="457200" rtl="0" fontAlgn="base">
        <a:spcBef>
          <a:spcPct val="20000"/>
        </a:spcBef>
        <a:spcAft>
          <a:spcPct val="0"/>
        </a:spcAft>
        <a:buFont typeface="Arial" charset="0"/>
        <a:buChar char="•"/>
        <a:defRPr sz="2400" b="0" i="0" kern="1200">
          <a:solidFill>
            <a:schemeClr val="tx1"/>
          </a:solidFill>
          <a:latin typeface="Arial Narrow"/>
          <a:ea typeface="ヒラギノ角ゴ Pro W3" charset="-128"/>
          <a:cs typeface="Arial Narrow"/>
        </a:defRPr>
      </a:lvl3pPr>
      <a:lvl4pPr marL="1600200" indent="-228600" algn="l" defTabSz="457200" rtl="0" fontAlgn="base">
        <a:spcBef>
          <a:spcPct val="20000"/>
        </a:spcBef>
        <a:spcAft>
          <a:spcPct val="0"/>
        </a:spcAft>
        <a:buFont typeface="Arial" charset="0"/>
        <a:buChar char="–"/>
        <a:defRPr sz="2000" b="1" i="0" kern="1200">
          <a:solidFill>
            <a:schemeClr val="accent4"/>
          </a:solidFill>
          <a:latin typeface="Arial Narrow Bold"/>
          <a:ea typeface="ヒラギノ角ゴ Pro W3" charset="-128"/>
          <a:cs typeface="Arial Narrow Bold"/>
        </a:defRPr>
      </a:lvl4pPr>
      <a:lvl5pPr marL="2057400" indent="-228600" algn="l" defTabSz="457200" rtl="0" fontAlgn="base">
        <a:spcBef>
          <a:spcPct val="20000"/>
        </a:spcBef>
        <a:spcAft>
          <a:spcPct val="0"/>
        </a:spcAft>
        <a:buFont typeface="Arial" charset="0"/>
        <a:buChar char="»"/>
        <a:defRPr sz="2000" b="0" i="0" kern="1200">
          <a:solidFill>
            <a:schemeClr val="tx1"/>
          </a:solidFill>
          <a:latin typeface="Arial Narrow"/>
          <a:ea typeface="ヒラギノ角ゴ Pro W3" charset="-128"/>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slide_BKGRND_Corp1.jpg"/>
          <p:cNvPicPr>
            <a:picLocks noChangeAspect="1"/>
          </p:cNvPicPr>
          <p:nvPr/>
        </p:nvPicPr>
        <p:blipFill>
          <a:blip r:embed="rId2"/>
          <a:stretch>
            <a:fillRect/>
          </a:stretch>
        </p:blipFill>
        <p:spPr>
          <a:xfrm>
            <a:off x="2291" y="0"/>
            <a:ext cx="9139418" cy="6858000"/>
          </a:xfrm>
          <a:prstGeom prst="rect">
            <a:avLst/>
          </a:prstGeom>
        </p:spPr>
      </p:pic>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a:t>
            </a:r>
            <a:r>
              <a:rPr lang="en-US" dirty="0" smtClean="0"/>
              <a:t>level</a:t>
            </a:r>
            <a:endParaRPr lang="en-US" dirty="0"/>
          </a:p>
        </p:txBody>
      </p:sp>
      <p:sp>
        <p:nvSpPr>
          <p:cNvPr id="9" name="Rectangle 8"/>
          <p:cNvSpPr/>
          <p:nvPr/>
        </p:nvSpPr>
        <p:spPr>
          <a:xfrm>
            <a:off x="0" y="0"/>
            <a:ext cx="9144000" cy="914400"/>
          </a:xfrm>
          <a:prstGeom prst="rect">
            <a:avLst/>
          </a:prstGeom>
          <a:solidFill>
            <a:schemeClr val="accent6"/>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p:cNvCxnSpPr/>
          <p:nvPr/>
        </p:nvCxnSpPr>
        <p:spPr>
          <a:xfrm>
            <a:off x="0" y="919163"/>
            <a:ext cx="9144000" cy="1587"/>
          </a:xfrm>
          <a:prstGeom prst="line">
            <a:avLst/>
          </a:prstGeom>
          <a:ln w="38100" cap="flat" cmpd="sng" algn="ctr">
            <a:solidFill>
              <a:schemeClr val="accent4"/>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33" name="Title Placeholder 1"/>
          <p:cNvSpPr>
            <a:spLocks noGrp="1"/>
          </p:cNvSpPr>
          <p:nvPr>
            <p:ph type="title"/>
          </p:nvPr>
        </p:nvSpPr>
        <p:spPr bwMode="auto">
          <a:xfrm>
            <a:off x="457200" y="141288"/>
            <a:ext cx="7945438" cy="646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6" name="Slide Number Placeholder 5"/>
          <p:cNvSpPr>
            <a:spLocks noGrp="1"/>
          </p:cNvSpPr>
          <p:nvPr>
            <p:ph type="sldNum" sz="quarter" idx="4"/>
          </p:nvPr>
        </p:nvSpPr>
        <p:spPr>
          <a:xfrm>
            <a:off x="6938963" y="6427788"/>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a:defRPr sz="1200" b="1">
                <a:solidFill>
                  <a:srgbClr val="3798D2"/>
                </a:solidFill>
                <a:latin typeface="Times"/>
                <a:ea typeface="Times" charset="0"/>
                <a:cs typeface="Times"/>
              </a:defRPr>
            </a:lvl1pPr>
          </a:lstStyle>
          <a:p>
            <a:fld id="{32B77A99-F7CF-5846-AD73-A439EF31F063}" type="slidenum">
              <a:rPr lang="en-US" smtClean="0"/>
              <a:pPr/>
              <a:t>‹#›</a:t>
            </a:fld>
            <a:endParaRPr lang="en-US" dirty="0"/>
          </a:p>
        </p:txBody>
      </p:sp>
      <p:sp>
        <p:nvSpPr>
          <p:cNvPr id="14" name="Text Box 7"/>
          <p:cNvSpPr txBox="1">
            <a:spLocks noChangeArrowheads="1"/>
          </p:cNvSpPr>
          <p:nvPr/>
        </p:nvSpPr>
        <p:spPr bwMode="auto">
          <a:xfrm>
            <a:off x="8052146" y="6499081"/>
            <a:ext cx="561873" cy="215444"/>
          </a:xfrm>
          <a:prstGeom prst="rect">
            <a:avLst/>
          </a:prstGeom>
          <a:noFill/>
          <a:ln w="9525">
            <a:noFill/>
            <a:miter lim="800000"/>
            <a:headEnd/>
            <a:tailEnd/>
          </a:ln>
          <a:effectLst/>
        </p:spPr>
        <p:txBody>
          <a:bodyPr wrap="none">
            <a:prstTxWarp prst="textNoShape">
              <a:avLst/>
            </a:prstTxWarp>
            <a:spAutoFit/>
          </a:bodyPr>
          <a:lstStyle/>
          <a:p>
            <a:pPr eaLnBrk="0" hangingPunct="0">
              <a:defRPr/>
            </a:pPr>
            <a:r>
              <a:rPr lang="en-US" sz="800" baseline="0" dirty="0" smtClean="0">
                <a:solidFill>
                  <a:schemeClr val="accent4"/>
                </a:solidFill>
                <a:latin typeface="Times"/>
                <a:cs typeface="Times"/>
              </a:rPr>
              <a:t>© DTCC</a:t>
            </a:r>
            <a:endParaRPr lang="en-US" sz="800" baseline="0" dirty="0">
              <a:solidFill>
                <a:schemeClr val="accent4"/>
              </a:solidFill>
              <a:latin typeface="Times"/>
              <a:cs typeface="Times"/>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457200" rtl="0" fontAlgn="base">
        <a:spcBef>
          <a:spcPct val="0"/>
        </a:spcBef>
        <a:spcAft>
          <a:spcPct val="0"/>
        </a:spcAft>
        <a:defRPr sz="3600" b="0" i="0" kern="1200">
          <a:solidFill>
            <a:schemeClr val="bg1"/>
          </a:solidFill>
          <a:latin typeface="Arial Bold"/>
          <a:ea typeface="ヒラギノ角ゴ Pro W3" charset="-128"/>
          <a:cs typeface="Arial Bold"/>
        </a:defRPr>
      </a:lvl1pPr>
      <a:lvl2pPr algn="l" defTabSz="457200" rtl="0" fontAlgn="base">
        <a:spcBef>
          <a:spcPct val="0"/>
        </a:spcBef>
        <a:spcAft>
          <a:spcPct val="0"/>
        </a:spcAft>
        <a:defRPr sz="3600" b="1">
          <a:solidFill>
            <a:schemeClr val="bg1"/>
          </a:solidFill>
          <a:latin typeface="Arial" charset="0"/>
          <a:ea typeface="ヒラギノ角ゴ Pro W3" charset="-128"/>
        </a:defRPr>
      </a:lvl2pPr>
      <a:lvl3pPr algn="l" defTabSz="457200" rtl="0" fontAlgn="base">
        <a:spcBef>
          <a:spcPct val="0"/>
        </a:spcBef>
        <a:spcAft>
          <a:spcPct val="0"/>
        </a:spcAft>
        <a:defRPr sz="3600" b="1">
          <a:solidFill>
            <a:schemeClr val="bg1"/>
          </a:solidFill>
          <a:latin typeface="Arial" charset="0"/>
          <a:ea typeface="ヒラギノ角ゴ Pro W3" charset="-128"/>
        </a:defRPr>
      </a:lvl3pPr>
      <a:lvl4pPr algn="l" defTabSz="457200" rtl="0" fontAlgn="base">
        <a:spcBef>
          <a:spcPct val="0"/>
        </a:spcBef>
        <a:spcAft>
          <a:spcPct val="0"/>
        </a:spcAft>
        <a:defRPr sz="3600" b="1">
          <a:solidFill>
            <a:schemeClr val="bg1"/>
          </a:solidFill>
          <a:latin typeface="Arial" charset="0"/>
          <a:ea typeface="ヒラギノ角ゴ Pro W3" charset="-128"/>
        </a:defRPr>
      </a:lvl4pPr>
      <a:lvl5pPr algn="l" defTabSz="457200" rtl="0" fontAlgn="base">
        <a:spcBef>
          <a:spcPct val="0"/>
        </a:spcBef>
        <a:spcAft>
          <a:spcPct val="0"/>
        </a:spcAft>
        <a:defRPr sz="3600" b="1">
          <a:solidFill>
            <a:schemeClr val="bg1"/>
          </a:solidFill>
          <a:latin typeface="Arial" charset="0"/>
          <a:ea typeface="ヒラギノ角ゴ Pro W3" charset="-128"/>
        </a:defRPr>
      </a:lvl5pPr>
      <a:lvl6pPr marL="457200" algn="l" defTabSz="457200" rtl="0" fontAlgn="base">
        <a:spcBef>
          <a:spcPct val="0"/>
        </a:spcBef>
        <a:spcAft>
          <a:spcPct val="0"/>
        </a:spcAft>
        <a:defRPr sz="3600" b="1">
          <a:solidFill>
            <a:schemeClr val="bg1"/>
          </a:solidFill>
          <a:latin typeface="Arial" charset="0"/>
          <a:ea typeface="ヒラギノ角ゴ Pro W3" charset="-128"/>
        </a:defRPr>
      </a:lvl6pPr>
      <a:lvl7pPr marL="914400" algn="l" defTabSz="457200" rtl="0" fontAlgn="base">
        <a:spcBef>
          <a:spcPct val="0"/>
        </a:spcBef>
        <a:spcAft>
          <a:spcPct val="0"/>
        </a:spcAft>
        <a:defRPr sz="3600" b="1">
          <a:solidFill>
            <a:schemeClr val="bg1"/>
          </a:solidFill>
          <a:latin typeface="Arial" charset="0"/>
          <a:ea typeface="ヒラギノ角ゴ Pro W3" charset="-128"/>
        </a:defRPr>
      </a:lvl7pPr>
      <a:lvl8pPr marL="1371600" algn="l" defTabSz="457200" rtl="0" fontAlgn="base">
        <a:spcBef>
          <a:spcPct val="0"/>
        </a:spcBef>
        <a:spcAft>
          <a:spcPct val="0"/>
        </a:spcAft>
        <a:defRPr sz="3600" b="1">
          <a:solidFill>
            <a:schemeClr val="bg1"/>
          </a:solidFill>
          <a:latin typeface="Arial" charset="0"/>
          <a:ea typeface="ヒラギノ角ゴ Pro W3" charset="-128"/>
        </a:defRPr>
      </a:lvl8pPr>
      <a:lvl9pPr marL="1828800" algn="l" defTabSz="457200" rtl="0" fontAlgn="base">
        <a:spcBef>
          <a:spcPct val="0"/>
        </a:spcBef>
        <a:spcAft>
          <a:spcPct val="0"/>
        </a:spcAft>
        <a:defRPr sz="3600" b="1">
          <a:solidFill>
            <a:schemeClr val="bg1"/>
          </a:solidFill>
          <a:latin typeface="Arial" charset="0"/>
          <a:ea typeface="ヒラギノ角ゴ Pro W3" charset="-128"/>
        </a:defRPr>
      </a:lvl9pPr>
    </p:titleStyle>
    <p:bodyStyle>
      <a:lvl1pPr marL="342900" indent="-342900" algn="l" defTabSz="457200" rtl="0" fontAlgn="base">
        <a:spcBef>
          <a:spcPct val="20000"/>
        </a:spcBef>
        <a:spcAft>
          <a:spcPct val="0"/>
        </a:spcAft>
        <a:buFont typeface="Arial" charset="0"/>
        <a:buChar char="•"/>
        <a:defRPr sz="2000" b="0" i="0" kern="1200">
          <a:solidFill>
            <a:schemeClr val="tx1"/>
          </a:solidFill>
          <a:latin typeface="Arial"/>
          <a:ea typeface="ヒラギノ角ゴ Pro W3" charset="-128"/>
          <a:cs typeface="Arial"/>
        </a:defRPr>
      </a:lvl1pPr>
      <a:lvl2pPr marL="742950" indent="-285750" algn="l" defTabSz="457200" rtl="0" fontAlgn="base">
        <a:spcBef>
          <a:spcPct val="20000"/>
        </a:spcBef>
        <a:spcAft>
          <a:spcPct val="0"/>
        </a:spcAft>
        <a:buFont typeface="Arial" charset="0"/>
        <a:buChar char="–"/>
        <a:defRPr sz="1800" b="0" i="0" kern="1200">
          <a:solidFill>
            <a:schemeClr val="tx1"/>
          </a:solidFill>
          <a:latin typeface="Arial"/>
          <a:ea typeface="ヒラギノ角ゴ Pro W3" charset="-128"/>
          <a:cs typeface="Arial"/>
        </a:defRPr>
      </a:lvl2pPr>
      <a:lvl3pPr marL="1143000" indent="-228600" algn="l" defTabSz="457200" rtl="0" fontAlgn="base">
        <a:spcBef>
          <a:spcPct val="20000"/>
        </a:spcBef>
        <a:spcAft>
          <a:spcPct val="0"/>
        </a:spcAft>
        <a:buFont typeface="Arial" charset="0"/>
        <a:buChar char="•"/>
        <a:defRPr sz="2400" b="0" i="0" kern="1200">
          <a:solidFill>
            <a:schemeClr val="tx1"/>
          </a:solidFill>
          <a:latin typeface="Arial Narrow"/>
          <a:ea typeface="ヒラギノ角ゴ Pro W3" charset="-128"/>
          <a:cs typeface="Arial Narrow"/>
        </a:defRPr>
      </a:lvl3pPr>
      <a:lvl4pPr marL="1600200" indent="-228600" algn="l" defTabSz="457200" rtl="0" fontAlgn="base">
        <a:spcBef>
          <a:spcPct val="20000"/>
        </a:spcBef>
        <a:spcAft>
          <a:spcPct val="0"/>
        </a:spcAft>
        <a:buFont typeface="Arial" charset="0"/>
        <a:buChar char="–"/>
        <a:defRPr sz="2000" b="1" i="0" kern="1200">
          <a:solidFill>
            <a:schemeClr val="accent4"/>
          </a:solidFill>
          <a:latin typeface="Arial Narrow Bold"/>
          <a:ea typeface="ヒラギノ角ゴ Pro W3" charset="-128"/>
          <a:cs typeface="Arial Narrow Bold"/>
        </a:defRPr>
      </a:lvl4pPr>
      <a:lvl5pPr marL="2057400" indent="-228600" algn="l" defTabSz="457200" rtl="0" fontAlgn="base">
        <a:spcBef>
          <a:spcPct val="20000"/>
        </a:spcBef>
        <a:spcAft>
          <a:spcPct val="0"/>
        </a:spcAft>
        <a:buFont typeface="Arial" charset="0"/>
        <a:buChar char="»"/>
        <a:defRPr sz="2000" b="0" i="0" kern="1200">
          <a:solidFill>
            <a:schemeClr val="tx1"/>
          </a:solidFill>
          <a:latin typeface="Arial Narrow"/>
          <a:ea typeface="ヒラギノ角ゴ Pro W3" charset="-128"/>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pd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_BKGRND_Corp.jpg"/>
          <p:cNvPicPr>
            <a:picLocks noChangeAspect="1"/>
          </p:cNvPicPr>
          <p:nvPr/>
        </p:nvPicPr>
        <p:blipFill>
          <a:blip r:embed="rId3"/>
          <a:stretch>
            <a:fillRect/>
          </a:stretch>
        </p:blipFill>
        <p:spPr>
          <a:xfrm>
            <a:off x="-3666" y="0"/>
            <a:ext cx="9147665" cy="6858000"/>
          </a:xfrm>
          <a:prstGeom prst="rect">
            <a:avLst/>
          </a:prstGeom>
        </p:spPr>
      </p:pic>
      <p:sp>
        <p:nvSpPr>
          <p:cNvPr id="5" name="Rectangle 4"/>
          <p:cNvSpPr/>
          <p:nvPr/>
        </p:nvSpPr>
        <p:spPr>
          <a:xfrm>
            <a:off x="1201582" y="1794847"/>
            <a:ext cx="6852059" cy="3566844"/>
          </a:xfrm>
          <a:prstGeom prst="rect">
            <a:avLst/>
          </a:prstGeom>
          <a:solidFill>
            <a:srgbClr val="FFFFFF"/>
          </a:solidFill>
          <a:ln w="73025" cap="flat" cmpd="sng" algn="ctr">
            <a:solidFill>
              <a:srgbClr val="0B0D1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14"/>
          <p:cNvSpPr txBox="1">
            <a:spLocks noChangeArrowheads="1"/>
          </p:cNvSpPr>
          <p:nvPr/>
        </p:nvSpPr>
        <p:spPr>
          <a:xfrm>
            <a:off x="1827684" y="4714657"/>
            <a:ext cx="2196919" cy="304800"/>
          </a:xfrm>
          <a:prstGeom prst="rect">
            <a:avLst/>
          </a:prstGeom>
          <a:noFill/>
          <a:ln>
            <a:noFill/>
          </a:ln>
        </p:spPr>
        <p:txBody>
          <a:bodyPr vert="horz" wrap="square" lIns="91440" tIns="45720" rIns="91440" bIns="45720" numCol="1" anchor="ctr" anchorCtr="0" compatLnSpc="1">
            <a:prstTxWarp prst="textNoShape">
              <a:avLst/>
            </a:prstTxWarp>
          </a:bodyPr>
          <a:lstStyle>
            <a:lvl1pPr>
              <a:defRPr b="0" i="0">
                <a:latin typeface="Arial Narrow"/>
                <a:cs typeface="Arial Narrow"/>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u="none" strike="noStrike" kern="1200" cap="none" spc="0" normalizeH="0" baseline="0" noProof="0" dirty="0" smtClean="0">
                <a:ln>
                  <a:noFill/>
                </a:ln>
                <a:solidFill>
                  <a:srgbClr val="0B0D11"/>
                </a:solidFill>
                <a:effectLst/>
                <a:uLnTx/>
                <a:uFillTx/>
                <a:latin typeface="Arial"/>
                <a:ea typeface="Times" charset="0"/>
                <a:cs typeface="Arial"/>
              </a:rPr>
              <a:t>March</a:t>
            </a:r>
            <a:r>
              <a:rPr kumimoji="0" lang="en-US" sz="1100" u="none" strike="noStrike" kern="1200" cap="none" spc="0" normalizeH="0" noProof="0" dirty="0" smtClean="0">
                <a:ln>
                  <a:noFill/>
                </a:ln>
                <a:solidFill>
                  <a:srgbClr val="0B0D11"/>
                </a:solidFill>
                <a:effectLst/>
                <a:uLnTx/>
                <a:uFillTx/>
                <a:latin typeface="Arial"/>
                <a:ea typeface="Times" charset="0"/>
                <a:cs typeface="Arial"/>
              </a:rPr>
              <a:t> 28, 2012</a:t>
            </a:r>
            <a:endParaRPr kumimoji="0" lang="en-US" sz="1400" u="none" strike="noStrike" kern="1200" cap="none" spc="0" normalizeH="0" baseline="0" noProof="0" dirty="0">
              <a:ln>
                <a:noFill/>
              </a:ln>
              <a:solidFill>
                <a:srgbClr val="0B0D11"/>
              </a:solidFill>
              <a:effectLst/>
              <a:uLnTx/>
              <a:uFillTx/>
              <a:latin typeface="Arial"/>
              <a:ea typeface="Times" charset="0"/>
              <a:cs typeface="Arial"/>
            </a:endParaRPr>
          </a:p>
        </p:txBody>
      </p:sp>
      <p:sp>
        <p:nvSpPr>
          <p:cNvPr id="7" name="Text Box 5"/>
          <p:cNvSpPr txBox="1">
            <a:spLocks noChangeArrowheads="1"/>
          </p:cNvSpPr>
          <p:nvPr/>
        </p:nvSpPr>
        <p:spPr bwMode="auto">
          <a:xfrm>
            <a:off x="1827684" y="4278878"/>
            <a:ext cx="4709039" cy="304800"/>
          </a:xfrm>
          <a:prstGeom prst="rect">
            <a:avLst/>
          </a:prstGeom>
          <a:noFill/>
          <a:ln w="9525">
            <a:noFill/>
            <a:miter lim="800000"/>
            <a:headEnd/>
            <a:tailEnd/>
          </a:ln>
        </p:spPr>
        <p:txBody>
          <a:bodyPr wrap="none">
            <a:prstTxWarp prst="textNoShape">
              <a:avLst/>
            </a:prstTxWarp>
          </a:bodyPr>
          <a:lstStyle/>
          <a:p>
            <a:r>
              <a:rPr lang="en-US" sz="1100" b="1" dirty="0" smtClean="0">
                <a:solidFill>
                  <a:srgbClr val="0B0D11"/>
                </a:solidFill>
                <a:latin typeface="Arial"/>
                <a:cs typeface="Arial"/>
              </a:rPr>
              <a:t>Gail Weiss, Vice President &amp; Head of Global Business Development</a:t>
            </a:r>
          </a:p>
          <a:p>
            <a:r>
              <a:rPr lang="en-US" sz="1100" b="1" dirty="0" smtClean="0">
                <a:solidFill>
                  <a:srgbClr val="0B0D11"/>
                </a:solidFill>
                <a:latin typeface="Arial"/>
                <a:cs typeface="Arial"/>
              </a:rPr>
              <a:t>Wealth Management Services</a:t>
            </a:r>
            <a:endParaRPr lang="en-US" b="1" dirty="0">
              <a:solidFill>
                <a:srgbClr val="0B0D11"/>
              </a:solidFill>
              <a:latin typeface="Arial"/>
              <a:cs typeface="Arial"/>
            </a:endParaRPr>
          </a:p>
        </p:txBody>
      </p:sp>
      <p:sp>
        <p:nvSpPr>
          <p:cNvPr id="9" name="TextBox 8"/>
          <p:cNvSpPr txBox="1"/>
          <p:nvPr/>
        </p:nvSpPr>
        <p:spPr>
          <a:xfrm>
            <a:off x="1827685" y="2646629"/>
            <a:ext cx="5567028" cy="523220"/>
          </a:xfrm>
          <a:prstGeom prst="rect">
            <a:avLst/>
          </a:prstGeom>
          <a:noFill/>
        </p:spPr>
        <p:txBody>
          <a:bodyPr wrap="square" rtlCol="0">
            <a:spAutoFit/>
          </a:bodyPr>
          <a:lstStyle/>
          <a:p>
            <a:r>
              <a:rPr lang="en-US" sz="2800" dirty="0" smtClean="0">
                <a:solidFill>
                  <a:schemeClr val="accent4"/>
                </a:solidFill>
                <a:latin typeface="Arial Bold"/>
                <a:cs typeface="Arial Bold"/>
              </a:rPr>
              <a:t>Foreign Exchange Compliance</a:t>
            </a:r>
            <a:endParaRPr lang="en-US" sz="2800" dirty="0">
              <a:solidFill>
                <a:schemeClr val="accent4"/>
              </a:solidFill>
              <a:latin typeface="Arial Bold"/>
              <a:cs typeface="Arial Bold"/>
            </a:endParaRPr>
          </a:p>
        </p:txBody>
      </p:sp>
      <p:pic>
        <p:nvPicPr>
          <p:cNvPr id="10" name="Picture 9" descr="DTCC_rev_1c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895487" y="1034395"/>
            <a:ext cx="1230837" cy="29948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FX Transaction Types</a:t>
            </a:r>
            <a:endParaRPr lang="en-US" dirty="0"/>
          </a:p>
        </p:txBody>
      </p:sp>
      <p:sp>
        <p:nvSpPr>
          <p:cNvPr id="3" name="Content Placeholder 2"/>
          <p:cNvSpPr>
            <a:spLocks noGrp="1"/>
          </p:cNvSpPr>
          <p:nvPr>
            <p:ph idx="1"/>
          </p:nvPr>
        </p:nvSpPr>
        <p:spPr/>
        <p:txBody>
          <a:bodyPr/>
          <a:lstStyle/>
          <a:p>
            <a:r>
              <a:rPr lang="en-US" sz="2400" b="1" dirty="0"/>
              <a:t>Spot Transaction </a:t>
            </a:r>
            <a:r>
              <a:rPr lang="en-US" sz="2400" dirty="0"/>
              <a:t>– an agreement between two parties to buy/sell one currency against another at an agreed upon price </a:t>
            </a:r>
            <a:r>
              <a:rPr lang="en-US" sz="2400" dirty="0" smtClean="0"/>
              <a:t>today</a:t>
            </a:r>
            <a:endParaRPr lang="en-US" sz="2400" dirty="0"/>
          </a:p>
          <a:p>
            <a:r>
              <a:rPr lang="en-US" sz="2400" b="1" dirty="0"/>
              <a:t>Outright forwards </a:t>
            </a:r>
            <a:r>
              <a:rPr lang="en-US" sz="2400" dirty="0"/>
              <a:t>–  a non-standardized contract between two parties to </a:t>
            </a:r>
            <a:r>
              <a:rPr lang="en-US" sz="2400" dirty="0" smtClean="0"/>
              <a:t>buy/sell </a:t>
            </a:r>
            <a:r>
              <a:rPr lang="en-US" sz="2400" dirty="0"/>
              <a:t>an asset at a specified future time at a price agreed today</a:t>
            </a:r>
          </a:p>
          <a:p>
            <a:r>
              <a:rPr lang="en-US" sz="2400" b="1" dirty="0"/>
              <a:t>FX Swap </a:t>
            </a:r>
            <a:r>
              <a:rPr lang="en-US" sz="2400" dirty="0"/>
              <a:t>-- a simultaneous purchase and sale of identical amounts of one currency for another with two different value dates.  There are two legs --a spot foreign exchange transaction, and a forward foreign exchange transaction that are executed simultaneously for the same quantity, and therefore offset each other.</a:t>
            </a:r>
          </a:p>
          <a:p>
            <a:endParaRPr lang="en-US" sz="2400" dirty="0"/>
          </a:p>
        </p:txBody>
      </p:sp>
      <p:sp>
        <p:nvSpPr>
          <p:cNvPr id="4" name="Slide Number Placeholder 3"/>
          <p:cNvSpPr>
            <a:spLocks noGrp="1"/>
          </p:cNvSpPr>
          <p:nvPr>
            <p:ph type="sldNum" sz="quarter" idx="12"/>
          </p:nvPr>
        </p:nvSpPr>
        <p:spPr/>
        <p:txBody>
          <a:bodyPr/>
          <a:lstStyle/>
          <a:p>
            <a:fld id="{2154EC22-46A1-B147-8769-917471017092}" type="slidenum">
              <a:rPr lang="en-US" smtClean="0"/>
              <a:pPr/>
              <a:t>10</a:t>
            </a:fld>
            <a:endParaRPr lang="en-US" dirty="0"/>
          </a:p>
        </p:txBody>
      </p:sp>
      <p:sp>
        <p:nvSpPr>
          <p:cNvPr id="5" name="Text Placeholder 4"/>
          <p:cNvSpPr>
            <a:spLocks noGrp="1"/>
          </p:cNvSpPr>
          <p:nvPr>
            <p:ph type="body" sz="quarter" idx="13"/>
          </p:nvPr>
        </p:nvSpPr>
        <p:spPr/>
        <p:txBody>
          <a:bodyPr/>
          <a:lstStyle/>
          <a:p>
            <a:r>
              <a:rPr lang="en-US" dirty="0"/>
              <a:t>DTCC Controlled Non-Confidential:  GREEN</a:t>
            </a:r>
          </a:p>
          <a:p>
            <a:endParaRPr lang="en-US" dirty="0"/>
          </a:p>
        </p:txBody>
      </p:sp>
    </p:spTree>
    <p:extLst>
      <p:ext uri="{BB962C8B-B14F-4D97-AF65-F5344CB8AC3E}">
        <p14:creationId xmlns:p14="http://schemas.microsoft.com/office/powerpoint/2010/main" val="371790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FX Transaction Types (continued)</a:t>
            </a:r>
            <a:endParaRPr lang="en-US" dirty="0"/>
          </a:p>
        </p:txBody>
      </p:sp>
      <p:sp>
        <p:nvSpPr>
          <p:cNvPr id="3" name="Content Placeholder 2"/>
          <p:cNvSpPr>
            <a:spLocks noGrp="1"/>
          </p:cNvSpPr>
          <p:nvPr>
            <p:ph idx="1"/>
          </p:nvPr>
        </p:nvSpPr>
        <p:spPr/>
        <p:txBody>
          <a:bodyPr/>
          <a:lstStyle/>
          <a:p>
            <a:r>
              <a:rPr lang="en-US" sz="2400" b="1" dirty="0" smtClean="0"/>
              <a:t>Currency </a:t>
            </a:r>
            <a:r>
              <a:rPr lang="en-US" sz="2400" b="1" dirty="0"/>
              <a:t>swap  </a:t>
            </a:r>
            <a:r>
              <a:rPr lang="en-US" sz="2400" dirty="0"/>
              <a:t>-- a foreign-exchange agreement between two parties to exchange aspects (namely the principal and/or interest payments) of a loan in one currency for equivalent aspects of an equal in net present value loan in another currency</a:t>
            </a:r>
          </a:p>
          <a:p>
            <a:r>
              <a:rPr lang="en-US" sz="2400" b="1" dirty="0"/>
              <a:t>Foreign Exchange </a:t>
            </a:r>
            <a:r>
              <a:rPr lang="en-US" sz="2400" b="1" dirty="0" smtClean="0"/>
              <a:t>Option --</a:t>
            </a:r>
            <a:r>
              <a:rPr lang="en-US" sz="2400" dirty="0" smtClean="0"/>
              <a:t> </a:t>
            </a:r>
            <a:r>
              <a:rPr lang="en-US" sz="2400" dirty="0"/>
              <a:t>a derivative financial instrument that gives the owner the right but not the obligation to exchange money denominated in one currency into another currency at a pre-agreed exchange rate on a specified date</a:t>
            </a:r>
          </a:p>
          <a:p>
            <a:endParaRPr lang="en-US" dirty="0"/>
          </a:p>
        </p:txBody>
      </p:sp>
      <p:sp>
        <p:nvSpPr>
          <p:cNvPr id="4" name="Slide Number Placeholder 3"/>
          <p:cNvSpPr>
            <a:spLocks noGrp="1"/>
          </p:cNvSpPr>
          <p:nvPr>
            <p:ph type="sldNum" sz="quarter" idx="12"/>
          </p:nvPr>
        </p:nvSpPr>
        <p:spPr/>
        <p:txBody>
          <a:bodyPr/>
          <a:lstStyle/>
          <a:p>
            <a:fld id="{2154EC22-46A1-B147-8769-917471017092}" type="slidenum">
              <a:rPr lang="en-US" smtClean="0"/>
              <a:pPr/>
              <a:t>11</a:t>
            </a:fld>
            <a:endParaRPr lang="en-US" dirty="0"/>
          </a:p>
        </p:txBody>
      </p:sp>
      <p:sp>
        <p:nvSpPr>
          <p:cNvPr id="5" name="Text Placeholder 4"/>
          <p:cNvSpPr>
            <a:spLocks noGrp="1"/>
          </p:cNvSpPr>
          <p:nvPr>
            <p:ph type="body" sz="quarter" idx="13"/>
          </p:nvPr>
        </p:nvSpPr>
        <p:spPr/>
        <p:txBody>
          <a:bodyPr/>
          <a:lstStyle/>
          <a:p>
            <a:r>
              <a:rPr lang="en-US" dirty="0"/>
              <a:t>DTCC Controlled Non-Confidential:  GREEN</a:t>
            </a:r>
          </a:p>
          <a:p>
            <a:endParaRPr lang="en-US" dirty="0"/>
          </a:p>
        </p:txBody>
      </p:sp>
    </p:spTree>
    <p:extLst>
      <p:ext uri="{BB962C8B-B14F-4D97-AF65-F5344CB8AC3E}">
        <p14:creationId xmlns:p14="http://schemas.microsoft.com/office/powerpoint/2010/main" val="3005161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Risk Management</a:t>
            </a:r>
          </a:p>
        </p:txBody>
      </p:sp>
      <p:sp>
        <p:nvSpPr>
          <p:cNvPr id="3" name="Content Placeholder 2"/>
          <p:cNvSpPr>
            <a:spLocks noGrp="1"/>
          </p:cNvSpPr>
          <p:nvPr>
            <p:ph idx="1"/>
          </p:nvPr>
        </p:nvSpPr>
        <p:spPr/>
        <p:txBody>
          <a:bodyPr/>
          <a:lstStyle/>
          <a:p>
            <a:pPr>
              <a:buFont typeface="Arial" pitchFamily="34" charset="0"/>
              <a:buChar char="•"/>
            </a:pPr>
            <a:r>
              <a:rPr lang="en-US" sz="2400" dirty="0"/>
              <a:t>Robust and efficient currency hedging policies and strategies</a:t>
            </a:r>
          </a:p>
          <a:p>
            <a:pPr lvl="1">
              <a:buFont typeface="Arial" pitchFamily="34" charset="0"/>
              <a:buChar char="•"/>
            </a:pPr>
            <a:r>
              <a:rPr lang="en-US" sz="2000" dirty="0"/>
              <a:t>Mitigate the impact of translation risk</a:t>
            </a:r>
          </a:p>
          <a:p>
            <a:pPr lvl="1">
              <a:buFont typeface="Arial" pitchFamily="34" charset="0"/>
              <a:buChar char="•"/>
            </a:pPr>
            <a:r>
              <a:rPr lang="en-US" sz="2000" dirty="0"/>
              <a:t>Aligned and complementary to overall investment strategies</a:t>
            </a:r>
          </a:p>
          <a:p>
            <a:pPr>
              <a:buFont typeface="Arial" pitchFamily="34" charset="0"/>
              <a:buChar char="•"/>
            </a:pPr>
            <a:r>
              <a:rPr lang="en-US" sz="2400" dirty="0"/>
              <a:t>Currency translation risk may be hedged in an active or passive manner</a:t>
            </a:r>
          </a:p>
          <a:p>
            <a:pPr lvl="1">
              <a:buFont typeface="Arial" pitchFamily="34" charset="0"/>
              <a:buChar char="•"/>
            </a:pPr>
            <a:r>
              <a:rPr lang="en-US" sz="2000" dirty="0"/>
              <a:t>Active currency overlay programs seek to add risk adjusted value</a:t>
            </a:r>
          </a:p>
          <a:p>
            <a:pPr lvl="1">
              <a:buFont typeface="Arial" pitchFamily="34" charset="0"/>
              <a:buChar char="•"/>
            </a:pPr>
            <a:r>
              <a:rPr lang="en-US" sz="2000" dirty="0"/>
              <a:t>Passive or systemic currency hedging programs are designed to mitigate undesired currency risk</a:t>
            </a:r>
          </a:p>
          <a:p>
            <a:endParaRPr lang="en-US" dirty="0"/>
          </a:p>
        </p:txBody>
      </p:sp>
      <p:sp>
        <p:nvSpPr>
          <p:cNvPr id="4" name="Slide Number Placeholder 3"/>
          <p:cNvSpPr>
            <a:spLocks noGrp="1"/>
          </p:cNvSpPr>
          <p:nvPr>
            <p:ph type="sldNum" sz="quarter" idx="12"/>
          </p:nvPr>
        </p:nvSpPr>
        <p:spPr/>
        <p:txBody>
          <a:bodyPr/>
          <a:lstStyle/>
          <a:p>
            <a:fld id="{2154EC22-46A1-B147-8769-917471017092}" type="slidenum">
              <a:rPr lang="en-US" smtClean="0"/>
              <a:pPr/>
              <a:t>12</a:t>
            </a:fld>
            <a:endParaRPr lang="en-US" dirty="0"/>
          </a:p>
        </p:txBody>
      </p:sp>
      <p:sp>
        <p:nvSpPr>
          <p:cNvPr id="5" name="Text Placeholder 4"/>
          <p:cNvSpPr>
            <a:spLocks noGrp="1"/>
          </p:cNvSpPr>
          <p:nvPr>
            <p:ph type="body" sz="quarter" idx="13"/>
          </p:nvPr>
        </p:nvSpPr>
        <p:spPr/>
        <p:txBody>
          <a:bodyPr/>
          <a:lstStyle/>
          <a:p>
            <a:r>
              <a:rPr lang="en-US" dirty="0"/>
              <a:t>DTCC Controlled Non-Confidential:  GREEN</a:t>
            </a:r>
          </a:p>
          <a:p>
            <a:endParaRPr lang="en-US" dirty="0"/>
          </a:p>
        </p:txBody>
      </p:sp>
    </p:spTree>
    <p:extLst>
      <p:ext uri="{BB962C8B-B14F-4D97-AF65-F5344CB8AC3E}">
        <p14:creationId xmlns:p14="http://schemas.microsoft.com/office/powerpoint/2010/main" val="3398101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Risk Management</a:t>
            </a:r>
          </a:p>
        </p:txBody>
      </p:sp>
      <p:sp>
        <p:nvSpPr>
          <p:cNvPr id="3" name="Content Placeholder 2"/>
          <p:cNvSpPr>
            <a:spLocks noGrp="1"/>
          </p:cNvSpPr>
          <p:nvPr>
            <p:ph idx="1"/>
          </p:nvPr>
        </p:nvSpPr>
        <p:spPr/>
        <p:txBody>
          <a:bodyPr/>
          <a:lstStyle/>
          <a:p>
            <a:pPr>
              <a:buFont typeface="Arial" pitchFamily="34" charset="0"/>
              <a:buChar char="•"/>
            </a:pPr>
            <a:r>
              <a:rPr lang="en-US" sz="2400" dirty="0" smtClean="0"/>
              <a:t>Direct Costs of Currency </a:t>
            </a:r>
            <a:r>
              <a:rPr lang="en-US" sz="2400" dirty="0"/>
              <a:t>H</a:t>
            </a:r>
            <a:r>
              <a:rPr lang="en-US" sz="2400" dirty="0" smtClean="0"/>
              <a:t>edging</a:t>
            </a:r>
            <a:endParaRPr lang="en-US" sz="2400" dirty="0"/>
          </a:p>
          <a:p>
            <a:pPr lvl="1">
              <a:buFont typeface="Arial" pitchFamily="34" charset="0"/>
              <a:buChar char="•"/>
            </a:pPr>
            <a:r>
              <a:rPr lang="en-US" sz="2000" dirty="0" smtClean="0"/>
              <a:t>Bid and offer spreads in currency markets</a:t>
            </a:r>
          </a:p>
          <a:p>
            <a:pPr lvl="1">
              <a:buFont typeface="Arial" pitchFamily="34" charset="0"/>
              <a:buChar char="•"/>
            </a:pPr>
            <a:r>
              <a:rPr lang="en-US" sz="2000" dirty="0" smtClean="0"/>
              <a:t>Interest rate differentials between hedge currency and base currency</a:t>
            </a:r>
            <a:endParaRPr lang="en-US" sz="2000" dirty="0"/>
          </a:p>
          <a:p>
            <a:pPr>
              <a:buFont typeface="Arial" pitchFamily="34" charset="0"/>
              <a:buChar char="•"/>
            </a:pPr>
            <a:r>
              <a:rPr lang="en-US" sz="2400" dirty="0" smtClean="0"/>
              <a:t>Indirect Costs of Currency Hedging</a:t>
            </a:r>
            <a:endParaRPr lang="en-US" sz="2400" dirty="0"/>
          </a:p>
          <a:p>
            <a:pPr lvl="1">
              <a:buFont typeface="Arial" pitchFamily="34" charset="0"/>
              <a:buChar char="•"/>
            </a:pPr>
            <a:r>
              <a:rPr lang="en-US" sz="2000" dirty="0" smtClean="0"/>
              <a:t>Specialist staffing</a:t>
            </a:r>
          </a:p>
          <a:p>
            <a:pPr lvl="1">
              <a:buFont typeface="Arial" pitchFamily="34" charset="0"/>
              <a:buChar char="•"/>
            </a:pPr>
            <a:r>
              <a:rPr lang="en-US" sz="2000" dirty="0" smtClean="0"/>
              <a:t>FX systems and infrastructure</a:t>
            </a:r>
          </a:p>
          <a:p>
            <a:pPr lvl="1">
              <a:buFont typeface="Arial" pitchFamily="34" charset="0"/>
              <a:buChar char="•"/>
            </a:pPr>
            <a:r>
              <a:rPr lang="en-US" sz="2000" dirty="0" smtClean="0"/>
              <a:t>Legal and compliance controls</a:t>
            </a:r>
          </a:p>
          <a:p>
            <a:pPr lvl="1">
              <a:buFont typeface="Arial" pitchFamily="34" charset="0"/>
              <a:buChar char="•"/>
            </a:pPr>
            <a:r>
              <a:rPr lang="en-US" sz="2000" dirty="0" smtClean="0"/>
              <a:t>Settlement costs and risks</a:t>
            </a:r>
          </a:p>
          <a:p>
            <a:endParaRPr lang="en-US" dirty="0"/>
          </a:p>
        </p:txBody>
      </p:sp>
      <p:sp>
        <p:nvSpPr>
          <p:cNvPr id="4" name="Slide Number Placeholder 3"/>
          <p:cNvSpPr>
            <a:spLocks noGrp="1"/>
          </p:cNvSpPr>
          <p:nvPr>
            <p:ph type="sldNum" sz="quarter" idx="12"/>
          </p:nvPr>
        </p:nvSpPr>
        <p:spPr/>
        <p:txBody>
          <a:bodyPr/>
          <a:lstStyle/>
          <a:p>
            <a:fld id="{2154EC22-46A1-B147-8769-917471017092}" type="slidenum">
              <a:rPr lang="en-US" smtClean="0"/>
              <a:pPr/>
              <a:t>13</a:t>
            </a:fld>
            <a:endParaRPr lang="en-US" dirty="0"/>
          </a:p>
        </p:txBody>
      </p:sp>
      <p:sp>
        <p:nvSpPr>
          <p:cNvPr id="5" name="Text Placeholder 4"/>
          <p:cNvSpPr>
            <a:spLocks noGrp="1"/>
          </p:cNvSpPr>
          <p:nvPr>
            <p:ph type="body" sz="quarter" idx="13"/>
          </p:nvPr>
        </p:nvSpPr>
        <p:spPr/>
        <p:txBody>
          <a:bodyPr/>
          <a:lstStyle/>
          <a:p>
            <a:r>
              <a:rPr lang="en-US" dirty="0"/>
              <a:t>DTCC Controlled Non-Confidential:  GREEN</a:t>
            </a:r>
          </a:p>
          <a:p>
            <a:endParaRPr lang="en-US" dirty="0"/>
          </a:p>
        </p:txBody>
      </p:sp>
    </p:spTree>
    <p:extLst>
      <p:ext uri="{BB962C8B-B14F-4D97-AF65-F5344CB8AC3E}">
        <p14:creationId xmlns:p14="http://schemas.microsoft.com/office/powerpoint/2010/main" val="4152357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Risk Management</a:t>
            </a:r>
          </a:p>
        </p:txBody>
      </p:sp>
      <p:sp>
        <p:nvSpPr>
          <p:cNvPr id="3" name="Content Placeholder 2"/>
          <p:cNvSpPr>
            <a:spLocks noGrp="1"/>
          </p:cNvSpPr>
          <p:nvPr>
            <p:ph idx="1"/>
          </p:nvPr>
        </p:nvSpPr>
        <p:spPr/>
        <p:txBody>
          <a:bodyPr/>
          <a:lstStyle/>
          <a:p>
            <a:pPr>
              <a:buFont typeface="Arial" pitchFamily="34" charset="0"/>
              <a:buChar char="•"/>
            </a:pPr>
            <a:r>
              <a:rPr lang="en-US" sz="2400" dirty="0" smtClean="0"/>
              <a:t>Outsourcing Currency </a:t>
            </a:r>
            <a:r>
              <a:rPr lang="en-US" sz="2400" dirty="0"/>
              <a:t>H</a:t>
            </a:r>
            <a:r>
              <a:rPr lang="en-US" sz="2400" dirty="0" smtClean="0"/>
              <a:t>edging</a:t>
            </a:r>
            <a:endParaRPr lang="en-US" sz="2400" dirty="0"/>
          </a:p>
          <a:p>
            <a:pPr lvl="1">
              <a:buFont typeface="Arial" pitchFamily="34" charset="0"/>
              <a:buChar char="•"/>
            </a:pPr>
            <a:r>
              <a:rPr lang="en-US" sz="2000" dirty="0" smtClean="0"/>
              <a:t>Shifts responsibility for data capture, all trade calculations, generation and instruction to service provider</a:t>
            </a:r>
          </a:p>
          <a:p>
            <a:pPr lvl="1">
              <a:buFont typeface="Arial" pitchFamily="34" charset="0"/>
              <a:buChar char="•"/>
            </a:pPr>
            <a:r>
              <a:rPr lang="en-US" sz="2000" dirty="0" smtClean="0"/>
              <a:t>Processing of transactions becomes standardized and automated</a:t>
            </a:r>
          </a:p>
          <a:p>
            <a:pPr lvl="1">
              <a:buFont typeface="Arial" pitchFamily="34" charset="0"/>
              <a:buChar char="•"/>
            </a:pPr>
            <a:r>
              <a:rPr lang="en-US" sz="2000" dirty="0" smtClean="0"/>
              <a:t>All trade related execution risks, FX settlement risk and credit risk is transferred to the service provider</a:t>
            </a:r>
          </a:p>
          <a:p>
            <a:pPr lvl="1">
              <a:buFont typeface="Arial" pitchFamily="34" charset="0"/>
              <a:buChar char="•"/>
            </a:pPr>
            <a:r>
              <a:rPr lang="en-US" sz="2000" dirty="0" smtClean="0"/>
              <a:t>Other benefits include:</a:t>
            </a:r>
          </a:p>
          <a:p>
            <a:pPr lvl="2">
              <a:buFont typeface="Arial" pitchFamily="34" charset="0"/>
              <a:buChar char="•"/>
            </a:pPr>
            <a:r>
              <a:rPr lang="en-US" sz="2000" dirty="0" smtClean="0"/>
              <a:t>Reduction in the need for specialist staffing</a:t>
            </a:r>
          </a:p>
          <a:p>
            <a:pPr lvl="2">
              <a:buFont typeface="Arial" pitchFamily="34" charset="0"/>
              <a:buChar char="•"/>
            </a:pPr>
            <a:r>
              <a:rPr lang="en-US" sz="2000" dirty="0" smtClean="0"/>
              <a:t>Reduction and/or elimination of need for FX systems and infrastructure</a:t>
            </a:r>
          </a:p>
        </p:txBody>
      </p:sp>
      <p:sp>
        <p:nvSpPr>
          <p:cNvPr id="4" name="Slide Number Placeholder 3"/>
          <p:cNvSpPr>
            <a:spLocks noGrp="1"/>
          </p:cNvSpPr>
          <p:nvPr>
            <p:ph type="sldNum" sz="quarter" idx="12"/>
          </p:nvPr>
        </p:nvSpPr>
        <p:spPr/>
        <p:txBody>
          <a:bodyPr/>
          <a:lstStyle/>
          <a:p>
            <a:fld id="{2154EC22-46A1-B147-8769-917471017092}" type="slidenum">
              <a:rPr lang="en-US" smtClean="0"/>
              <a:pPr/>
              <a:t>14</a:t>
            </a:fld>
            <a:endParaRPr lang="en-US" dirty="0"/>
          </a:p>
        </p:txBody>
      </p:sp>
      <p:sp>
        <p:nvSpPr>
          <p:cNvPr id="5" name="Text Placeholder 4"/>
          <p:cNvSpPr>
            <a:spLocks noGrp="1"/>
          </p:cNvSpPr>
          <p:nvPr>
            <p:ph type="body" sz="quarter" idx="13"/>
          </p:nvPr>
        </p:nvSpPr>
        <p:spPr/>
        <p:txBody>
          <a:bodyPr/>
          <a:lstStyle/>
          <a:p>
            <a:r>
              <a:rPr lang="en-US" dirty="0"/>
              <a:t>DTCC Controlled Non-Confidential:  GREEN</a:t>
            </a:r>
          </a:p>
          <a:p>
            <a:endParaRPr lang="en-US" dirty="0"/>
          </a:p>
        </p:txBody>
      </p:sp>
    </p:spTree>
    <p:extLst>
      <p:ext uri="{BB962C8B-B14F-4D97-AF65-F5344CB8AC3E}">
        <p14:creationId xmlns:p14="http://schemas.microsoft.com/office/powerpoint/2010/main" val="273822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Considerations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Account Opening</a:t>
            </a:r>
          </a:p>
          <a:p>
            <a:r>
              <a:rPr lang="en-US" sz="2400" dirty="0" smtClean="0"/>
              <a:t>Business Continuity and Disaster Recovery Plan</a:t>
            </a:r>
          </a:p>
          <a:p>
            <a:r>
              <a:rPr lang="en-US" sz="2400" dirty="0" smtClean="0"/>
              <a:t>Cash Flow</a:t>
            </a:r>
          </a:p>
          <a:p>
            <a:r>
              <a:rPr lang="en-US" sz="2400" dirty="0" smtClean="0"/>
              <a:t>Email Compliance</a:t>
            </a:r>
          </a:p>
          <a:p>
            <a:r>
              <a:rPr lang="en-US" sz="2400" dirty="0" smtClean="0"/>
              <a:t>Ethics Training</a:t>
            </a:r>
          </a:p>
          <a:p>
            <a:r>
              <a:rPr lang="en-US" sz="2400" dirty="0" smtClean="0"/>
              <a:t>Futures Compliance</a:t>
            </a:r>
          </a:p>
          <a:p>
            <a:r>
              <a:rPr lang="en-US" sz="2400" dirty="0" smtClean="0"/>
              <a:t>Promotional Material</a:t>
            </a:r>
          </a:p>
          <a:p>
            <a:r>
              <a:rPr lang="en-US" sz="2400" dirty="0" smtClean="0"/>
              <a:t>Registration Guidelines</a:t>
            </a:r>
          </a:p>
          <a:p>
            <a:r>
              <a:rPr lang="en-US" sz="2400" dirty="0" smtClean="0"/>
              <a:t>Supervision Guidelines</a:t>
            </a:r>
          </a:p>
          <a:p>
            <a:pPr marL="457200" lvl="1" indent="0">
              <a:buNone/>
            </a:pPr>
            <a:endParaRPr lang="en-US" sz="2200" dirty="0" smtClean="0"/>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15</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1630244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Considerations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Account Opening</a:t>
            </a:r>
          </a:p>
          <a:p>
            <a:pPr lvl="1"/>
            <a:r>
              <a:rPr lang="en-US" sz="2200" dirty="0" smtClean="0"/>
              <a:t>Client Documentation</a:t>
            </a:r>
          </a:p>
          <a:p>
            <a:pPr lvl="2"/>
            <a:r>
              <a:rPr lang="en-US" sz="2000" dirty="0" smtClean="0"/>
              <a:t>Agreements</a:t>
            </a:r>
          </a:p>
          <a:p>
            <a:pPr lvl="2"/>
            <a:r>
              <a:rPr lang="en-US" sz="2000" dirty="0" smtClean="0"/>
              <a:t>Authorized Signatories</a:t>
            </a:r>
          </a:p>
          <a:p>
            <a:pPr lvl="2"/>
            <a:r>
              <a:rPr lang="en-US" sz="2000" dirty="0" smtClean="0"/>
              <a:t>Fee Schedules</a:t>
            </a:r>
          </a:p>
          <a:p>
            <a:pPr lvl="1"/>
            <a:r>
              <a:rPr lang="en-US" sz="2200" dirty="0" smtClean="0"/>
              <a:t>Risk Disclosure</a:t>
            </a:r>
          </a:p>
          <a:p>
            <a:pPr lvl="1"/>
            <a:r>
              <a:rPr lang="en-US" sz="2200" dirty="0" smtClean="0"/>
              <a:t>Supervisory Review </a:t>
            </a:r>
          </a:p>
          <a:p>
            <a:pPr marL="457200" lvl="1" indent="0">
              <a:buNone/>
            </a:pPr>
            <a:endParaRPr lang="en-US" sz="2200" dirty="0" smtClean="0"/>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16</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2555049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Considerations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Business Continuity and Disaster Recovery Plan</a:t>
            </a:r>
          </a:p>
          <a:p>
            <a:pPr lvl="1"/>
            <a:r>
              <a:rPr lang="en-US" sz="2200" dirty="0" smtClean="0"/>
              <a:t>Written and tested</a:t>
            </a:r>
          </a:p>
          <a:p>
            <a:pPr lvl="1"/>
            <a:r>
              <a:rPr lang="en-US" sz="2200" dirty="0" smtClean="0"/>
              <a:t>Regularly updated and retested</a:t>
            </a:r>
          </a:p>
          <a:p>
            <a:pPr lvl="1"/>
            <a:r>
              <a:rPr lang="en-US" sz="2200" dirty="0" smtClean="0"/>
              <a:t>Proper systems and back up systems</a:t>
            </a:r>
          </a:p>
          <a:p>
            <a:pPr lvl="1"/>
            <a:r>
              <a:rPr lang="en-US" sz="2200" dirty="0" smtClean="0"/>
              <a:t>Clear communication with all employees and clients </a:t>
            </a:r>
          </a:p>
          <a:p>
            <a:pPr marL="457200" lvl="1" indent="0">
              <a:buNone/>
            </a:pPr>
            <a:endParaRPr lang="en-US" sz="2200" dirty="0" smtClean="0"/>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17</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532128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Considerations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Cash Flow</a:t>
            </a:r>
          </a:p>
          <a:p>
            <a:pPr lvl="1"/>
            <a:r>
              <a:rPr lang="en-US" sz="2200" dirty="0" smtClean="0"/>
              <a:t>Client funds should be subjected to review to ensure that all AML and other rules and regulations are met</a:t>
            </a:r>
          </a:p>
          <a:p>
            <a:pPr lvl="1"/>
            <a:r>
              <a:rPr lang="en-US" sz="2200" dirty="0" smtClean="0"/>
              <a:t>Deposits should be subjected to normal processing procedures</a:t>
            </a:r>
          </a:p>
          <a:p>
            <a:pPr lvl="1"/>
            <a:r>
              <a:rPr lang="en-US" sz="2200" dirty="0" smtClean="0"/>
              <a:t>Cash and/or credit available timely settle all FX orders</a:t>
            </a:r>
          </a:p>
          <a:p>
            <a:pPr lvl="1"/>
            <a:r>
              <a:rPr lang="en-US" sz="2200" dirty="0" smtClean="0"/>
              <a:t>All cash movements should be properly documented and vetted.</a:t>
            </a:r>
          </a:p>
          <a:p>
            <a:pPr lvl="1"/>
            <a:r>
              <a:rPr lang="en-US" sz="2200" dirty="0" smtClean="0"/>
              <a:t>Disbursements should be documented for proper authorization</a:t>
            </a:r>
          </a:p>
          <a:p>
            <a:pPr lvl="1"/>
            <a:endParaRPr lang="en-US" sz="2200" dirty="0" smtClean="0"/>
          </a:p>
          <a:p>
            <a:pPr marL="457200" lvl="1" indent="0">
              <a:buNone/>
            </a:pPr>
            <a:endParaRPr lang="en-US" sz="2200" dirty="0" smtClean="0"/>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18</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678069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Considerations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Email Compliance</a:t>
            </a:r>
          </a:p>
          <a:p>
            <a:pPr lvl="1"/>
            <a:r>
              <a:rPr lang="en-US" sz="2200" dirty="0" smtClean="0"/>
              <a:t>Policies and Procedures should be in place to define acceptable uses of email communications by both employees and clients</a:t>
            </a:r>
          </a:p>
          <a:p>
            <a:pPr lvl="1"/>
            <a:r>
              <a:rPr lang="en-US" sz="2200" dirty="0" smtClean="0"/>
              <a:t>Emails should be periodically reviewed to ensure compliance with policies and procedures</a:t>
            </a:r>
          </a:p>
          <a:p>
            <a:pPr lvl="1"/>
            <a:r>
              <a:rPr lang="en-US" sz="2200" dirty="0" smtClean="0"/>
              <a:t>Emails should also be reviewed for compliance with promotional material content guidelines</a:t>
            </a:r>
          </a:p>
          <a:p>
            <a:pPr marL="457200" lvl="1" indent="0">
              <a:buNone/>
            </a:pPr>
            <a:endParaRPr lang="en-US" sz="2200" dirty="0" smtClean="0"/>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19</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1720580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Foreign Exchange Market </a:t>
            </a:r>
            <a:r>
              <a:rPr lang="en-US" sz="2400" dirty="0" smtClean="0"/>
              <a:t>Defined</a:t>
            </a:r>
          </a:p>
          <a:p>
            <a:r>
              <a:rPr lang="en-US" sz="2400" dirty="0" smtClean="0"/>
              <a:t>Foreign Exchange Trading </a:t>
            </a:r>
            <a:endParaRPr lang="en-US" sz="2400" dirty="0" smtClean="0"/>
          </a:p>
          <a:p>
            <a:r>
              <a:rPr lang="en-US" sz="2400" dirty="0" smtClean="0"/>
              <a:t>Currency Risk </a:t>
            </a:r>
            <a:r>
              <a:rPr lang="en-US" sz="2400" dirty="0" smtClean="0"/>
              <a:t>Management</a:t>
            </a:r>
            <a:endParaRPr lang="en-US" sz="2400" dirty="0" smtClean="0"/>
          </a:p>
          <a:p>
            <a:r>
              <a:rPr lang="en-US" sz="2400" dirty="0" smtClean="0"/>
              <a:t>FX Compliance </a:t>
            </a:r>
            <a:r>
              <a:rPr lang="en-US" sz="2400" dirty="0" smtClean="0"/>
              <a:t>Considerations</a:t>
            </a:r>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2</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Considerations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Ethics Training</a:t>
            </a:r>
          </a:p>
          <a:p>
            <a:pPr lvl="1"/>
            <a:r>
              <a:rPr lang="en-US" sz="2200" dirty="0" smtClean="0"/>
              <a:t>Based upon regulatory guidance</a:t>
            </a:r>
          </a:p>
          <a:p>
            <a:pPr lvl="1"/>
            <a:r>
              <a:rPr lang="en-US" sz="2200" dirty="0" smtClean="0"/>
              <a:t>Initial and periodic refresher training</a:t>
            </a:r>
          </a:p>
          <a:p>
            <a:pPr lvl="1"/>
            <a:endParaRPr lang="en-US" sz="2200" dirty="0" smtClean="0"/>
          </a:p>
          <a:p>
            <a:pPr marL="457200" lvl="1" indent="0">
              <a:buNone/>
            </a:pPr>
            <a:endParaRPr lang="en-US" sz="2200" dirty="0" smtClean="0"/>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20</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1139470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Considerations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Futures </a:t>
            </a:r>
            <a:r>
              <a:rPr lang="en-US" sz="2400" dirty="0" smtClean="0"/>
              <a:t>Compliance</a:t>
            </a:r>
          </a:p>
          <a:p>
            <a:pPr lvl="1"/>
            <a:r>
              <a:rPr lang="en-US" sz="2200" dirty="0" smtClean="0"/>
              <a:t>Consider sophistication of client and their understanding of specialized transactions</a:t>
            </a:r>
          </a:p>
          <a:p>
            <a:pPr lvl="1"/>
            <a:r>
              <a:rPr lang="en-US" sz="2200" dirty="0" smtClean="0"/>
              <a:t>Appropriate client disclosures of risks</a:t>
            </a:r>
          </a:p>
          <a:p>
            <a:pPr lvl="1"/>
            <a:r>
              <a:rPr lang="en-US" sz="2200" dirty="0" smtClean="0"/>
              <a:t>Adequate client documentation including net worth, etc.</a:t>
            </a:r>
          </a:p>
          <a:p>
            <a:pPr lvl="1"/>
            <a:r>
              <a:rPr lang="en-US" sz="2200" dirty="0" smtClean="0"/>
              <a:t>Proper supervisory oversight</a:t>
            </a:r>
            <a:endParaRPr lang="en-US" sz="2200" dirty="0" smtClean="0"/>
          </a:p>
          <a:p>
            <a:pPr marL="457200" lvl="1" indent="0">
              <a:buNone/>
            </a:pPr>
            <a:endParaRPr lang="en-US" sz="2200" dirty="0" smtClean="0"/>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21</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2946891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Considerations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Promotional </a:t>
            </a:r>
            <a:r>
              <a:rPr lang="en-US" sz="2400" dirty="0" smtClean="0"/>
              <a:t>Material</a:t>
            </a:r>
          </a:p>
          <a:p>
            <a:pPr lvl="1"/>
            <a:r>
              <a:rPr lang="en-US" sz="2200" dirty="0" smtClean="0"/>
              <a:t>Created and distributed in compliance with regulatory guidelines</a:t>
            </a:r>
          </a:p>
          <a:p>
            <a:pPr lvl="1"/>
            <a:r>
              <a:rPr lang="en-US" sz="2200" dirty="0" smtClean="0"/>
              <a:t>Created, approved and documented review by knowledgeable staff including compliance and legal team members</a:t>
            </a:r>
          </a:p>
          <a:p>
            <a:pPr lvl="1"/>
            <a:r>
              <a:rPr lang="en-US" sz="2200" dirty="0" smtClean="0"/>
              <a:t>Client disclosures regarding risk of loss and past performance </a:t>
            </a:r>
          </a:p>
          <a:p>
            <a:pPr lvl="1"/>
            <a:endParaRPr lang="en-US" sz="2200" dirty="0" smtClean="0"/>
          </a:p>
          <a:p>
            <a:pPr marL="457200" lvl="1" indent="0">
              <a:buNone/>
            </a:pPr>
            <a:endParaRPr lang="en-US" sz="2200" dirty="0" smtClean="0"/>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22</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2199658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Considerations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Registration </a:t>
            </a:r>
            <a:r>
              <a:rPr lang="en-US" sz="2400" dirty="0" smtClean="0"/>
              <a:t>Guidelines</a:t>
            </a:r>
          </a:p>
          <a:p>
            <a:pPr lvl="1"/>
            <a:r>
              <a:rPr lang="en-US" sz="2200" dirty="0" smtClean="0"/>
              <a:t>For all employees that are required by foreign exchange authorities to make them eligible to trade currencies</a:t>
            </a:r>
          </a:p>
          <a:p>
            <a:pPr lvl="1"/>
            <a:r>
              <a:rPr lang="en-US" sz="2200" dirty="0" smtClean="0"/>
              <a:t>Includes supervisory, management and board members</a:t>
            </a:r>
          </a:p>
          <a:p>
            <a:pPr lvl="1"/>
            <a:r>
              <a:rPr lang="en-US" sz="2200" dirty="0" smtClean="0"/>
              <a:t>Rules vary by jurisdiction and may require multiple registrations for individuals</a:t>
            </a:r>
            <a:endParaRPr lang="en-US" sz="2200" dirty="0" smtClean="0"/>
          </a:p>
          <a:p>
            <a:pPr marL="457200" lvl="1" indent="0">
              <a:buNone/>
            </a:pPr>
            <a:endParaRPr lang="en-US" sz="2200" dirty="0" smtClean="0"/>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23</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753581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Considerations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Supervision </a:t>
            </a:r>
            <a:r>
              <a:rPr lang="en-US" sz="2400" dirty="0" smtClean="0"/>
              <a:t>Guidelines</a:t>
            </a:r>
          </a:p>
          <a:p>
            <a:pPr lvl="1"/>
            <a:r>
              <a:rPr lang="en-US" sz="2200" dirty="0" smtClean="0"/>
              <a:t>Written policies and procedures</a:t>
            </a:r>
          </a:p>
          <a:p>
            <a:pPr lvl="1"/>
            <a:r>
              <a:rPr lang="en-US" sz="2200" dirty="0" smtClean="0"/>
              <a:t>Supervisory oversight function to oversee actions of employees</a:t>
            </a:r>
          </a:p>
          <a:p>
            <a:pPr lvl="1"/>
            <a:r>
              <a:rPr lang="en-US" sz="2200" dirty="0" smtClean="0"/>
              <a:t>Internal audit or other designated auditor to monitor activities</a:t>
            </a:r>
          </a:p>
          <a:p>
            <a:pPr lvl="1"/>
            <a:r>
              <a:rPr lang="en-US" sz="2200" dirty="0" smtClean="0"/>
              <a:t>Written audit findings reports for senior management and board</a:t>
            </a:r>
          </a:p>
          <a:p>
            <a:pPr lvl="1"/>
            <a:r>
              <a:rPr lang="en-US" sz="2200" dirty="0" smtClean="0"/>
              <a:t>Compliance officer to handle customer complaints and compliance related inquiries</a:t>
            </a:r>
          </a:p>
          <a:p>
            <a:pPr lvl="1"/>
            <a:endParaRPr lang="en-US" sz="2200" dirty="0" smtClean="0"/>
          </a:p>
          <a:p>
            <a:pPr marL="457200" lvl="1" indent="0">
              <a:buNone/>
            </a:pPr>
            <a:endParaRPr lang="en-US" sz="2200" dirty="0" smtClean="0"/>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24</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4272544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FX Market is growin</a:t>
            </a:r>
            <a:r>
              <a:rPr lang="en-US" sz="2400" dirty="0" smtClean="0"/>
              <a:t>g in importance</a:t>
            </a:r>
          </a:p>
          <a:p>
            <a:r>
              <a:rPr lang="en-US" sz="2400" dirty="0" smtClean="0"/>
              <a:t>Increasing complexities</a:t>
            </a:r>
          </a:p>
          <a:p>
            <a:r>
              <a:rPr lang="en-US" sz="2400" dirty="0" smtClean="0"/>
              <a:t>Broad appeal to a wide range of participants</a:t>
            </a:r>
          </a:p>
          <a:p>
            <a:r>
              <a:rPr lang="en-US" sz="2400" dirty="0" smtClean="0"/>
              <a:t>Similar, but not the same, as many other asset classes from a compliance perspective</a:t>
            </a:r>
          </a:p>
          <a:p>
            <a:pPr marL="457200" lvl="1" indent="0">
              <a:buNone/>
            </a:pPr>
            <a:endParaRPr lang="en-US" sz="2200" dirty="0" smtClean="0"/>
          </a:p>
          <a:p>
            <a:pPr marL="457200" lvl="1" indent="0">
              <a:buNone/>
            </a:pPr>
            <a:endParaRPr lang="en-US" sz="2200" dirty="0" smtClean="0"/>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25</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2722415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838200" y="2438400"/>
            <a:ext cx="7467600" cy="1006475"/>
          </a:xfrm>
          <a:prstGeom prst="rect">
            <a:avLst/>
          </a:prstGeom>
          <a:noFill/>
          <a:ln w="9525">
            <a:noFill/>
            <a:miter lim="800000"/>
            <a:headEnd/>
            <a:tailEnd/>
          </a:ln>
        </p:spPr>
        <p:txBody>
          <a:bodyPr>
            <a:spAutoFit/>
          </a:bodyPr>
          <a:lstStyle/>
          <a:p>
            <a:pPr algn="ctr" defTabSz="912813">
              <a:spcBef>
                <a:spcPct val="50000"/>
              </a:spcBef>
            </a:pPr>
            <a:r>
              <a:rPr lang="en-US" sz="6000" dirty="0">
                <a:latin typeface="Monotype Corsiva" pitchFamily="66" charset="0"/>
              </a:rPr>
              <a:t>Questions??</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8027"/>
            <a:ext cx="27432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397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Exchange Defined</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The foreign exchange market is a global, decentralized financial market for the trading of currencies.</a:t>
            </a:r>
          </a:p>
          <a:p>
            <a:r>
              <a:rPr lang="en-US" sz="2400" dirty="0" smtClean="0"/>
              <a:t>Primary purpose is to assist international trade and investment by converting one currency to another currency. </a:t>
            </a:r>
          </a:p>
          <a:p>
            <a:r>
              <a:rPr lang="en-US" sz="2400" dirty="0" smtClean="0"/>
              <a:t>Secondary purpose is to provide a mechanism to directly speculate in the value of currencies.</a:t>
            </a:r>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3</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986598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Exchange Characteristics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Largest asset class in the world with huge trading volumes and high liquidity</a:t>
            </a:r>
          </a:p>
          <a:p>
            <a:r>
              <a:rPr lang="en-US" sz="2400" dirty="0" smtClean="0"/>
              <a:t>Geographic dispersion</a:t>
            </a:r>
          </a:p>
          <a:p>
            <a:r>
              <a:rPr lang="en-US" sz="2400" dirty="0" smtClean="0"/>
              <a:t>Continuous operation</a:t>
            </a:r>
          </a:p>
          <a:p>
            <a:r>
              <a:rPr lang="en-US" sz="2400" dirty="0" smtClean="0"/>
              <a:t>Variety of factors impact exchange rates</a:t>
            </a:r>
          </a:p>
          <a:p>
            <a:r>
              <a:rPr lang="en-US" sz="2400" dirty="0" smtClean="0"/>
              <a:t>Typically low margin and slim profits</a:t>
            </a:r>
          </a:p>
          <a:p>
            <a:r>
              <a:rPr lang="en-US" sz="2400" dirty="0" smtClean="0"/>
              <a:t>Leverage is often used to enhance profits </a:t>
            </a:r>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4</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2198367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Exchange Market Size</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The average daily turnover in global foreign exchange markets is estimated to be $3.98 trillion USD as of April 2010.</a:t>
            </a:r>
          </a:p>
          <a:p>
            <a:pPr lvl="1"/>
            <a:r>
              <a:rPr lang="en-US" sz="2200" dirty="0" smtClean="0"/>
              <a:t>$1.49 trillion in spot transactions</a:t>
            </a:r>
          </a:p>
          <a:p>
            <a:pPr lvl="1"/>
            <a:r>
              <a:rPr lang="en-US" sz="2200" dirty="0" smtClean="0"/>
              <a:t>$475 billion in outright forwards</a:t>
            </a:r>
          </a:p>
          <a:p>
            <a:pPr lvl="1"/>
            <a:r>
              <a:rPr lang="en-US" sz="2200" dirty="0" smtClean="0"/>
              <a:t>$1.765 trillion in foreign exchange swaps</a:t>
            </a:r>
          </a:p>
          <a:p>
            <a:pPr lvl="1"/>
            <a:r>
              <a:rPr lang="en-US" sz="2200" dirty="0" smtClean="0"/>
              <a:t>$43 billion in currency swaps</a:t>
            </a:r>
          </a:p>
          <a:p>
            <a:pPr lvl="1"/>
            <a:r>
              <a:rPr lang="en-US" sz="2200" dirty="0" smtClean="0"/>
              <a:t>$207 billion in options and other products</a:t>
            </a:r>
          </a:p>
          <a:p>
            <a:pPr lvl="1"/>
            <a:endParaRPr lang="en-US" sz="2200" dirty="0"/>
          </a:p>
          <a:p>
            <a:pPr lvl="1"/>
            <a:endParaRPr lang="en-US" sz="2200" dirty="0" smtClean="0"/>
          </a:p>
          <a:p>
            <a:pPr marL="0" indent="0">
              <a:buNone/>
            </a:pPr>
            <a:r>
              <a:rPr lang="en-US" sz="1600" dirty="0" smtClean="0"/>
              <a:t>Source:  Bank for International Settlements 2010 Triennial Central Bank </a:t>
            </a:r>
            <a:r>
              <a:rPr lang="en-US" sz="1600" dirty="0"/>
              <a:t>Survey (http://</a:t>
            </a:r>
            <a:r>
              <a:rPr lang="en-US" sz="1600" dirty="0" smtClean="0"/>
              <a:t>www.bis.org/publ/rpfxf10t.htm)</a:t>
            </a:r>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5</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1427614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Exchange Market Growth</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The growing importance of foreign exchange as an asset class</a:t>
            </a:r>
          </a:p>
          <a:p>
            <a:r>
              <a:rPr lang="en-US" sz="2400" dirty="0"/>
              <a:t>The development of electronic execution methods leading to reductions in transaction </a:t>
            </a:r>
            <a:r>
              <a:rPr lang="en-US" sz="2400" dirty="0" smtClean="0"/>
              <a:t>costs and </a:t>
            </a:r>
            <a:r>
              <a:rPr lang="en-US" sz="2400" dirty="0"/>
              <a:t>increased liquidity</a:t>
            </a:r>
            <a:endParaRPr lang="en-US" sz="2400" dirty="0" smtClean="0"/>
          </a:p>
          <a:p>
            <a:r>
              <a:rPr lang="en-US" sz="2400" dirty="0" smtClean="0"/>
              <a:t>The increase in high-frequency trading activity</a:t>
            </a:r>
          </a:p>
          <a:p>
            <a:r>
              <a:rPr lang="en-US" sz="2400" dirty="0" smtClean="0"/>
              <a:t>The emergence of retail investors in the FX market</a:t>
            </a:r>
          </a:p>
          <a:p>
            <a:pPr marL="457200" lvl="1" indent="0">
              <a:buNone/>
            </a:pPr>
            <a:endParaRPr lang="en-US" sz="2200" dirty="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6</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2938585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FX Market Participants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Banks and Securities Dealers</a:t>
            </a:r>
          </a:p>
          <a:p>
            <a:r>
              <a:rPr lang="en-US" sz="2400" dirty="0" smtClean="0"/>
              <a:t>Commercial Companies</a:t>
            </a:r>
          </a:p>
          <a:p>
            <a:r>
              <a:rPr lang="en-US" sz="2400" dirty="0" smtClean="0"/>
              <a:t>Central Banks</a:t>
            </a:r>
          </a:p>
          <a:p>
            <a:r>
              <a:rPr lang="en-US" sz="2400" dirty="0" smtClean="0"/>
              <a:t>Hedge Funds </a:t>
            </a:r>
          </a:p>
          <a:p>
            <a:r>
              <a:rPr lang="en-US" sz="2400" dirty="0" smtClean="0"/>
              <a:t>Investment Management Firms</a:t>
            </a:r>
          </a:p>
          <a:p>
            <a:r>
              <a:rPr lang="en-US" sz="2400" dirty="0" smtClean="0"/>
              <a:t>Retail Foreign Exchange Traders </a:t>
            </a:r>
          </a:p>
          <a:p>
            <a:r>
              <a:rPr lang="en-US" sz="2400" dirty="0" smtClean="0"/>
              <a:t>Non-bank Foreign Exchange Companies</a:t>
            </a:r>
          </a:p>
          <a:p>
            <a:r>
              <a:rPr lang="en-US" sz="2400" dirty="0" smtClean="0"/>
              <a:t>Money Transfer/Remittance Companies and Bureaux de Change</a:t>
            </a:r>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7</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77233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FX Rate Factors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Economic Factors </a:t>
            </a:r>
          </a:p>
          <a:p>
            <a:pPr lvl="1"/>
            <a:r>
              <a:rPr lang="en-US" sz="2200" dirty="0" smtClean="0"/>
              <a:t>Government fiscal policy</a:t>
            </a:r>
          </a:p>
          <a:p>
            <a:pPr lvl="1"/>
            <a:r>
              <a:rPr lang="en-US" sz="2200" dirty="0" smtClean="0"/>
              <a:t>Government budget deficits and surpluses</a:t>
            </a:r>
          </a:p>
          <a:p>
            <a:pPr lvl="1"/>
            <a:r>
              <a:rPr lang="en-US" sz="2200" dirty="0" smtClean="0"/>
              <a:t>Balance of trade levels and trends</a:t>
            </a:r>
          </a:p>
          <a:p>
            <a:pPr lvl="1"/>
            <a:r>
              <a:rPr lang="en-US" sz="2200" dirty="0" smtClean="0"/>
              <a:t>Inflation levels and trends</a:t>
            </a:r>
          </a:p>
          <a:p>
            <a:pPr lvl="1"/>
            <a:r>
              <a:rPr lang="en-US" sz="2200" dirty="0" smtClean="0"/>
              <a:t>Economic growth and health</a:t>
            </a:r>
          </a:p>
          <a:p>
            <a:pPr lvl="1"/>
            <a:r>
              <a:rPr lang="en-US" sz="2200" dirty="0" smtClean="0"/>
              <a:t>Productivity of an economy</a:t>
            </a:r>
          </a:p>
          <a:p>
            <a:r>
              <a:rPr lang="en-US" sz="2400" dirty="0" smtClean="0"/>
              <a:t>Political conditions</a:t>
            </a:r>
          </a:p>
          <a:p>
            <a:pPr lvl="1"/>
            <a:r>
              <a:rPr lang="en-US" sz="2200" dirty="0" smtClean="0"/>
              <a:t>Internal, regional and international implications</a:t>
            </a:r>
          </a:p>
          <a:p>
            <a:pPr lvl="1"/>
            <a:r>
              <a:rPr lang="en-US" sz="2200" dirty="0" smtClean="0"/>
              <a:t>Political upheaval and instability</a:t>
            </a:r>
          </a:p>
          <a:p>
            <a:r>
              <a:rPr lang="en-US" sz="2400" dirty="0" smtClean="0"/>
              <a:t>Market Perception</a:t>
            </a:r>
          </a:p>
          <a:p>
            <a:pPr marL="457200" lvl="1" indent="0">
              <a:buNone/>
            </a:pPr>
            <a:endParaRPr lang="en-US" sz="2200" dirty="0" smtClean="0"/>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8</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3143906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FX Trading Characteristics</a:t>
            </a:r>
            <a:endParaRPr lang="en-US" dirty="0"/>
          </a:p>
        </p:txBody>
      </p:sp>
      <p:sp>
        <p:nvSpPr>
          <p:cNvPr id="3" name="Content Placeholder 2"/>
          <p:cNvSpPr>
            <a:spLocks noGrp="1"/>
          </p:cNvSpPr>
          <p:nvPr>
            <p:ph idx="1"/>
          </p:nvPr>
        </p:nvSpPr>
        <p:spPr>
          <a:xfrm>
            <a:off x="457200" y="1600200"/>
            <a:ext cx="8229600" cy="4948881"/>
          </a:xfrm>
        </p:spPr>
        <p:txBody>
          <a:bodyPr/>
          <a:lstStyle/>
          <a:p>
            <a:r>
              <a:rPr lang="en-US" sz="2400" dirty="0" smtClean="0"/>
              <a:t>No central market</a:t>
            </a:r>
          </a:p>
          <a:p>
            <a:r>
              <a:rPr lang="en-US" sz="2400" dirty="0" smtClean="0"/>
              <a:t>Little cross-border regulation</a:t>
            </a:r>
          </a:p>
          <a:p>
            <a:r>
              <a:rPr lang="en-US" sz="2400" dirty="0" smtClean="0"/>
              <a:t>London is the main trading center</a:t>
            </a:r>
          </a:p>
          <a:p>
            <a:r>
              <a:rPr lang="en-US" sz="2400" dirty="0" smtClean="0"/>
              <a:t>New York, Tokyo, Hong Kong and Singapore are important secondary trading centers</a:t>
            </a:r>
          </a:p>
          <a:p>
            <a:endParaRPr lang="en-US" sz="2400" dirty="0" smtClean="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9B1F821A-7C3A-554A-93A4-6F985E9A21F0}" type="slidenum">
              <a:rPr lang="en-US" smtClean="0"/>
              <a:pPr/>
              <a:t>9</a:t>
            </a:fld>
            <a:endParaRPr lang="en-US" dirty="0"/>
          </a:p>
        </p:txBody>
      </p:sp>
      <p:sp>
        <p:nvSpPr>
          <p:cNvPr id="4" name="Rectangle 3"/>
          <p:cNvSpPr/>
          <p:nvPr/>
        </p:nvSpPr>
        <p:spPr>
          <a:xfrm>
            <a:off x="0" y="6587064"/>
            <a:ext cx="2741456" cy="246221"/>
          </a:xfrm>
          <a:prstGeom prst="rect">
            <a:avLst/>
          </a:prstGeom>
        </p:spPr>
        <p:txBody>
          <a:bodyPr wrap="none">
            <a:spAutoFit/>
          </a:bodyPr>
          <a:lstStyle/>
          <a:p>
            <a:r>
              <a:rPr lang="en-US" sz="1000" dirty="0" smtClean="0"/>
              <a:t>DTCC Controlled Non-Confidential</a:t>
            </a:r>
            <a:r>
              <a:rPr lang="en-US" sz="1000" dirty="0"/>
              <a:t>:  GREEN</a:t>
            </a:r>
          </a:p>
        </p:txBody>
      </p:sp>
    </p:spTree>
    <p:extLst>
      <p:ext uri="{BB962C8B-B14F-4D97-AF65-F5344CB8AC3E}">
        <p14:creationId xmlns:p14="http://schemas.microsoft.com/office/powerpoint/2010/main" val="927307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TCCCorporate">
  <a:themeElements>
    <a:clrScheme name="Custom 11">
      <a:dk1>
        <a:sysClr val="windowText" lastClr="000000"/>
      </a:dk1>
      <a:lt1>
        <a:srgbClr val="FFFFFF"/>
      </a:lt1>
      <a:dk2>
        <a:srgbClr val="000000"/>
      </a:dk2>
      <a:lt2>
        <a:srgbClr val="FFFFFE"/>
      </a:lt2>
      <a:accent1>
        <a:srgbClr val="FCCF18"/>
      </a:accent1>
      <a:accent2>
        <a:srgbClr val="54A939"/>
      </a:accent2>
      <a:accent3>
        <a:srgbClr val="E16E22"/>
      </a:accent3>
      <a:accent4>
        <a:srgbClr val="007CB7"/>
      </a:accent4>
      <a:accent5>
        <a:srgbClr val="4B4F50"/>
      </a:accent5>
      <a:accent6>
        <a:srgbClr val="0B0D11"/>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TCC_NEW">
  <a:themeElements>
    <a:clrScheme name="DTCC_New_Colors">
      <a:dk1>
        <a:sysClr val="windowText" lastClr="000000"/>
      </a:dk1>
      <a:lt1>
        <a:sysClr val="window" lastClr="FFFFFF"/>
      </a:lt1>
      <a:dk2>
        <a:srgbClr val="000000"/>
      </a:dk2>
      <a:lt2>
        <a:srgbClr val="F8F8F8"/>
      </a:lt2>
      <a:accent1>
        <a:srgbClr val="FCCF18"/>
      </a:accent1>
      <a:accent2>
        <a:srgbClr val="54A939"/>
      </a:accent2>
      <a:accent3>
        <a:srgbClr val="E16E22"/>
      </a:accent3>
      <a:accent4>
        <a:srgbClr val="007CB7"/>
      </a:accent4>
      <a:accent5>
        <a:srgbClr val="4B4F50"/>
      </a:accent5>
      <a:accent6>
        <a:srgbClr val="0B0D11"/>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TCC_NEW">
  <a:themeElements>
    <a:clrScheme name="DTCC_New_Colors">
      <a:dk1>
        <a:sysClr val="windowText" lastClr="000000"/>
      </a:dk1>
      <a:lt1>
        <a:sysClr val="window" lastClr="FFFFFF"/>
      </a:lt1>
      <a:dk2>
        <a:srgbClr val="000000"/>
      </a:dk2>
      <a:lt2>
        <a:srgbClr val="F8F8F8"/>
      </a:lt2>
      <a:accent1>
        <a:srgbClr val="FCCF18"/>
      </a:accent1>
      <a:accent2>
        <a:srgbClr val="54A939"/>
      </a:accent2>
      <a:accent3>
        <a:srgbClr val="E16E22"/>
      </a:accent3>
      <a:accent4>
        <a:srgbClr val="007CB7"/>
      </a:accent4>
      <a:accent5>
        <a:srgbClr val="4B4F50"/>
      </a:accent5>
      <a:accent6>
        <a:srgbClr val="0B0D11"/>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DTCCCorporate</Template>
  <TotalTime>3342</TotalTime>
  <Words>2057</Words>
  <Application>Microsoft Office PowerPoint</Application>
  <PresentationFormat>On-screen Show (4:3)</PresentationFormat>
  <Paragraphs>310</Paragraphs>
  <Slides>26</Slides>
  <Notes>26</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DTCCCorporate</vt:lpstr>
      <vt:lpstr>1_DTCC_NEW</vt:lpstr>
      <vt:lpstr>2_DTCC_NEW</vt:lpstr>
      <vt:lpstr>PowerPoint Presentation</vt:lpstr>
      <vt:lpstr>Agenda</vt:lpstr>
      <vt:lpstr>Foreign Exchange Defined</vt:lpstr>
      <vt:lpstr>Foreign Exchange Characteristics</vt:lpstr>
      <vt:lpstr>Foreign Exchange Market Size</vt:lpstr>
      <vt:lpstr>Foreign Exchange Market Growth</vt:lpstr>
      <vt:lpstr>FX Market Participants</vt:lpstr>
      <vt:lpstr>FX Rate Factors</vt:lpstr>
      <vt:lpstr>FX Trading Characteristics</vt:lpstr>
      <vt:lpstr>FX Transaction Types</vt:lpstr>
      <vt:lpstr>FX Transaction Types (continued)</vt:lpstr>
      <vt:lpstr>Currency Risk Management</vt:lpstr>
      <vt:lpstr>Currency Risk Management</vt:lpstr>
      <vt:lpstr>Currency Risk Management</vt:lpstr>
      <vt:lpstr>Compliance Considerations</vt:lpstr>
      <vt:lpstr>Compliance Considerations</vt:lpstr>
      <vt:lpstr>Compliance Considerations</vt:lpstr>
      <vt:lpstr>Compliance Considerations</vt:lpstr>
      <vt:lpstr>Compliance Considerations</vt:lpstr>
      <vt:lpstr>Compliance Considerations</vt:lpstr>
      <vt:lpstr>Compliance Considerations</vt:lpstr>
      <vt:lpstr>Compliance Considerations</vt:lpstr>
      <vt:lpstr>Compliance Considerations</vt:lpstr>
      <vt:lpstr>Compliance Considerations</vt:lpstr>
      <vt:lpstr>Conclusions</vt:lpstr>
      <vt:lpstr>PowerPoint Presentation</vt:lpstr>
    </vt:vector>
  </TitlesOfParts>
  <Company>DTCC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RKielman</dc:creator>
  <cp:lastModifiedBy>Gail E. Weiss</cp:lastModifiedBy>
  <cp:revision>69</cp:revision>
  <cp:lastPrinted>2012-03-27T01:10:17Z</cp:lastPrinted>
  <dcterms:created xsi:type="dcterms:W3CDTF">2011-11-02T15:57:44Z</dcterms:created>
  <dcterms:modified xsi:type="dcterms:W3CDTF">2012-03-28T14:24:17Z</dcterms:modified>
</cp:coreProperties>
</file>