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3"/>
  </p:notesMasterIdLst>
  <p:handoutMasterIdLst>
    <p:handoutMasterId r:id="rId14"/>
  </p:handoutMasterIdLst>
  <p:sldIdLst>
    <p:sldId id="256" r:id="rId2"/>
    <p:sldId id="258" r:id="rId3"/>
    <p:sldId id="259" r:id="rId4"/>
    <p:sldId id="268" r:id="rId5"/>
    <p:sldId id="261" r:id="rId6"/>
    <p:sldId id="262" r:id="rId7"/>
    <p:sldId id="269" r:id="rId8"/>
    <p:sldId id="263" r:id="rId9"/>
    <p:sldId id="264" r:id="rId10"/>
    <p:sldId id="265" r:id="rId11"/>
    <p:sldId id="266"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3" d="100"/>
          <a:sy n="83" d="100"/>
        </p:scale>
        <p:origin x="-150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6B1951F-8891-4535-B06F-71286325BB8A}" type="datetimeFigureOut">
              <a:rPr lang="en-US" smtClean="0"/>
              <a:t>2/20/2012</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r>
              <a:rPr lang="en-US" dirty="0" smtClean="0"/>
              <a:t>Copyright 2011, The Tax Reporting Group</a:t>
            </a:r>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C6C20DFC-9CA4-40FE-A799-E224EB1B7254}" type="slidenum">
              <a:rPr lang="en-US" smtClean="0"/>
              <a:t>‹#›</a:t>
            </a:fld>
            <a:endParaRPr lang="en-US" dirty="0"/>
          </a:p>
        </p:txBody>
      </p:sp>
    </p:spTree>
    <p:extLst>
      <p:ext uri="{BB962C8B-B14F-4D97-AF65-F5344CB8AC3E}">
        <p14:creationId xmlns:p14="http://schemas.microsoft.com/office/powerpoint/2010/main" val="42946123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4EC523C-B7FC-44AA-9EB2-2F9AE9D91498}" type="datetimeFigureOut">
              <a:rPr lang="en-US" smtClean="0"/>
              <a:t>2/20/2012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r>
              <a:rPr lang="en-US" dirty="0" smtClean="0"/>
              <a:t>Copyright 2011, The Tax Reporting Group</a:t>
            </a:r>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13CC1AE3-0BE0-4C87-9855-B094CF21EB0F}" type="slidenum">
              <a:rPr lang="en-US" smtClean="0"/>
              <a:t>‹#›</a:t>
            </a:fld>
            <a:endParaRPr lang="en-US" dirty="0"/>
          </a:p>
        </p:txBody>
      </p:sp>
    </p:spTree>
    <p:extLst>
      <p:ext uri="{BB962C8B-B14F-4D97-AF65-F5344CB8AC3E}">
        <p14:creationId xmlns:p14="http://schemas.microsoft.com/office/powerpoint/2010/main" val="54886893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C1AE3-0BE0-4C87-9855-B094CF21EB0F}" type="slidenum">
              <a:rPr lang="en-US" smtClean="0"/>
              <a:t>1</a:t>
            </a:fld>
            <a:endParaRPr lang="en-US" dirty="0"/>
          </a:p>
        </p:txBody>
      </p:sp>
    </p:spTree>
    <p:extLst>
      <p:ext uri="{BB962C8B-B14F-4D97-AF65-F5344CB8AC3E}">
        <p14:creationId xmlns:p14="http://schemas.microsoft.com/office/powerpoint/2010/main" val="1513747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2B0A3EE-03D3-4AC4-AE9B-8D30031F7FF4}" type="datetime1">
              <a:rPr lang="en-US" smtClean="0"/>
              <a:t>2/20/2012</a:t>
            </a:fld>
            <a:endParaRPr lang="en-US" dirty="0"/>
          </a:p>
        </p:txBody>
      </p:sp>
      <p:sp>
        <p:nvSpPr>
          <p:cNvPr id="17" name="Footer Placeholder 16"/>
          <p:cNvSpPr>
            <a:spLocks noGrp="1"/>
          </p:cNvSpPr>
          <p:nvPr>
            <p:ph type="ftr" sz="quarter" idx="11"/>
          </p:nvPr>
        </p:nvSpPr>
        <p:spPr/>
        <p:txBody>
          <a:bodyPr/>
          <a:lstStyle/>
          <a:p>
            <a:r>
              <a:rPr lang="en-US" dirty="0" smtClean="0"/>
              <a:t>© 2012, The Tax Reporting Group</a:t>
            </a:r>
            <a:endParaRPr lang="en-US" dirty="0"/>
          </a:p>
        </p:txBody>
      </p:sp>
      <p:sp>
        <p:nvSpPr>
          <p:cNvPr id="29" name="Slide Number Placeholder 28"/>
          <p:cNvSpPr>
            <a:spLocks noGrp="1"/>
          </p:cNvSpPr>
          <p:nvPr>
            <p:ph type="sldNum" sz="quarter" idx="12"/>
          </p:nvPr>
        </p:nvSpPr>
        <p:spPr/>
        <p:txBody>
          <a:bodyPr/>
          <a:lstStyle/>
          <a:p>
            <a:fld id="{98B7BBC9-F040-4CC0-9D3B-BF5397161AEC}"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816646-BFDA-4FF0-924C-129E10DFE25A}" type="datetime1">
              <a:rPr lang="en-US" smtClean="0"/>
              <a:t>2/20/2012</a:t>
            </a:fld>
            <a:endParaRPr lang="en-US" dirty="0"/>
          </a:p>
        </p:txBody>
      </p:sp>
      <p:sp>
        <p:nvSpPr>
          <p:cNvPr id="5" name="Footer Placeholder 4"/>
          <p:cNvSpPr>
            <a:spLocks noGrp="1"/>
          </p:cNvSpPr>
          <p:nvPr>
            <p:ph type="ftr" sz="quarter" idx="11"/>
          </p:nvPr>
        </p:nvSpPr>
        <p:spPr/>
        <p:txBody>
          <a:bodyPr/>
          <a:lstStyle/>
          <a:p>
            <a:r>
              <a:rPr lang="en-US" dirty="0" smtClean="0"/>
              <a:t>© 2012, The Tax Reporting Group</a:t>
            </a:r>
            <a:endParaRPr lang="en-US" dirty="0"/>
          </a:p>
        </p:txBody>
      </p:sp>
      <p:sp>
        <p:nvSpPr>
          <p:cNvPr id="6" name="Slide Number Placeholder 5"/>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9E02E8-6C54-4252-A346-31BC9157C2EF}" type="datetime1">
              <a:rPr lang="en-US" smtClean="0"/>
              <a:t>2/20/2012</a:t>
            </a:fld>
            <a:endParaRPr lang="en-US" dirty="0"/>
          </a:p>
        </p:txBody>
      </p:sp>
      <p:sp>
        <p:nvSpPr>
          <p:cNvPr id="5" name="Footer Placeholder 4"/>
          <p:cNvSpPr>
            <a:spLocks noGrp="1"/>
          </p:cNvSpPr>
          <p:nvPr>
            <p:ph type="ftr" sz="quarter" idx="11"/>
          </p:nvPr>
        </p:nvSpPr>
        <p:spPr/>
        <p:txBody>
          <a:bodyPr/>
          <a:lstStyle/>
          <a:p>
            <a:r>
              <a:rPr lang="en-US" dirty="0" smtClean="0"/>
              <a:t>© 2012, The Tax Reporting Group</a:t>
            </a:r>
            <a:endParaRPr lang="en-US" dirty="0"/>
          </a:p>
        </p:txBody>
      </p:sp>
      <p:sp>
        <p:nvSpPr>
          <p:cNvPr id="6" name="Slide Number Placeholder 5"/>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D2C733-B5ED-4930-A2BD-4415855F71C4}" type="datetime1">
              <a:rPr lang="en-US" smtClean="0"/>
              <a:t>2/20/2012</a:t>
            </a:fld>
            <a:endParaRPr lang="en-US" dirty="0"/>
          </a:p>
        </p:txBody>
      </p:sp>
      <p:sp>
        <p:nvSpPr>
          <p:cNvPr id="5" name="Footer Placeholder 4"/>
          <p:cNvSpPr>
            <a:spLocks noGrp="1"/>
          </p:cNvSpPr>
          <p:nvPr>
            <p:ph type="ftr" sz="quarter" idx="11"/>
          </p:nvPr>
        </p:nvSpPr>
        <p:spPr/>
        <p:txBody>
          <a:bodyPr/>
          <a:lstStyle/>
          <a:p>
            <a:r>
              <a:rPr lang="en-US" dirty="0" smtClean="0"/>
              <a:t>© 2012, The Tax Reporting Group</a:t>
            </a:r>
            <a:endParaRPr lang="en-US" dirty="0"/>
          </a:p>
        </p:txBody>
      </p:sp>
      <p:sp>
        <p:nvSpPr>
          <p:cNvPr id="6" name="Slide Number Placeholder 5"/>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A13B9C4-3560-4C79-AABE-4A3D7786B173}" type="datetime1">
              <a:rPr lang="en-US" smtClean="0"/>
              <a:t>2/20/2012</a:t>
            </a:fld>
            <a:endParaRPr lang="en-US" dirty="0"/>
          </a:p>
        </p:txBody>
      </p:sp>
      <p:sp>
        <p:nvSpPr>
          <p:cNvPr id="5" name="Footer Placeholder 4"/>
          <p:cNvSpPr>
            <a:spLocks noGrp="1"/>
          </p:cNvSpPr>
          <p:nvPr>
            <p:ph type="ftr" sz="quarter" idx="11"/>
          </p:nvPr>
        </p:nvSpPr>
        <p:spPr/>
        <p:txBody>
          <a:bodyPr/>
          <a:lstStyle/>
          <a:p>
            <a:r>
              <a:rPr lang="en-US" dirty="0" smtClean="0"/>
              <a:t>© 2012, The Tax Reporting Group</a:t>
            </a:r>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98B7BBC9-F040-4CC0-9D3B-BF5397161AEC}"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21641C-565A-4B8F-9729-81D009EA6C92}" type="datetime1">
              <a:rPr lang="en-US" smtClean="0"/>
              <a:t>2/20/2012</a:t>
            </a:fld>
            <a:endParaRPr lang="en-US" dirty="0"/>
          </a:p>
        </p:txBody>
      </p:sp>
      <p:sp>
        <p:nvSpPr>
          <p:cNvPr id="6" name="Footer Placeholder 5"/>
          <p:cNvSpPr>
            <a:spLocks noGrp="1"/>
          </p:cNvSpPr>
          <p:nvPr>
            <p:ph type="ftr" sz="quarter" idx="11"/>
          </p:nvPr>
        </p:nvSpPr>
        <p:spPr/>
        <p:txBody>
          <a:bodyPr/>
          <a:lstStyle/>
          <a:p>
            <a:r>
              <a:rPr lang="en-US" dirty="0" smtClean="0"/>
              <a:t>© 2012, The Tax Reporting Group</a:t>
            </a:r>
            <a:endParaRPr lang="en-US" dirty="0"/>
          </a:p>
        </p:txBody>
      </p:sp>
      <p:sp>
        <p:nvSpPr>
          <p:cNvPr id="7" name="Slide Number Placeholder 6"/>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8A369F-ED1C-4F58-B97F-8DFE352BC669}" type="datetime1">
              <a:rPr lang="en-US" smtClean="0"/>
              <a:t>2/20/2012</a:t>
            </a:fld>
            <a:endParaRPr lang="en-US" dirty="0"/>
          </a:p>
        </p:txBody>
      </p:sp>
      <p:sp>
        <p:nvSpPr>
          <p:cNvPr id="8" name="Footer Placeholder 7"/>
          <p:cNvSpPr>
            <a:spLocks noGrp="1"/>
          </p:cNvSpPr>
          <p:nvPr>
            <p:ph type="ftr" sz="quarter" idx="11"/>
          </p:nvPr>
        </p:nvSpPr>
        <p:spPr/>
        <p:txBody>
          <a:bodyPr/>
          <a:lstStyle/>
          <a:p>
            <a:r>
              <a:rPr lang="en-US" dirty="0" smtClean="0"/>
              <a:t>© 2012, The Tax Reporting Group</a:t>
            </a:r>
            <a:endParaRPr lang="en-US" dirty="0"/>
          </a:p>
        </p:txBody>
      </p:sp>
      <p:sp>
        <p:nvSpPr>
          <p:cNvPr id="9" name="Slide Number Placeholder 8"/>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A7F9043-3354-492E-BA4C-6CAF7DD50125}" type="datetime1">
              <a:rPr lang="en-US" smtClean="0"/>
              <a:t>2/20/2012</a:t>
            </a:fld>
            <a:endParaRPr lang="en-US" dirty="0"/>
          </a:p>
        </p:txBody>
      </p:sp>
      <p:sp>
        <p:nvSpPr>
          <p:cNvPr id="4" name="Footer Placeholder 3"/>
          <p:cNvSpPr>
            <a:spLocks noGrp="1"/>
          </p:cNvSpPr>
          <p:nvPr>
            <p:ph type="ftr" sz="quarter" idx="11"/>
          </p:nvPr>
        </p:nvSpPr>
        <p:spPr/>
        <p:txBody>
          <a:bodyPr/>
          <a:lstStyle/>
          <a:p>
            <a:r>
              <a:rPr lang="en-US" dirty="0" smtClean="0"/>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1EFFA1-6E67-4821-8E0E-58271D398740}" type="datetime1">
              <a:rPr lang="en-US" smtClean="0"/>
              <a:t>2/20/2012</a:t>
            </a:fld>
            <a:endParaRPr lang="en-US" dirty="0"/>
          </a:p>
        </p:txBody>
      </p:sp>
      <p:sp>
        <p:nvSpPr>
          <p:cNvPr id="3" name="Footer Placeholder 2"/>
          <p:cNvSpPr>
            <a:spLocks noGrp="1"/>
          </p:cNvSpPr>
          <p:nvPr>
            <p:ph type="ftr" sz="quarter" idx="11"/>
          </p:nvPr>
        </p:nvSpPr>
        <p:spPr/>
        <p:txBody>
          <a:bodyPr/>
          <a:lstStyle/>
          <a:p>
            <a:r>
              <a:rPr lang="en-US" dirty="0" smtClean="0"/>
              <a:t>© 2012, The Tax Reporting Group</a:t>
            </a:r>
            <a:endParaRPr lang="en-US" dirty="0"/>
          </a:p>
        </p:txBody>
      </p:sp>
      <p:sp>
        <p:nvSpPr>
          <p:cNvPr id="4" name="Slide Number Placeholder 3"/>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C681D8-7518-4A64-81FA-0A42C2625055}" type="datetime1">
              <a:rPr lang="en-US" smtClean="0"/>
              <a:t>2/20/2012</a:t>
            </a:fld>
            <a:endParaRPr lang="en-US" dirty="0"/>
          </a:p>
        </p:txBody>
      </p:sp>
      <p:sp>
        <p:nvSpPr>
          <p:cNvPr id="6" name="Footer Placeholder 5"/>
          <p:cNvSpPr>
            <a:spLocks noGrp="1"/>
          </p:cNvSpPr>
          <p:nvPr>
            <p:ph type="ftr" sz="quarter" idx="11"/>
          </p:nvPr>
        </p:nvSpPr>
        <p:spPr/>
        <p:txBody>
          <a:bodyPr/>
          <a:lstStyle/>
          <a:p>
            <a:r>
              <a:rPr lang="en-US" dirty="0" smtClean="0"/>
              <a:t>© 2012, The Tax Reporting Group</a:t>
            </a:r>
            <a:endParaRPr lang="en-US" dirty="0"/>
          </a:p>
        </p:txBody>
      </p:sp>
      <p:sp>
        <p:nvSpPr>
          <p:cNvPr id="7" name="Slide Number Placeholder 6"/>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F09F099-2C5F-4369-91E5-D38EF3BEE241}" type="datetime1">
              <a:rPr lang="en-US" smtClean="0"/>
              <a:t>2/20/2012</a:t>
            </a:fld>
            <a:endParaRPr lang="en-US" dirty="0"/>
          </a:p>
        </p:txBody>
      </p:sp>
      <p:sp>
        <p:nvSpPr>
          <p:cNvPr id="6" name="Footer Placeholder 5"/>
          <p:cNvSpPr>
            <a:spLocks noGrp="1"/>
          </p:cNvSpPr>
          <p:nvPr>
            <p:ph type="ftr" sz="quarter" idx="11"/>
          </p:nvPr>
        </p:nvSpPr>
        <p:spPr/>
        <p:txBody>
          <a:bodyPr/>
          <a:lstStyle/>
          <a:p>
            <a:r>
              <a:rPr lang="en-US" dirty="0" smtClean="0"/>
              <a:t>© 2012, The Tax Reporting Group</a:t>
            </a:r>
            <a:endParaRPr lang="en-US" dirty="0"/>
          </a:p>
        </p:txBody>
      </p:sp>
      <p:sp>
        <p:nvSpPr>
          <p:cNvPr id="7" name="Slide Number Placeholder 6"/>
          <p:cNvSpPr>
            <a:spLocks noGrp="1"/>
          </p:cNvSpPr>
          <p:nvPr>
            <p:ph type="sldNum" sz="quarter" idx="12"/>
          </p:nvPr>
        </p:nvSpPr>
        <p:spPr/>
        <p:txBody>
          <a:bodyPr/>
          <a:lstStyle/>
          <a:p>
            <a:fld id="{98B7BBC9-F040-4CC0-9D3B-BF5397161AE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3B5FCD1-385B-41B0-B0FD-AA2989AC3B86}" type="datetime1">
              <a:rPr lang="en-US" smtClean="0"/>
              <a:t>2/20/2012</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dirty="0" smtClean="0"/>
              <a:t>© 2012, The Tax Reporting Group</a:t>
            </a:r>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8B7BBC9-F040-4CC0-9D3B-BF5397161AEC}"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371600"/>
            <a:ext cx="8229600" cy="1295400"/>
          </a:xfrm>
        </p:spPr>
        <p:txBody>
          <a:bodyPr/>
          <a:lstStyle/>
          <a:p>
            <a:r>
              <a:rPr lang="en-US" dirty="0" smtClean="0"/>
              <a:t>IRS Reporting</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FIRMA National Risk Management</a:t>
            </a:r>
          </a:p>
          <a:p>
            <a:r>
              <a:rPr lang="en-US" dirty="0" smtClean="0"/>
              <a:t>Training Conference</a:t>
            </a:r>
          </a:p>
          <a:p>
            <a:r>
              <a:rPr lang="en-US" dirty="0" smtClean="0"/>
              <a:t>Fort Worth, Texas</a:t>
            </a:r>
          </a:p>
          <a:p>
            <a:r>
              <a:rPr lang="en-US" dirty="0" smtClean="0"/>
              <a:t>March 26, 2012</a:t>
            </a:r>
            <a:endParaRPr lang="en-US" dirty="0"/>
          </a:p>
        </p:txBody>
      </p:sp>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1</a:t>
            </a:fld>
            <a:endParaRPr lang="en-US" dirty="0"/>
          </a:p>
        </p:txBody>
      </p:sp>
    </p:spTree>
    <p:extLst>
      <p:ext uri="{BB962C8B-B14F-4D97-AF65-F5344CB8AC3E}">
        <p14:creationId xmlns:p14="http://schemas.microsoft.com/office/powerpoint/2010/main" val="82422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10</a:t>
            </a:fld>
            <a:endParaRPr lang="en-US" dirty="0"/>
          </a:p>
        </p:txBody>
      </p:sp>
      <p:sp>
        <p:nvSpPr>
          <p:cNvPr id="3" name="Content Placeholder 2"/>
          <p:cNvSpPr>
            <a:spLocks noGrp="1"/>
          </p:cNvSpPr>
          <p:nvPr>
            <p:ph idx="4294967295"/>
          </p:nvPr>
        </p:nvSpPr>
        <p:spPr>
          <a:xfrm>
            <a:off x="152400" y="685800"/>
            <a:ext cx="8458200" cy="5622925"/>
          </a:xfrm>
        </p:spPr>
        <p:txBody>
          <a:bodyPr lIns="457200" rIns="457200">
            <a:normAutofit/>
          </a:bodyPr>
          <a:lstStyle/>
          <a:p>
            <a:pPr marL="137160" indent="0">
              <a:buNone/>
            </a:pPr>
            <a:r>
              <a:rPr lang="en-US" dirty="0" smtClean="0"/>
              <a:t>2012 Tax Reporting &amp; Withholding Conference will be held May 6 – 8 in Arlington, Virginia.</a:t>
            </a:r>
          </a:p>
          <a:p>
            <a:pPr marL="137160" indent="0">
              <a:buNone/>
            </a:pPr>
            <a:endParaRPr lang="en-US" dirty="0"/>
          </a:p>
          <a:p>
            <a:pPr marL="137160" indent="0">
              <a:buNone/>
            </a:pPr>
            <a:r>
              <a:rPr lang="en-US" dirty="0" smtClean="0"/>
              <a:t>For further information about our services, contact:</a:t>
            </a:r>
          </a:p>
          <a:p>
            <a:pPr marL="137160" indent="0" algn="ctr">
              <a:buNone/>
            </a:pPr>
            <a:r>
              <a:rPr lang="en-US" dirty="0" smtClean="0"/>
              <a:t>Cheryl Riedlinger</a:t>
            </a:r>
          </a:p>
          <a:p>
            <a:pPr marL="137160" indent="0" algn="ctr">
              <a:buNone/>
            </a:pPr>
            <a:r>
              <a:rPr lang="en-US" dirty="0" smtClean="0"/>
              <a:t>(336) 884-1098</a:t>
            </a:r>
          </a:p>
          <a:p>
            <a:pPr marL="137160" indent="0" algn="ctr">
              <a:buNone/>
            </a:pPr>
            <a:r>
              <a:rPr lang="en-US" dirty="0" smtClean="0"/>
              <a:t>cherylriedlinger@taxreportinggroup.com</a:t>
            </a:r>
            <a:endParaRPr lang="en-US" dirty="0"/>
          </a:p>
        </p:txBody>
      </p:sp>
    </p:spTree>
    <p:extLst>
      <p:ext uri="{BB962C8B-B14F-4D97-AF65-F5344CB8AC3E}">
        <p14:creationId xmlns:p14="http://schemas.microsoft.com/office/powerpoint/2010/main" val="33277052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pPr marL="137160" indent="0">
              <a:buNone/>
            </a:pPr>
            <a:r>
              <a:rPr lang="en-US" dirty="0" smtClean="0"/>
              <a:t>Any tax advice included in this written communication was not intended or written to be used, and it cannot be used by the taxpayer, for the purpose of avoiding any penalties that may be imposed by any governmental taxing authority or agency.</a:t>
            </a:r>
            <a:endParaRPr lang="en-US" dirty="0"/>
          </a:p>
        </p:txBody>
      </p:sp>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11</a:t>
            </a:fld>
            <a:endParaRPr lang="en-US" dirty="0"/>
          </a:p>
        </p:txBody>
      </p:sp>
    </p:spTree>
    <p:extLst>
      <p:ext uri="{BB962C8B-B14F-4D97-AF65-F5344CB8AC3E}">
        <p14:creationId xmlns:p14="http://schemas.microsoft.com/office/powerpoint/2010/main" val="2954326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PRESENTER</a:t>
            </a:r>
            <a:endParaRPr lang="en-US" dirty="0"/>
          </a:p>
        </p:txBody>
      </p:sp>
      <p:sp>
        <p:nvSpPr>
          <p:cNvPr id="3" name="Content Placeholder 2"/>
          <p:cNvSpPr>
            <a:spLocks noGrp="1"/>
          </p:cNvSpPr>
          <p:nvPr>
            <p:ph idx="1"/>
          </p:nvPr>
        </p:nvSpPr>
        <p:spPr/>
        <p:txBody>
          <a:bodyPr/>
          <a:lstStyle/>
          <a:p>
            <a:pPr marL="137160" indent="0">
              <a:buNone/>
            </a:pPr>
            <a:r>
              <a:rPr lang="en-US" dirty="0" smtClean="0"/>
              <a:t>Cheryl Riedlinger</a:t>
            </a:r>
          </a:p>
          <a:p>
            <a:pPr marL="137160" indent="0">
              <a:buNone/>
            </a:pPr>
            <a:r>
              <a:rPr lang="en-US" dirty="0" smtClean="0"/>
              <a:t>The Tax Reporting Group</a:t>
            </a:r>
          </a:p>
          <a:p>
            <a:pPr marL="137160" indent="0">
              <a:buNone/>
            </a:pPr>
            <a:r>
              <a:rPr lang="en-US" dirty="0" smtClean="0"/>
              <a:t>(336) 884-1098</a:t>
            </a:r>
          </a:p>
          <a:p>
            <a:pPr marL="137160" indent="0">
              <a:buNone/>
            </a:pPr>
            <a:r>
              <a:rPr lang="en-US" dirty="0" smtClean="0"/>
              <a:t>www.taxreportinggroup.com</a:t>
            </a:r>
            <a:endParaRPr lang="en-US" dirty="0"/>
          </a:p>
        </p:txBody>
      </p:sp>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2</a:t>
            </a:fld>
            <a:endParaRPr lang="en-US" dirty="0"/>
          </a:p>
        </p:txBody>
      </p:sp>
    </p:spTree>
    <p:extLst>
      <p:ext uri="{BB962C8B-B14F-4D97-AF65-F5344CB8AC3E}">
        <p14:creationId xmlns:p14="http://schemas.microsoft.com/office/powerpoint/2010/main" val="1054126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7" name="Slide Number Placeholder 6"/>
          <p:cNvSpPr>
            <a:spLocks noGrp="1"/>
          </p:cNvSpPr>
          <p:nvPr>
            <p:ph type="sldNum" sz="quarter" idx="12"/>
          </p:nvPr>
        </p:nvSpPr>
        <p:spPr/>
        <p:txBody>
          <a:bodyPr/>
          <a:lstStyle/>
          <a:p>
            <a:fld id="{98B7BBC9-F040-4CC0-9D3B-BF5397161AEC}" type="slidenum">
              <a:rPr lang="en-US" smtClean="0"/>
              <a:t>3</a:t>
            </a:fld>
            <a:endParaRPr lang="en-US" dirty="0"/>
          </a:p>
        </p:txBody>
      </p:sp>
      <p:sp>
        <p:nvSpPr>
          <p:cNvPr id="5" name="Content Placeholder 4"/>
          <p:cNvSpPr>
            <a:spLocks noGrp="1"/>
          </p:cNvSpPr>
          <p:nvPr>
            <p:ph idx="4294967295"/>
          </p:nvPr>
        </p:nvSpPr>
        <p:spPr>
          <a:xfrm>
            <a:off x="0" y="1066800"/>
            <a:ext cx="8686800" cy="5241925"/>
          </a:xfrm>
        </p:spPr>
        <p:txBody>
          <a:bodyPr>
            <a:normAutofit/>
          </a:bodyPr>
          <a:lstStyle/>
          <a:p>
            <a:pPr>
              <a:buFont typeface="Wingdings" pitchFamily="2" charset="2"/>
              <a:buChar char="§"/>
            </a:pPr>
            <a:r>
              <a:rPr lang="en-US" dirty="0" smtClean="0"/>
              <a:t>Tax years after 2010  - penalty increases to $100 and $1.5 million ceiling.  </a:t>
            </a:r>
          </a:p>
          <a:p>
            <a:pPr>
              <a:buFont typeface="Wingdings" pitchFamily="2" charset="2"/>
              <a:buChar char="§"/>
            </a:pPr>
            <a:r>
              <a:rPr lang="en-US" dirty="0" smtClean="0"/>
              <a:t>B Notices were issued in September/October 2011 for 2010.  972CG Penalty Notices issued in August 2011 for 2009.  Many penalties from 2007 are in the appeals stage.</a:t>
            </a:r>
          </a:p>
          <a:p>
            <a:pPr>
              <a:buFont typeface="Wingdings" pitchFamily="2" charset="2"/>
              <a:buChar char="§"/>
            </a:pPr>
            <a:r>
              <a:rPr lang="en-US" dirty="0" smtClean="0"/>
              <a:t>Additional forms to be added to 972CG Proposed Penalty Notice including Form 1042-S.  </a:t>
            </a:r>
            <a:endParaRPr lang="en-US" dirty="0"/>
          </a:p>
        </p:txBody>
      </p:sp>
    </p:spTree>
    <p:extLst>
      <p:ext uri="{BB962C8B-B14F-4D97-AF65-F5344CB8AC3E}">
        <p14:creationId xmlns:p14="http://schemas.microsoft.com/office/powerpoint/2010/main" val="3334261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4</a:t>
            </a:fld>
            <a:endParaRPr lang="en-US" dirty="0"/>
          </a:p>
        </p:txBody>
      </p:sp>
      <p:sp>
        <p:nvSpPr>
          <p:cNvPr id="3" name="Content Placeholder 2"/>
          <p:cNvSpPr>
            <a:spLocks noGrp="1"/>
          </p:cNvSpPr>
          <p:nvPr>
            <p:ph idx="4294967295"/>
          </p:nvPr>
        </p:nvSpPr>
        <p:spPr>
          <a:xfrm>
            <a:off x="0" y="838200"/>
            <a:ext cx="8763000" cy="5470525"/>
          </a:xfrm>
        </p:spPr>
        <p:txBody>
          <a:bodyPr/>
          <a:lstStyle/>
          <a:p>
            <a:pPr>
              <a:buFont typeface="Wingdings" pitchFamily="2" charset="2"/>
              <a:buChar char="§"/>
            </a:pPr>
            <a:r>
              <a:rPr lang="en-US" dirty="0"/>
              <a:t>New Forms W-9 issued in 2011 allow customers to designate S and C </a:t>
            </a:r>
            <a:r>
              <a:rPr lang="en-US" dirty="0" smtClean="0"/>
              <a:t>Corporations.</a:t>
            </a:r>
            <a:endParaRPr lang="en-US" dirty="0"/>
          </a:p>
          <a:p>
            <a:pPr>
              <a:buFont typeface="Wingdings" pitchFamily="2" charset="2"/>
              <a:buChar char="§"/>
            </a:pPr>
            <a:r>
              <a:rPr lang="en-US" dirty="0"/>
              <a:t>2012 1099-MISC reporting for corporations and merchandise REPEALED.  Legal and medical corporations reportable.  </a:t>
            </a:r>
          </a:p>
          <a:p>
            <a:pPr>
              <a:buFont typeface="Wingdings" pitchFamily="2" charset="2"/>
              <a:buChar char="§"/>
            </a:pPr>
            <a:r>
              <a:rPr lang="en-US" dirty="0"/>
              <a:t>State reporting – CFS and separate, direct filing requirements including new Form 1099-K and/or withholding.  </a:t>
            </a:r>
          </a:p>
        </p:txBody>
      </p:sp>
    </p:spTree>
    <p:extLst>
      <p:ext uri="{BB962C8B-B14F-4D97-AF65-F5344CB8AC3E}">
        <p14:creationId xmlns:p14="http://schemas.microsoft.com/office/powerpoint/2010/main" val="3272624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5</a:t>
            </a:fld>
            <a:endParaRPr lang="en-US" dirty="0"/>
          </a:p>
        </p:txBody>
      </p:sp>
      <p:sp>
        <p:nvSpPr>
          <p:cNvPr id="3" name="Content Placeholder 2"/>
          <p:cNvSpPr>
            <a:spLocks noGrp="1"/>
          </p:cNvSpPr>
          <p:nvPr>
            <p:ph idx="4294967295"/>
          </p:nvPr>
        </p:nvSpPr>
        <p:spPr>
          <a:xfrm>
            <a:off x="0" y="990600"/>
            <a:ext cx="8229600" cy="5318125"/>
          </a:xfrm>
        </p:spPr>
        <p:txBody>
          <a:bodyPr>
            <a:normAutofit lnSpcReduction="10000"/>
          </a:bodyPr>
          <a:lstStyle/>
          <a:p>
            <a:pPr>
              <a:buFont typeface="Wingdings" pitchFamily="2" charset="2"/>
              <a:buChar char="§"/>
            </a:pPr>
            <a:r>
              <a:rPr lang="en-US" dirty="0" smtClean="0"/>
              <a:t>Cost basis reporting required on Form 1099-B for covered securities (including stock in 2011 DRPs and RIC shares in 2012 and other securities in 2013).  See latest Form 1099-B changes.</a:t>
            </a:r>
          </a:p>
          <a:p>
            <a:pPr>
              <a:buFont typeface="Wingdings" pitchFamily="2" charset="2"/>
              <a:buChar char="§"/>
            </a:pPr>
            <a:r>
              <a:rPr lang="en-US" dirty="0" smtClean="0"/>
              <a:t>Proposed regulations issued on options and other debt instruments issued or acquired after 2012.</a:t>
            </a:r>
          </a:p>
          <a:p>
            <a:pPr>
              <a:buFont typeface="Wingdings" pitchFamily="2" charset="2"/>
              <a:buChar char="§"/>
            </a:pPr>
            <a:r>
              <a:rPr lang="en-US" dirty="0" smtClean="0"/>
              <a:t>Transfer statements required in 2012.  </a:t>
            </a:r>
          </a:p>
          <a:p>
            <a:pPr>
              <a:buFont typeface="Wingdings" pitchFamily="2" charset="2"/>
              <a:buChar char="§"/>
            </a:pPr>
            <a:r>
              <a:rPr lang="en-US" dirty="0" smtClean="0"/>
              <a:t>Corporations </a:t>
            </a:r>
            <a:r>
              <a:rPr lang="en-US" dirty="0"/>
              <a:t>must post/report corporate actions that impact shareholders’ cost basis</a:t>
            </a:r>
            <a:r>
              <a:rPr lang="en-US" dirty="0" smtClean="0"/>
              <a:t>.  See new Form 8937.  </a:t>
            </a:r>
            <a:endParaRPr lang="en-US" dirty="0"/>
          </a:p>
        </p:txBody>
      </p:sp>
    </p:spTree>
    <p:extLst>
      <p:ext uri="{BB962C8B-B14F-4D97-AF65-F5344CB8AC3E}">
        <p14:creationId xmlns:p14="http://schemas.microsoft.com/office/powerpoint/2010/main" val="2607792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6</a:t>
            </a:fld>
            <a:endParaRPr lang="en-US" dirty="0"/>
          </a:p>
        </p:txBody>
      </p:sp>
      <p:sp>
        <p:nvSpPr>
          <p:cNvPr id="3" name="Content Placeholder 2"/>
          <p:cNvSpPr>
            <a:spLocks noGrp="1"/>
          </p:cNvSpPr>
          <p:nvPr>
            <p:ph idx="4294967295"/>
          </p:nvPr>
        </p:nvSpPr>
        <p:spPr>
          <a:xfrm>
            <a:off x="0" y="838200"/>
            <a:ext cx="8229600" cy="5470525"/>
          </a:xfrm>
        </p:spPr>
        <p:txBody>
          <a:bodyPr>
            <a:normAutofit fontScale="85000" lnSpcReduction="20000"/>
          </a:bodyPr>
          <a:lstStyle/>
          <a:p>
            <a:pPr>
              <a:buFont typeface="Wingdings" pitchFamily="2" charset="2"/>
              <a:buChar char="§"/>
            </a:pPr>
            <a:r>
              <a:rPr lang="en-US" dirty="0" smtClean="0"/>
              <a:t>FATCA – Regulations issued 2/9/2012 modify previous IRS Notices and give guidance to FFIs on identifying and documenting U.S. customers with offshore accounts.</a:t>
            </a:r>
          </a:p>
          <a:p>
            <a:pPr>
              <a:buFont typeface="Wingdings" pitchFamily="2" charset="2"/>
              <a:buChar char="§"/>
            </a:pPr>
            <a:r>
              <a:rPr lang="en-US" dirty="0" smtClean="0"/>
              <a:t>FATCA is effective in 2013.  Comments due April 30.  Hearing May 15, 2012.  Proposed regulations:</a:t>
            </a:r>
          </a:p>
          <a:p>
            <a:pPr lvl="1">
              <a:buFont typeface="Wingdings" pitchFamily="2" charset="2"/>
              <a:buChar char="Ø"/>
            </a:pPr>
            <a:r>
              <a:rPr lang="en-US" dirty="0" smtClean="0"/>
              <a:t>Addressed industry concerns in many areas.</a:t>
            </a:r>
          </a:p>
          <a:p>
            <a:pPr lvl="1">
              <a:buFont typeface="Wingdings" pitchFamily="2" charset="2"/>
              <a:buChar char="Ø"/>
            </a:pPr>
            <a:r>
              <a:rPr lang="en-US" dirty="0" smtClean="0"/>
              <a:t>Refined the definition of a “financial account” – generally bank, brokerage and money market accounts.  </a:t>
            </a:r>
          </a:p>
          <a:p>
            <a:pPr lvl="1">
              <a:buFont typeface="Wingdings" pitchFamily="2" charset="2"/>
              <a:buChar char="Ø"/>
            </a:pPr>
            <a:r>
              <a:rPr lang="en-US" dirty="0" smtClean="0"/>
              <a:t>Electronic searches for accounts less than $1 million.</a:t>
            </a:r>
          </a:p>
          <a:p>
            <a:pPr lvl="1">
              <a:buFont typeface="Wingdings" pitchFamily="2" charset="2"/>
              <a:buChar char="Ø"/>
            </a:pPr>
            <a:r>
              <a:rPr lang="en-US" dirty="0" smtClean="0"/>
              <a:t>Exclude accounts under $50,000.</a:t>
            </a:r>
          </a:p>
          <a:p>
            <a:pPr lvl="1">
              <a:buFont typeface="Wingdings" pitchFamily="2" charset="2"/>
              <a:buChar char="Ø"/>
            </a:pPr>
            <a:r>
              <a:rPr lang="en-US" dirty="0" smtClean="0"/>
              <a:t>Certain FFIs such as pension plans may self-certify they are a “deemed compliant” entity.  </a:t>
            </a:r>
          </a:p>
          <a:p>
            <a:pPr lvl="1">
              <a:buFont typeface="Wingdings" pitchFamily="2" charset="2"/>
              <a:buChar char="Ø"/>
            </a:pPr>
            <a:r>
              <a:rPr lang="en-US" dirty="0" smtClean="0"/>
              <a:t>Obligations outstanding on 1/1/2013 are </a:t>
            </a:r>
            <a:r>
              <a:rPr lang="en-US" dirty="0" smtClean="0"/>
              <a:t>grandfathered.</a:t>
            </a:r>
            <a:endParaRPr lang="en-US" dirty="0" smtClean="0"/>
          </a:p>
          <a:p>
            <a:pPr lvl="1">
              <a:buFont typeface="Wingdings" pitchFamily="2" charset="2"/>
              <a:buChar char="Ø"/>
            </a:pPr>
            <a:r>
              <a:rPr lang="en-US" dirty="0" smtClean="0"/>
              <a:t>Officer certification addressed.</a:t>
            </a:r>
          </a:p>
          <a:p>
            <a:pPr lvl="1">
              <a:buFont typeface="Wingdings" pitchFamily="2" charset="2"/>
              <a:buChar char="Ø"/>
            </a:pPr>
            <a:r>
              <a:rPr lang="en-US" dirty="0" smtClean="0"/>
              <a:t>Transition rule for reporting gross proceeds.</a:t>
            </a:r>
          </a:p>
          <a:p>
            <a:pPr lvl="1">
              <a:buFont typeface="Wingdings" pitchFamily="2" charset="2"/>
              <a:buChar char="Ø"/>
            </a:pPr>
            <a:r>
              <a:rPr lang="en-US" dirty="0" smtClean="0"/>
              <a:t>Withholding on passthru payments delayed until 2017.</a:t>
            </a:r>
          </a:p>
          <a:p>
            <a:pPr>
              <a:buFont typeface="Wingdings" pitchFamily="2" charset="2"/>
              <a:buChar char="Ø"/>
            </a:pPr>
            <a:endParaRPr lang="en-US" dirty="0"/>
          </a:p>
        </p:txBody>
      </p:sp>
    </p:spTree>
    <p:extLst>
      <p:ext uri="{BB962C8B-B14F-4D97-AF65-F5344CB8AC3E}">
        <p14:creationId xmlns:p14="http://schemas.microsoft.com/office/powerpoint/2010/main" val="38885676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 2012, The Tax Reporting Group</a:t>
            </a:r>
            <a:endParaRPr lang="en-US" dirty="0"/>
          </a:p>
        </p:txBody>
      </p:sp>
      <p:sp>
        <p:nvSpPr>
          <p:cNvPr id="3" name="Slide Number Placeholder 2"/>
          <p:cNvSpPr>
            <a:spLocks noGrp="1"/>
          </p:cNvSpPr>
          <p:nvPr>
            <p:ph type="sldNum" sz="quarter" idx="12"/>
          </p:nvPr>
        </p:nvSpPr>
        <p:spPr/>
        <p:txBody>
          <a:bodyPr/>
          <a:lstStyle/>
          <a:p>
            <a:fld id="{98B7BBC9-F040-4CC0-9D3B-BF5397161AEC}" type="slidenum">
              <a:rPr lang="en-US" smtClean="0"/>
              <a:t>7</a:t>
            </a:fld>
            <a:endParaRPr lang="en-US" dirty="0"/>
          </a:p>
        </p:txBody>
      </p:sp>
      <p:sp>
        <p:nvSpPr>
          <p:cNvPr id="4" name="Rectangle 3"/>
          <p:cNvSpPr/>
          <p:nvPr/>
        </p:nvSpPr>
        <p:spPr>
          <a:xfrm>
            <a:off x="381000" y="685800"/>
            <a:ext cx="8229600" cy="5005358"/>
          </a:xfrm>
          <a:prstGeom prst="rect">
            <a:avLst/>
          </a:prstGeom>
        </p:spPr>
        <p:txBody>
          <a:bodyPr wrap="square" lIns="457200" rIns="457200" anchor="t" anchorCtr="0">
            <a:noAutofit/>
          </a:bodyPr>
          <a:lstStyle/>
          <a:p>
            <a:pPr marL="342900" indent="-342900">
              <a:buFont typeface="Wingdings" pitchFamily="2" charset="2"/>
              <a:buChar char="§"/>
            </a:pPr>
            <a:r>
              <a:rPr lang="en-US" sz="2400" dirty="0" smtClean="0"/>
              <a:t>U.S. issued joint statement with 5 countries (France, Germany, Italy, Spain and UK) that outlines an alternative approach to FATCA, allowing for reciprocity.</a:t>
            </a:r>
          </a:p>
          <a:p>
            <a:pPr marL="342900" indent="-342900">
              <a:buFont typeface="Wingdings" pitchFamily="2" charset="2"/>
              <a:buChar char="§"/>
            </a:pPr>
            <a:r>
              <a:rPr lang="en-US" sz="2400" dirty="0" smtClean="0"/>
              <a:t>Proposed </a:t>
            </a:r>
            <a:r>
              <a:rPr lang="en-US" sz="2400" dirty="0"/>
              <a:t>regulations provided guidance on credit default swaps, NPC and other financial instruments.  </a:t>
            </a:r>
          </a:p>
          <a:p>
            <a:pPr marL="342900" indent="-342900">
              <a:buFont typeface="Wingdings" pitchFamily="2" charset="2"/>
              <a:buChar char="§"/>
            </a:pPr>
            <a:r>
              <a:rPr lang="en-US" sz="2400" dirty="0"/>
              <a:t>NRA reporting and withholding is a Tier One audit issue.  Proposed reporting on Form 1042-S requires bank deposit interest to be reported to all NRAs (currently Canadians).  </a:t>
            </a:r>
          </a:p>
        </p:txBody>
      </p:sp>
    </p:spTree>
    <p:extLst>
      <p:ext uri="{BB962C8B-B14F-4D97-AF65-F5344CB8AC3E}">
        <p14:creationId xmlns:p14="http://schemas.microsoft.com/office/powerpoint/2010/main" val="331173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8</a:t>
            </a:fld>
            <a:endParaRPr lang="en-US" dirty="0"/>
          </a:p>
        </p:txBody>
      </p:sp>
      <p:sp>
        <p:nvSpPr>
          <p:cNvPr id="3" name="Content Placeholder 2"/>
          <p:cNvSpPr>
            <a:spLocks noGrp="1"/>
          </p:cNvSpPr>
          <p:nvPr>
            <p:ph idx="4294967295"/>
          </p:nvPr>
        </p:nvSpPr>
        <p:spPr>
          <a:xfrm>
            <a:off x="0" y="838200"/>
            <a:ext cx="8229600" cy="5470525"/>
          </a:xfrm>
        </p:spPr>
        <p:txBody>
          <a:bodyPr lIns="457200" tIns="45720" rIns="457200">
            <a:normAutofit fontScale="85000" lnSpcReduction="10000"/>
          </a:bodyPr>
          <a:lstStyle/>
          <a:p>
            <a:pPr>
              <a:buFont typeface="Wingdings" pitchFamily="2" charset="2"/>
              <a:buChar char="§"/>
            </a:pPr>
            <a:r>
              <a:rPr lang="en-US" dirty="0"/>
              <a:t>FinCEN Notice 2012-1 extends the deadline in Notices 2011-1 and 2011-2 by one year to 6/30/2013 for investment advisors, etc. who have signature authority but no financial interest in a financial account.</a:t>
            </a:r>
          </a:p>
          <a:p>
            <a:pPr>
              <a:buFont typeface="Wingdings" pitchFamily="2" charset="2"/>
              <a:buChar char="§"/>
            </a:pPr>
            <a:r>
              <a:rPr lang="en-US" dirty="0" smtClean="0"/>
              <a:t>Revenue </a:t>
            </a:r>
            <a:r>
              <a:rPr lang="en-US" dirty="0"/>
              <a:t>Procedure 2012-17 and 2011-61 allow electronic (substitute) K-1 for a partnership under 6031(b).</a:t>
            </a:r>
          </a:p>
          <a:p>
            <a:pPr>
              <a:buFont typeface="Wingdings" pitchFamily="2" charset="2"/>
              <a:buChar char="§"/>
            </a:pPr>
            <a:r>
              <a:rPr lang="en-US" dirty="0" smtClean="0"/>
              <a:t>6050W reporting on new 2011 Form 1099-K, but withholding delayed on payment card payments to 2013.  FAQs issued.</a:t>
            </a:r>
          </a:p>
          <a:p>
            <a:pPr>
              <a:buFont typeface="Wingdings" pitchFamily="2" charset="2"/>
              <a:buChar char="§"/>
            </a:pPr>
            <a:r>
              <a:rPr lang="en-US" dirty="0" smtClean="0"/>
              <a:t>Truncate SSNs and TINs (not EINs) until 2012.</a:t>
            </a:r>
          </a:p>
          <a:p>
            <a:pPr>
              <a:buFont typeface="Wingdings" pitchFamily="2" charset="2"/>
              <a:buChar char="§"/>
            </a:pPr>
            <a:r>
              <a:rPr lang="en-US" dirty="0"/>
              <a:t>More 1099-A &amp; C reporting due to foreclosures, modifications, credit card debt plus more scrutiny from states and debtors’ attorneys</a:t>
            </a:r>
            <a:r>
              <a:rPr lang="en-US" dirty="0" smtClean="0"/>
              <a:t>.</a:t>
            </a:r>
            <a:endParaRPr lang="en-US" dirty="0"/>
          </a:p>
        </p:txBody>
      </p:sp>
    </p:spTree>
    <p:extLst>
      <p:ext uri="{BB962C8B-B14F-4D97-AF65-F5344CB8AC3E}">
        <p14:creationId xmlns:p14="http://schemas.microsoft.com/office/powerpoint/2010/main" val="499625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latin typeface="Times New Roman"/>
                <a:cs typeface="Times New Roman"/>
              </a:rPr>
              <a:t>© 2012, The Tax Reporting Group</a:t>
            </a:r>
            <a:endParaRPr lang="en-US" dirty="0"/>
          </a:p>
        </p:txBody>
      </p:sp>
      <p:sp>
        <p:nvSpPr>
          <p:cNvPr id="5" name="Slide Number Placeholder 4"/>
          <p:cNvSpPr>
            <a:spLocks noGrp="1"/>
          </p:cNvSpPr>
          <p:nvPr>
            <p:ph type="sldNum" sz="quarter" idx="12"/>
          </p:nvPr>
        </p:nvSpPr>
        <p:spPr/>
        <p:txBody>
          <a:bodyPr/>
          <a:lstStyle/>
          <a:p>
            <a:fld id="{98B7BBC9-F040-4CC0-9D3B-BF5397161AEC}" type="slidenum">
              <a:rPr lang="en-US" smtClean="0"/>
              <a:t>9</a:t>
            </a:fld>
            <a:endParaRPr lang="en-US" dirty="0"/>
          </a:p>
        </p:txBody>
      </p:sp>
      <p:sp>
        <p:nvSpPr>
          <p:cNvPr id="3" name="Content Placeholder 2"/>
          <p:cNvSpPr>
            <a:spLocks noGrp="1"/>
          </p:cNvSpPr>
          <p:nvPr>
            <p:ph idx="4294967295"/>
          </p:nvPr>
        </p:nvSpPr>
        <p:spPr>
          <a:xfrm>
            <a:off x="0" y="1600200"/>
            <a:ext cx="8229600" cy="4708525"/>
          </a:xfrm>
        </p:spPr>
        <p:txBody>
          <a:bodyPr lIns="457200" rIns="457200"/>
          <a:lstStyle/>
          <a:p>
            <a:pPr>
              <a:buFont typeface="Wingdings" pitchFamily="2" charset="2"/>
              <a:buChar char="§"/>
            </a:pPr>
            <a:r>
              <a:rPr lang="en-US" dirty="0" smtClean="0"/>
              <a:t>See also drafts of 2012 forms with major changes including:  </a:t>
            </a:r>
          </a:p>
          <a:p>
            <a:pPr lvl="1">
              <a:buFont typeface="Wingdings" pitchFamily="2" charset="2"/>
              <a:buChar char="v"/>
            </a:pPr>
            <a:r>
              <a:rPr lang="en-US" dirty="0" smtClean="0"/>
              <a:t>Form 1099-C would require specific identifiable event.</a:t>
            </a:r>
          </a:p>
          <a:p>
            <a:pPr lvl="1">
              <a:buFont typeface="Wingdings" pitchFamily="2" charset="2"/>
              <a:buChar char="v"/>
            </a:pPr>
            <a:r>
              <a:rPr lang="en-US" dirty="0" smtClean="0"/>
              <a:t>Form 1099-B checkbox for non-covered securities.</a:t>
            </a:r>
          </a:p>
          <a:p>
            <a:pPr lvl="1">
              <a:buFont typeface="Wingdings" pitchFamily="2" charset="2"/>
              <a:buChar char="v"/>
            </a:pPr>
            <a:r>
              <a:rPr lang="en-US" dirty="0" smtClean="0"/>
              <a:t>Elimination of mortgage insurance box on Form 1098.</a:t>
            </a:r>
            <a:endParaRPr lang="en-US" dirty="0"/>
          </a:p>
        </p:txBody>
      </p:sp>
    </p:spTree>
    <p:extLst>
      <p:ext uri="{BB962C8B-B14F-4D97-AF65-F5344CB8AC3E}">
        <p14:creationId xmlns:p14="http://schemas.microsoft.com/office/powerpoint/2010/main" val="4936378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273</TotalTime>
  <Words>725</Words>
  <Application>Microsoft Office PowerPoint</Application>
  <PresentationFormat>On-screen Show (4:3)</PresentationFormat>
  <Paragraphs>74</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IRS Reporting</vt:lpstr>
      <vt:lpstr>YOUR PRESENTER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DISCLAIMER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IRS Reporting Changes</dc:title>
  <dc:creator>Carolyn</dc:creator>
  <cp:lastModifiedBy>Carolyn</cp:lastModifiedBy>
  <cp:revision>24</cp:revision>
  <cp:lastPrinted>2011-12-07T20:35:43Z</cp:lastPrinted>
  <dcterms:created xsi:type="dcterms:W3CDTF">2011-12-07T15:43:03Z</dcterms:created>
  <dcterms:modified xsi:type="dcterms:W3CDTF">2012-02-20T15:24:37Z</dcterms:modified>
</cp:coreProperties>
</file>