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3" r:id="rId1"/>
  </p:sldMasterIdLst>
  <p:notesMasterIdLst>
    <p:notesMasterId r:id="rId14"/>
  </p:notesMasterIdLst>
  <p:sldIdLst>
    <p:sldId id="369" r:id="rId2"/>
    <p:sldId id="372" r:id="rId3"/>
    <p:sldId id="341" r:id="rId4"/>
    <p:sldId id="374" r:id="rId5"/>
    <p:sldId id="373" r:id="rId6"/>
    <p:sldId id="371" r:id="rId7"/>
    <p:sldId id="319" r:id="rId8"/>
    <p:sldId id="323" r:id="rId9"/>
    <p:sldId id="327" r:id="rId10"/>
    <p:sldId id="345" r:id="rId11"/>
    <p:sldId id="370" r:id="rId12"/>
    <p:sldId id="375" r:id="rId13"/>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pitchFamily="34" charset="0"/>
        <a:ea typeface="+mn-ea"/>
        <a:cs typeface="+mn-cs"/>
      </a:defRPr>
    </a:lvl1pPr>
    <a:lvl2pPr marL="457200" algn="l" rtl="0" fontAlgn="base">
      <a:spcBef>
        <a:spcPct val="0"/>
      </a:spcBef>
      <a:spcAft>
        <a:spcPct val="0"/>
      </a:spcAft>
      <a:defRPr b="1" kern="1200">
        <a:solidFill>
          <a:schemeClr val="tx1"/>
        </a:solidFill>
        <a:latin typeface="Arial" pitchFamily="34" charset="0"/>
        <a:ea typeface="+mn-ea"/>
        <a:cs typeface="+mn-cs"/>
      </a:defRPr>
    </a:lvl2pPr>
    <a:lvl3pPr marL="914400" algn="l" rtl="0" fontAlgn="base">
      <a:spcBef>
        <a:spcPct val="0"/>
      </a:spcBef>
      <a:spcAft>
        <a:spcPct val="0"/>
      </a:spcAft>
      <a:defRPr b="1" kern="1200">
        <a:solidFill>
          <a:schemeClr val="tx1"/>
        </a:solidFill>
        <a:latin typeface="Arial" pitchFamily="34" charset="0"/>
        <a:ea typeface="+mn-ea"/>
        <a:cs typeface="+mn-cs"/>
      </a:defRPr>
    </a:lvl3pPr>
    <a:lvl4pPr marL="1371600" algn="l" rtl="0" fontAlgn="base">
      <a:spcBef>
        <a:spcPct val="0"/>
      </a:spcBef>
      <a:spcAft>
        <a:spcPct val="0"/>
      </a:spcAft>
      <a:defRPr b="1" kern="1200">
        <a:solidFill>
          <a:schemeClr val="tx1"/>
        </a:solidFill>
        <a:latin typeface="Arial" pitchFamily="34" charset="0"/>
        <a:ea typeface="+mn-ea"/>
        <a:cs typeface="+mn-cs"/>
      </a:defRPr>
    </a:lvl4pPr>
    <a:lvl5pPr marL="1828800" algn="l" rtl="0" fontAlgn="base">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BFC1"/>
    <a:srgbClr val="E0E1E3"/>
    <a:srgbClr val="FFFFFF"/>
    <a:srgbClr val="282828"/>
    <a:srgbClr val="6B6C6E"/>
    <a:srgbClr val="F1ECDF"/>
    <a:srgbClr val="DDDDDD"/>
    <a:srgbClr val="2F4E4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1" autoAdjust="0"/>
    <p:restoredTop sz="96489" autoAdjust="0"/>
  </p:normalViewPr>
  <p:slideViewPr>
    <p:cSldViewPr>
      <p:cViewPr>
        <p:scale>
          <a:sx n="100" d="100"/>
          <a:sy n="100" d="100"/>
        </p:scale>
        <p:origin x="-240" y="-306"/>
      </p:cViewPr>
      <p:guideLst>
        <p:guide orient="horz" pos="4032"/>
        <p:guide orient="horz" pos="624"/>
        <p:guide orient="horz" pos="1781"/>
        <p:guide orient="horz" pos="3648"/>
        <p:guide orient="horz" pos="966"/>
        <p:guide orient="horz" pos="836"/>
        <p:guide orient="horz" pos="432"/>
        <p:guide orient="horz" pos="4222"/>
        <p:guide pos="4128"/>
        <p:guide pos="5616"/>
        <p:guide pos="144"/>
        <p:guide pos="1740"/>
        <p:guide pos="288"/>
        <p:guide pos="5184"/>
        <p:guide pos="461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24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6888" cy="465138"/>
          </a:xfrm>
          <a:prstGeom prst="rect">
            <a:avLst/>
          </a:prstGeom>
          <a:noFill/>
          <a:ln w="9525">
            <a:noFill/>
            <a:miter lim="800000"/>
            <a:headEnd/>
            <a:tailEnd/>
          </a:ln>
        </p:spPr>
        <p:txBody>
          <a:bodyPr vert="horz" wrap="square" lIns="93060" tIns="46532" rIns="93060" bIns="46532" numCol="1" anchor="t" anchorCtr="0" compatLnSpc="1">
            <a:prstTxWarp prst="textNoShape">
              <a:avLst/>
            </a:prstTxWarp>
          </a:bodyPr>
          <a:lstStyle>
            <a:lvl1pPr algn="l" defTabSz="929489">
              <a:defRPr sz="1300" b="0">
                <a:latin typeface="Arial" charset="0"/>
              </a:defRPr>
            </a:lvl1pPr>
          </a:lstStyle>
          <a:p>
            <a:pPr>
              <a:defRPr/>
            </a:pPr>
            <a:endParaRPr lang="en-US" dirty="0"/>
          </a:p>
        </p:txBody>
      </p:sp>
      <p:sp>
        <p:nvSpPr>
          <p:cNvPr id="6147" name="Rectangle 3"/>
          <p:cNvSpPr>
            <a:spLocks noGrp="1" noChangeArrowheads="1"/>
          </p:cNvSpPr>
          <p:nvPr>
            <p:ph type="dt" idx="1"/>
          </p:nvPr>
        </p:nvSpPr>
        <p:spPr bwMode="auto">
          <a:xfrm>
            <a:off x="3971925" y="0"/>
            <a:ext cx="3036888" cy="465138"/>
          </a:xfrm>
          <a:prstGeom prst="rect">
            <a:avLst/>
          </a:prstGeom>
          <a:noFill/>
          <a:ln w="9525">
            <a:noFill/>
            <a:miter lim="800000"/>
            <a:headEnd/>
            <a:tailEnd/>
          </a:ln>
        </p:spPr>
        <p:txBody>
          <a:bodyPr vert="horz" wrap="square" lIns="93060" tIns="46532" rIns="93060" bIns="46532" numCol="1" anchor="t" anchorCtr="0" compatLnSpc="1">
            <a:prstTxWarp prst="textNoShape">
              <a:avLst/>
            </a:prstTxWarp>
          </a:bodyPr>
          <a:lstStyle>
            <a:lvl1pPr algn="r" defTabSz="929489">
              <a:defRPr sz="1300" b="0">
                <a:latin typeface="Arial" charset="0"/>
              </a:defRPr>
            </a:lvl1pPr>
          </a:lstStyle>
          <a:p>
            <a:pPr>
              <a:defRPr/>
            </a:pPr>
            <a:endParaRPr lang="en-US" dirty="0"/>
          </a:p>
        </p:txBody>
      </p:sp>
      <p:sp>
        <p:nvSpPr>
          <p:cNvPr id="122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060" tIns="46532" rIns="93060" bIns="4653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p:spPr>
        <p:txBody>
          <a:bodyPr vert="horz" wrap="square" lIns="93060" tIns="46532" rIns="93060" bIns="46532" numCol="1" anchor="b" anchorCtr="0" compatLnSpc="1">
            <a:prstTxWarp prst="textNoShape">
              <a:avLst/>
            </a:prstTxWarp>
          </a:bodyPr>
          <a:lstStyle>
            <a:lvl1pPr algn="l" defTabSz="929489">
              <a:defRPr sz="1300" b="0">
                <a:latin typeface="Arial" charset="0"/>
              </a:defRPr>
            </a:lvl1pPr>
          </a:lstStyle>
          <a:p>
            <a:pPr>
              <a:defRPr/>
            </a:pPr>
            <a:endParaRPr lang="en-US" dirty="0"/>
          </a:p>
        </p:txBody>
      </p:sp>
      <p:sp>
        <p:nvSpPr>
          <p:cNvPr id="6151"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p:spPr>
        <p:txBody>
          <a:bodyPr vert="horz" wrap="square" lIns="93060" tIns="46532" rIns="93060" bIns="46532" numCol="1" anchor="b" anchorCtr="0" compatLnSpc="1">
            <a:prstTxWarp prst="textNoShape">
              <a:avLst/>
            </a:prstTxWarp>
          </a:bodyPr>
          <a:lstStyle>
            <a:lvl1pPr algn="r" defTabSz="929489">
              <a:defRPr sz="1300" b="0">
                <a:latin typeface="Arial" charset="0"/>
              </a:defRPr>
            </a:lvl1pPr>
          </a:lstStyle>
          <a:p>
            <a:pPr>
              <a:defRPr/>
            </a:pPr>
            <a:fld id="{9A712677-9092-4699-8D97-29C0DBD430B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065" tIns="46532" rIns="93065" bIns="46532" anchor="b"/>
          <a:lstStyle/>
          <a:p>
            <a:pPr algn="r" defTabSz="923925"/>
            <a:fld id="{11C461FB-5FC8-4DB7-BF1F-09A04F303973}" type="slidenum">
              <a:rPr lang="en-US" sz="1200">
                <a:solidFill>
                  <a:srgbClr val="FF0000"/>
                </a:solidFill>
                <a:latin typeface="Lucida Grande"/>
              </a:rPr>
              <a:pPr algn="r" defTabSz="923925"/>
              <a:t>2</a:t>
            </a:fld>
            <a:endParaRPr lang="en-US" sz="1200" dirty="0">
              <a:solidFill>
                <a:srgbClr val="FF0000"/>
              </a:solidFill>
              <a:latin typeface="Lucida Grande"/>
            </a:endParaRPr>
          </a:p>
        </p:txBody>
      </p:sp>
      <p:sp>
        <p:nvSpPr>
          <p:cNvPr id="13315" name="Rectangle 2"/>
          <p:cNvSpPr>
            <a:spLocks noGrp="1" noRot="1" noChangeAspect="1" noChangeArrowheads="1" noTextEdit="1"/>
          </p:cNvSpPr>
          <p:nvPr>
            <p:ph type="sldImg"/>
          </p:nvPr>
        </p:nvSpPr>
        <p:spPr>
          <a:xfrm>
            <a:off x="1187450" y="698500"/>
            <a:ext cx="4643438" cy="3484563"/>
          </a:xfrm>
          <a:ln/>
        </p:spPr>
      </p:sp>
      <p:sp>
        <p:nvSpPr>
          <p:cNvPr id="13316" name="Rectangle 3"/>
          <p:cNvSpPr>
            <a:spLocks noGrp="1" noChangeArrowheads="1"/>
          </p:cNvSpPr>
          <p:nvPr>
            <p:ph type="body" idx="1"/>
          </p:nvPr>
        </p:nvSpPr>
        <p:spPr>
          <a:xfrm>
            <a:off x="701675" y="4416425"/>
            <a:ext cx="5607050" cy="4181475"/>
          </a:xfrm>
          <a:noFill/>
          <a:ln/>
        </p:spPr>
        <p:txBody>
          <a:bodyPr lIns="93065" rIns="93065"/>
          <a:lstStyle/>
          <a:p>
            <a:pPr eaLnBrk="1" hangingPunct="1">
              <a:spcBef>
                <a:spcPct val="0"/>
              </a:spcBef>
            </a:pPr>
            <a:endParaRPr 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dirty="0" smtClean="0">
              <a:latin typeface="Arial" pitchFamily="34" charset="0"/>
            </a:endParaRPr>
          </a:p>
        </p:txBody>
      </p:sp>
      <p:sp>
        <p:nvSpPr>
          <p:cNvPr id="14340" name="Slide Number Placeholder 3"/>
          <p:cNvSpPr>
            <a:spLocks noGrp="1"/>
          </p:cNvSpPr>
          <p:nvPr>
            <p:ph type="sldNum" sz="quarter" idx="5"/>
          </p:nvPr>
        </p:nvSpPr>
        <p:spPr>
          <a:noFill/>
        </p:spPr>
        <p:txBody>
          <a:bodyPr/>
          <a:lstStyle/>
          <a:p>
            <a:pPr defTabSz="928688"/>
            <a:fld id="{DEFBDB8A-57F4-44D9-B512-B1E402753E63}" type="slidenum">
              <a:rPr lang="en-US" smtClean="0">
                <a:latin typeface="Arial" pitchFamily="34" charset="0"/>
              </a:rPr>
              <a:pPr defTabSz="928688"/>
              <a:t>8</a:t>
            </a:fld>
            <a:endParaRPr 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971925" y="8829675"/>
            <a:ext cx="3036888" cy="465138"/>
          </a:xfrm>
          <a:prstGeom prst="rect">
            <a:avLst/>
          </a:prstGeom>
          <a:noFill/>
          <a:ln w="9525">
            <a:noFill/>
            <a:miter lim="800000"/>
            <a:headEnd/>
            <a:tailEnd/>
          </a:ln>
        </p:spPr>
        <p:txBody>
          <a:bodyPr lIns="93081" tIns="46539" rIns="93081" bIns="46539" anchor="b"/>
          <a:lstStyle/>
          <a:p>
            <a:pPr algn="r" defTabSz="925513"/>
            <a:fld id="{3A61280D-34A2-4AD3-8F42-10033F22C387}" type="slidenum">
              <a:rPr lang="en-US" sz="1300" b="0"/>
              <a:pPr algn="r" defTabSz="925513"/>
              <a:t>9</a:t>
            </a:fld>
            <a:endParaRPr lang="en-US" sz="1300" b="0" dirty="0"/>
          </a:p>
        </p:txBody>
      </p:sp>
      <p:sp>
        <p:nvSpPr>
          <p:cNvPr id="15363" name="Rectangle 2"/>
          <p:cNvSpPr>
            <a:spLocks noGrp="1" noRot="1" noChangeAspect="1" noChangeArrowheads="1" noTextEdit="1"/>
          </p:cNvSpPr>
          <p:nvPr>
            <p:ph type="sldImg"/>
          </p:nvPr>
        </p:nvSpPr>
        <p:spPr>
          <a:xfrm>
            <a:off x="1187450" y="698500"/>
            <a:ext cx="4643438" cy="3484563"/>
          </a:xfrm>
          <a:ln/>
        </p:spPr>
      </p:sp>
      <p:sp>
        <p:nvSpPr>
          <p:cNvPr id="15364" name="Rectangle 3"/>
          <p:cNvSpPr>
            <a:spLocks noGrp="1" noChangeArrowheads="1"/>
          </p:cNvSpPr>
          <p:nvPr>
            <p:ph type="body" idx="1"/>
          </p:nvPr>
        </p:nvSpPr>
        <p:spPr>
          <a:xfrm>
            <a:off x="701675" y="4414838"/>
            <a:ext cx="5607050" cy="4183062"/>
          </a:xfrm>
          <a:noFill/>
          <a:ln/>
        </p:spPr>
        <p:txBody>
          <a:bodyPr lIns="93081" tIns="46539" rIns="93081" bIns="46539"/>
          <a:lstStyle/>
          <a:p>
            <a:pPr marL="112713" indent="-112713" eaLnBrk="1" hangingPunct="1"/>
            <a:endParaRPr lang="en-US" sz="1100"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txBox="1">
            <a:spLocks noGrp="1" noChangeArrowheads="1"/>
          </p:cNvSpPr>
          <p:nvPr/>
        </p:nvSpPr>
        <p:spPr bwMode="auto">
          <a:xfrm>
            <a:off x="3971925" y="8829675"/>
            <a:ext cx="3036888" cy="465138"/>
          </a:xfrm>
          <a:prstGeom prst="rect">
            <a:avLst/>
          </a:prstGeom>
          <a:noFill/>
          <a:ln w="9525">
            <a:noFill/>
            <a:miter lim="800000"/>
            <a:headEnd/>
            <a:tailEnd/>
          </a:ln>
        </p:spPr>
        <p:txBody>
          <a:bodyPr lIns="93129" tIns="46564" rIns="93129" bIns="46564" anchor="b"/>
          <a:lstStyle/>
          <a:p>
            <a:pPr algn="r" defTabSz="931863"/>
            <a:fld id="{018E6BCE-F144-4A8B-AE2D-1B7C9DF51818}" type="slidenum">
              <a:rPr lang="en-US" sz="1300" b="0"/>
              <a:pPr algn="r" defTabSz="931863"/>
              <a:t>10</a:t>
            </a:fld>
            <a:endParaRPr lang="en-US" sz="1300" b="0" dirty="0"/>
          </a:p>
        </p:txBody>
      </p:sp>
      <p:sp>
        <p:nvSpPr>
          <p:cNvPr id="16387" name="Rectangle 2"/>
          <p:cNvSpPr>
            <a:spLocks noGrp="1" noRot="1" noChangeAspect="1" noChangeArrowheads="1" noTextEdit="1"/>
          </p:cNvSpPr>
          <p:nvPr>
            <p:ph type="sldImg"/>
          </p:nvPr>
        </p:nvSpPr>
        <p:spPr>
          <a:xfrm>
            <a:off x="1185863" y="696913"/>
            <a:ext cx="4648200" cy="3486150"/>
          </a:xfrm>
          <a:ln/>
        </p:spPr>
      </p:sp>
      <p:sp>
        <p:nvSpPr>
          <p:cNvPr id="16388" name="Rectangle 3"/>
          <p:cNvSpPr>
            <a:spLocks noGrp="1" noChangeArrowheads="1"/>
          </p:cNvSpPr>
          <p:nvPr>
            <p:ph type="body" idx="1"/>
          </p:nvPr>
        </p:nvSpPr>
        <p:spPr>
          <a:xfrm>
            <a:off x="701675" y="4414838"/>
            <a:ext cx="5607050" cy="4184650"/>
          </a:xfrm>
          <a:noFill/>
          <a:ln/>
        </p:spPr>
        <p:txBody>
          <a:bodyPr lIns="93129" tIns="46564" rIns="93129" bIns="46564"/>
          <a:lstStyle/>
          <a:p>
            <a:pPr marL="112713" indent="-112713" eaLnBrk="1" hangingPunct="1">
              <a:buFontTx/>
              <a:buChar char="•"/>
            </a:pPr>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8_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1735138" y="2090738"/>
            <a:ext cx="5673725" cy="2176462"/>
            <a:chOff x="1735818" y="2089962"/>
            <a:chExt cx="5672832" cy="2176272"/>
          </a:xfrm>
        </p:grpSpPr>
        <p:sp>
          <p:nvSpPr>
            <p:cNvPr id="5" name="Rectangle 4"/>
            <p:cNvSpPr/>
            <p:nvPr/>
          </p:nvSpPr>
          <p:spPr bwMode="auto">
            <a:xfrm>
              <a:off x="1735818" y="2089962"/>
              <a:ext cx="5672832" cy="2176272"/>
            </a:xfrm>
            <a:prstGeom prst="rect">
              <a:avLst/>
            </a:prstGeom>
            <a:gradFill>
              <a:gsLst>
                <a:gs pos="0">
                  <a:srgbClr val="6B6C6E"/>
                </a:gs>
                <a:gs pos="100000">
                  <a:srgbClr val="282828"/>
                </a:gs>
              </a:gsLst>
              <a:lin ang="3000000" scaled="0"/>
            </a:gradFill>
            <a:ln w="9525" cap="flat" cmpd="sng" algn="ctr">
              <a:noFill/>
              <a:prstDash val="solid"/>
              <a:round/>
              <a:headEnd type="none" w="med" len="med"/>
              <a:tailEnd type="none" w="med" len="med"/>
            </a:ln>
            <a:effectLst/>
          </p:spPr>
          <p:txBody>
            <a:bodyPr>
              <a:spAutoFit/>
            </a:bodyPr>
            <a:lstStyle/>
            <a:p>
              <a:pPr algn="ctr">
                <a:defRPr/>
              </a:pPr>
              <a:endParaRPr lang="en-US" dirty="0">
                <a:latin typeface="Arial" charset="0"/>
              </a:endParaRPr>
            </a:p>
          </p:txBody>
        </p:sp>
        <p:cxnSp>
          <p:nvCxnSpPr>
            <p:cNvPr id="6" name="Straight Connector 9"/>
            <p:cNvCxnSpPr>
              <a:cxnSpLocks noChangeShapeType="1"/>
            </p:cNvCxnSpPr>
            <p:nvPr/>
          </p:nvCxnSpPr>
          <p:spPr bwMode="auto">
            <a:xfrm>
              <a:off x="1829034" y="2231114"/>
              <a:ext cx="5486400" cy="0"/>
            </a:xfrm>
            <a:prstGeom prst="line">
              <a:avLst/>
            </a:prstGeom>
            <a:noFill/>
            <a:ln w="76200" algn="ctr">
              <a:solidFill>
                <a:srgbClr val="FFFFFF"/>
              </a:solidFill>
              <a:round/>
              <a:headEnd/>
              <a:tailEnd/>
            </a:ln>
          </p:spPr>
        </p:cxnSp>
        <p:cxnSp>
          <p:nvCxnSpPr>
            <p:cNvPr id="7" name="Straight Connector 12"/>
            <p:cNvCxnSpPr>
              <a:cxnSpLocks noChangeShapeType="1"/>
            </p:cNvCxnSpPr>
            <p:nvPr/>
          </p:nvCxnSpPr>
          <p:spPr bwMode="auto">
            <a:xfrm>
              <a:off x="1829034" y="4140208"/>
              <a:ext cx="5486400" cy="0"/>
            </a:xfrm>
            <a:prstGeom prst="line">
              <a:avLst/>
            </a:prstGeom>
            <a:noFill/>
            <a:ln w="19050" algn="ctr">
              <a:solidFill>
                <a:srgbClr val="FFFFFF"/>
              </a:solidFill>
              <a:round/>
              <a:headEnd/>
              <a:tailEnd/>
            </a:ln>
          </p:spPr>
        </p:cxnSp>
      </p:grpSp>
      <p:grpSp>
        <p:nvGrpSpPr>
          <p:cNvPr id="8" name="Group 7"/>
          <p:cNvGrpSpPr>
            <a:grpSpLocks/>
          </p:cNvGrpSpPr>
          <p:nvPr/>
        </p:nvGrpSpPr>
        <p:grpSpPr bwMode="auto">
          <a:xfrm>
            <a:off x="1735138" y="2090738"/>
            <a:ext cx="5673725" cy="2176462"/>
            <a:chOff x="1735818" y="2089962"/>
            <a:chExt cx="5672832" cy="2176272"/>
          </a:xfrm>
        </p:grpSpPr>
        <p:sp>
          <p:nvSpPr>
            <p:cNvPr id="9" name="Rectangle 8"/>
            <p:cNvSpPr/>
            <p:nvPr/>
          </p:nvSpPr>
          <p:spPr bwMode="gray">
            <a:xfrm>
              <a:off x="1735818" y="2089962"/>
              <a:ext cx="5672832" cy="2176272"/>
            </a:xfrm>
            <a:prstGeom prst="rect">
              <a:avLst/>
            </a:prstGeom>
            <a:solidFill>
              <a:schemeClr val="bg1"/>
            </a:solidFill>
            <a:ln w="6350" cap="flat" cmpd="sng" algn="ctr">
              <a:solidFill>
                <a:srgbClr val="6B6C6E"/>
              </a:solidFill>
              <a:prstDash val="solid"/>
              <a:round/>
              <a:headEnd type="none" w="med" len="med"/>
              <a:tailEnd type="none" w="med" len="med"/>
            </a:ln>
            <a:effectLst/>
          </p:spPr>
          <p:txBody>
            <a:bodyPr>
              <a:spAutoFit/>
            </a:bodyPr>
            <a:lstStyle/>
            <a:p>
              <a:pPr algn="ctr">
                <a:defRPr/>
              </a:pPr>
              <a:endParaRPr lang="en-US" dirty="0">
                <a:latin typeface="Arial" charset="0"/>
              </a:endParaRPr>
            </a:p>
          </p:txBody>
        </p:sp>
        <p:cxnSp>
          <p:nvCxnSpPr>
            <p:cNvPr id="10" name="Straight Connector 15"/>
            <p:cNvCxnSpPr>
              <a:cxnSpLocks noChangeShapeType="1"/>
            </p:cNvCxnSpPr>
            <p:nvPr/>
          </p:nvCxnSpPr>
          <p:spPr bwMode="gray">
            <a:xfrm>
              <a:off x="1829034" y="2231114"/>
              <a:ext cx="5486400" cy="0"/>
            </a:xfrm>
            <a:prstGeom prst="line">
              <a:avLst/>
            </a:prstGeom>
            <a:noFill/>
            <a:ln w="76200" algn="ctr">
              <a:solidFill>
                <a:srgbClr val="6B6C6E"/>
              </a:solidFill>
              <a:round/>
              <a:headEnd/>
              <a:tailEnd/>
            </a:ln>
          </p:spPr>
        </p:cxnSp>
        <p:cxnSp>
          <p:nvCxnSpPr>
            <p:cNvPr id="11" name="Straight Connector 16"/>
            <p:cNvCxnSpPr>
              <a:cxnSpLocks noChangeShapeType="1"/>
            </p:cNvCxnSpPr>
            <p:nvPr/>
          </p:nvCxnSpPr>
          <p:spPr bwMode="gray">
            <a:xfrm>
              <a:off x="1829034" y="4140208"/>
              <a:ext cx="5486400" cy="0"/>
            </a:xfrm>
            <a:prstGeom prst="line">
              <a:avLst/>
            </a:prstGeom>
            <a:noFill/>
            <a:ln w="19050" algn="ctr">
              <a:solidFill>
                <a:srgbClr val="6B6C6E"/>
              </a:solidFill>
              <a:round/>
              <a:headEnd/>
              <a:tailEnd/>
            </a:ln>
          </p:spPr>
        </p:cxnSp>
      </p:grpSp>
      <p:pic>
        <p:nvPicPr>
          <p:cNvPr id="12" name="Picture 1" descr="H:\PROJECTS\AGENCY\07.09\PRES-07-09-0512 UST PPT 3-D objects\bac_lo1_cmyk_ust.png"/>
          <p:cNvPicPr>
            <a:picLocks noChangeAspect="1" noChangeArrowheads="1"/>
          </p:cNvPicPr>
          <p:nvPr userDrawn="1"/>
        </p:nvPicPr>
        <p:blipFill>
          <a:blip r:embed="rId2" cstate="print"/>
          <a:srcRect/>
          <a:stretch>
            <a:fillRect/>
          </a:stretch>
        </p:blipFill>
        <p:spPr bwMode="auto">
          <a:xfrm>
            <a:off x="3824288" y="4437063"/>
            <a:ext cx="1371600" cy="317500"/>
          </a:xfrm>
          <a:prstGeom prst="rect">
            <a:avLst/>
          </a:prstGeom>
          <a:noFill/>
          <a:ln w="9525">
            <a:noFill/>
            <a:miter lim="800000"/>
            <a:headEnd/>
            <a:tailEnd/>
          </a:ln>
        </p:spPr>
      </p:pic>
      <p:sp>
        <p:nvSpPr>
          <p:cNvPr id="13" name="Rectangle 2"/>
          <p:cNvSpPr>
            <a:spLocks noGrp="1" noChangeArrowheads="1"/>
          </p:cNvSpPr>
          <p:nvPr>
            <p:ph type="ctrTitle"/>
          </p:nvPr>
        </p:nvSpPr>
        <p:spPr bwMode="gray">
          <a:xfrm>
            <a:off x="1998133" y="2472271"/>
            <a:ext cx="5147734" cy="982129"/>
          </a:xfrm>
          <a:prstGeom prst="rect">
            <a:avLst/>
          </a:prstGeom>
        </p:spPr>
        <p:txBody>
          <a:bodyPr/>
          <a:lstStyle>
            <a:lvl1pPr algn="ctr">
              <a:lnSpc>
                <a:spcPts val="3600"/>
              </a:lnSpc>
              <a:defRPr sz="3600">
                <a:solidFill>
                  <a:srgbClr val="6B6C6E"/>
                </a:solidFill>
              </a:defRPr>
            </a:lvl1pPr>
          </a:lstStyle>
          <a:p>
            <a:r>
              <a:rPr lang="en-US" dirty="0" smtClean="0"/>
              <a:t>Click to edit Master title style</a:t>
            </a:r>
            <a:endParaRPr lang="en-US" dirty="0"/>
          </a:p>
        </p:txBody>
      </p:sp>
      <p:sp>
        <p:nvSpPr>
          <p:cNvPr id="14" name="Rectangle 3"/>
          <p:cNvSpPr>
            <a:spLocks noGrp="1" noChangeArrowheads="1"/>
          </p:cNvSpPr>
          <p:nvPr>
            <p:ph type="subTitle" idx="1"/>
          </p:nvPr>
        </p:nvSpPr>
        <p:spPr bwMode="gray">
          <a:xfrm>
            <a:off x="2133600" y="3595748"/>
            <a:ext cx="4876800" cy="456135"/>
          </a:xfrm>
          <a:noFill/>
          <a:ln w="9525" algn="ctr">
            <a:noFill/>
            <a:miter lim="800000"/>
            <a:headEnd/>
            <a:tailEnd/>
          </a:ln>
          <a:effectLst/>
        </p:spPr>
        <p:txBody>
          <a:bodyPr/>
          <a:lstStyle>
            <a:lvl1pPr>
              <a:defRPr lang="en-US" b="1" i="0" dirty="0">
                <a:solidFill>
                  <a:srgbClr val="6B6C6E"/>
                </a:solidFill>
                <a:latin typeface="+mn-lt"/>
              </a:defRPr>
            </a:lvl1pPr>
          </a:lstStyle>
          <a:p>
            <a:pPr lvl="0"/>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Text Placeholder 5"/>
          <p:cNvSpPr>
            <a:spLocks noGrp="1"/>
          </p:cNvSpPr>
          <p:nvPr>
            <p:ph type="body" sz="quarter" idx="11"/>
          </p:nvPr>
        </p:nvSpPr>
        <p:spPr>
          <a:xfrm>
            <a:off x="164568" y="5930259"/>
            <a:ext cx="6388632" cy="489857"/>
          </a:xfrm>
        </p:spPr>
        <p:txBody>
          <a:bodyPr anchor="b"/>
          <a:lstStyle>
            <a:lvl1pPr marL="58738" indent="-58738">
              <a:spcBef>
                <a:spcPts val="0"/>
              </a:spcBef>
              <a:spcAft>
                <a:spcPts val="200"/>
              </a:spcAft>
              <a:tabLst>
                <a:tab pos="60325" algn="l"/>
              </a:tabLst>
              <a:defRPr sz="700" b="0" i="0">
                <a:latin typeface="+mj-lt"/>
              </a:defRPr>
            </a:lvl1pPr>
          </a:lstStyle>
          <a:p>
            <a:pPr lvl="0"/>
            <a:r>
              <a:rPr lang="en-US" smtClean="0"/>
              <a:t>Click to edit Master text styles</a:t>
            </a:r>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medium">
    <p:spTree>
      <p:nvGrpSpPr>
        <p:cNvPr id="1" name=""/>
        <p:cNvGrpSpPr/>
        <p:nvPr/>
      </p:nvGrpSpPr>
      <p:grpSpPr>
        <a:xfrm>
          <a:off x="0" y="0"/>
          <a:ext cx="0" cy="0"/>
          <a:chOff x="0" y="0"/>
          <a:chExt cx="0" cy="0"/>
        </a:xfrm>
      </p:grpSpPr>
      <p:sp>
        <p:nvSpPr>
          <p:cNvPr id="6" name="Content Placeholder 2"/>
          <p:cNvSpPr>
            <a:spLocks noGrp="1"/>
          </p:cNvSpPr>
          <p:nvPr>
            <p:ph idx="1"/>
          </p:nvPr>
        </p:nvSpPr>
        <p:spPr>
          <a:xfrm>
            <a:off x="228600" y="1479550"/>
            <a:ext cx="3649917"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ext Placeholder 5"/>
          <p:cNvSpPr>
            <a:spLocks noGrp="1"/>
          </p:cNvSpPr>
          <p:nvPr>
            <p:ph type="body" sz="quarter" idx="11"/>
          </p:nvPr>
        </p:nvSpPr>
        <p:spPr>
          <a:xfrm>
            <a:off x="164568" y="5930259"/>
            <a:ext cx="6388632" cy="489857"/>
          </a:xfrm>
        </p:spPr>
        <p:txBody>
          <a:bodyPr anchor="b"/>
          <a:lstStyle>
            <a:lvl1pPr marL="58738" indent="-58738">
              <a:spcBef>
                <a:spcPts val="0"/>
              </a:spcBef>
              <a:spcAft>
                <a:spcPts val="200"/>
              </a:spcAft>
              <a:tabLst>
                <a:tab pos="58738" algn="l"/>
              </a:tabLst>
              <a:defRPr sz="700" b="0" i="0">
                <a:latin typeface="+mj-lt"/>
              </a:defRPr>
            </a:lvl1pPr>
          </a:lstStyle>
          <a:p>
            <a:pPr lvl="0"/>
            <a:r>
              <a:rPr lang="en-US" smtClean="0"/>
              <a:t>Click to edit Master text styles</a:t>
            </a:r>
          </a:p>
        </p:txBody>
      </p:sp>
      <p:sp>
        <p:nvSpPr>
          <p:cNvPr id="3" name="Title 2"/>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narrow">
    <p:spTree>
      <p:nvGrpSpPr>
        <p:cNvPr id="1" name=""/>
        <p:cNvGrpSpPr/>
        <p:nvPr/>
      </p:nvGrpSpPr>
      <p:grpSpPr>
        <a:xfrm>
          <a:off x="0" y="0"/>
          <a:ext cx="0" cy="0"/>
          <a:chOff x="0" y="0"/>
          <a:chExt cx="0" cy="0"/>
        </a:xfrm>
      </p:grpSpPr>
      <p:sp>
        <p:nvSpPr>
          <p:cNvPr id="6" name="Content Placeholder 2"/>
          <p:cNvSpPr>
            <a:spLocks noGrp="1"/>
          </p:cNvSpPr>
          <p:nvPr>
            <p:ph idx="1"/>
          </p:nvPr>
        </p:nvSpPr>
        <p:spPr>
          <a:xfrm>
            <a:off x="228600" y="1479550"/>
            <a:ext cx="2397189"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ext Placeholder 5"/>
          <p:cNvSpPr>
            <a:spLocks noGrp="1"/>
          </p:cNvSpPr>
          <p:nvPr>
            <p:ph type="body" sz="quarter" idx="11"/>
          </p:nvPr>
        </p:nvSpPr>
        <p:spPr>
          <a:xfrm>
            <a:off x="164568" y="5930259"/>
            <a:ext cx="6388632" cy="489857"/>
          </a:xfrm>
        </p:spPr>
        <p:txBody>
          <a:bodyPr anchor="b"/>
          <a:lstStyle>
            <a:lvl1pPr marL="58738" indent="-58738">
              <a:spcBef>
                <a:spcPts val="0"/>
              </a:spcBef>
              <a:spcAft>
                <a:spcPts val="200"/>
              </a:spcAft>
              <a:tabLst>
                <a:tab pos="58738" algn="l"/>
              </a:tabLst>
              <a:defRPr sz="700" b="0" i="0">
                <a:latin typeface="+mj-lt"/>
              </a:defRPr>
            </a:lvl1pPr>
          </a:lstStyle>
          <a:p>
            <a:pPr lvl="0"/>
            <a:r>
              <a:rPr lang="en-US" smtClean="0"/>
              <a:t>Click to edit Master text styles</a:t>
            </a:r>
          </a:p>
        </p:txBody>
      </p:sp>
      <p:sp>
        <p:nvSpPr>
          <p:cNvPr id="3" name="Title 2"/>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closure">
    <p:spTree>
      <p:nvGrpSpPr>
        <p:cNvPr id="1" name=""/>
        <p:cNvGrpSpPr/>
        <p:nvPr/>
      </p:nvGrpSpPr>
      <p:grpSpPr>
        <a:xfrm>
          <a:off x="0" y="0"/>
          <a:ext cx="0" cy="0"/>
          <a:chOff x="0" y="0"/>
          <a:chExt cx="0" cy="0"/>
        </a:xfrm>
      </p:grpSpPr>
      <p:sp>
        <p:nvSpPr>
          <p:cNvPr id="6" name="Content Placeholder 2"/>
          <p:cNvSpPr>
            <a:spLocks noGrp="1"/>
          </p:cNvSpPr>
          <p:nvPr>
            <p:ph idx="1"/>
          </p:nvPr>
        </p:nvSpPr>
        <p:spPr>
          <a:xfrm>
            <a:off x="228600" y="1516272"/>
            <a:ext cx="8686799" cy="4137025"/>
          </a:xfrm>
        </p:spPr>
        <p:txBody>
          <a:bodyPr/>
          <a:lstStyle>
            <a:lvl1pPr>
              <a:defRPr sz="700" i="0">
                <a:latin typeface="+mj-lt"/>
              </a:defRPr>
            </a:lvl1pPr>
            <a:lvl2pPr>
              <a:defRPr sz="700" i="0">
                <a:latin typeface="+mj-lt"/>
              </a:defRPr>
            </a:lvl2pPr>
            <a:lvl3pPr marL="119063" indent="-115888">
              <a:defRPr sz="700" i="0">
                <a:latin typeface="+mj-lt"/>
              </a:defRPr>
            </a:lvl3pPr>
            <a:lvl4pPr marL="228600" indent="-109538">
              <a:defRPr sz="700" i="0">
                <a:latin typeface="+mj-lt"/>
              </a:defRPr>
            </a:lvl4pPr>
            <a:lvl5pPr marL="347663" indent="-119063">
              <a:defRPr sz="800">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ext Placeholder 5"/>
          <p:cNvSpPr>
            <a:spLocks noGrp="1"/>
          </p:cNvSpPr>
          <p:nvPr>
            <p:ph type="body" sz="quarter" idx="11"/>
          </p:nvPr>
        </p:nvSpPr>
        <p:spPr>
          <a:xfrm>
            <a:off x="164568" y="5930259"/>
            <a:ext cx="6388632" cy="489857"/>
          </a:xfrm>
        </p:spPr>
        <p:txBody>
          <a:bodyPr anchor="b"/>
          <a:lstStyle>
            <a:lvl1pPr marL="58738" indent="-58738">
              <a:spcBef>
                <a:spcPts val="0"/>
              </a:spcBef>
              <a:spcAft>
                <a:spcPts val="200"/>
              </a:spcAft>
              <a:tabLst>
                <a:tab pos="58738" algn="l"/>
              </a:tabLst>
              <a:defRPr sz="700" b="0" i="0">
                <a:latin typeface="+mj-lt"/>
              </a:defRPr>
            </a:lvl1pPr>
          </a:lstStyle>
          <a:p>
            <a:pPr lvl="0"/>
            <a:r>
              <a:rPr lang="en-US" smtClean="0"/>
              <a:t>Click to edit Master text styles</a:t>
            </a:r>
          </a:p>
        </p:txBody>
      </p:sp>
      <p:sp>
        <p:nvSpPr>
          <p:cNvPr id="3" name="Title 2"/>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7" name="Text Placeholder 5"/>
          <p:cNvSpPr>
            <a:spLocks noGrp="1"/>
          </p:cNvSpPr>
          <p:nvPr>
            <p:ph type="body" sz="quarter" idx="11"/>
          </p:nvPr>
        </p:nvSpPr>
        <p:spPr>
          <a:xfrm>
            <a:off x="164568" y="5930259"/>
            <a:ext cx="6388632" cy="489857"/>
          </a:xfrm>
        </p:spPr>
        <p:txBody>
          <a:bodyPr anchor="b"/>
          <a:lstStyle>
            <a:lvl1pPr marL="58738" indent="-58738">
              <a:spcBef>
                <a:spcPts val="0"/>
              </a:spcBef>
              <a:spcAft>
                <a:spcPts val="200"/>
              </a:spcAft>
              <a:tabLst>
                <a:tab pos="58738" algn="l"/>
              </a:tabLst>
              <a:defRPr sz="700" b="0" i="0">
                <a:latin typeface="+mj-lt"/>
              </a:defRPr>
            </a:lvl1pPr>
          </a:lstStyle>
          <a:p>
            <a:pPr lvl="0"/>
            <a:r>
              <a:rPr lang="en-US" smtClean="0"/>
              <a:t>Click to edit Master text styles</a:t>
            </a:r>
          </a:p>
        </p:txBody>
      </p:sp>
      <p:sp>
        <p:nvSpPr>
          <p:cNvPr id="3" name="Title 2"/>
          <p:cNvSpPr>
            <a:spLocks noGrp="1"/>
          </p:cNvSpPr>
          <p:nvPr>
            <p:ph type="title"/>
          </p:nvPr>
        </p:nvSpPr>
        <p:spPr>
          <a:xfrm>
            <a:off x="228600" y="2456488"/>
            <a:ext cx="6327648" cy="758952"/>
          </a:xfrm>
        </p:spPr>
        <p:txBody>
          <a:bodyPr>
            <a:normAutofit/>
          </a:bodyPr>
          <a:lstStyle>
            <a:lvl1pPr>
              <a:defRPr sz="3600"/>
            </a:lvl1p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7" name="Text Placeholder 5"/>
          <p:cNvSpPr>
            <a:spLocks noGrp="1"/>
          </p:cNvSpPr>
          <p:nvPr>
            <p:ph type="body" sz="quarter" idx="11" hasCustomPrompt="1"/>
          </p:nvPr>
        </p:nvSpPr>
        <p:spPr>
          <a:xfrm>
            <a:off x="164568" y="5930259"/>
            <a:ext cx="6388632" cy="489857"/>
          </a:xfrm>
        </p:spPr>
        <p:txBody>
          <a:bodyPr anchor="b" anchorCtr="0"/>
          <a:lstStyle>
            <a:lvl1pPr marL="58738" indent="-58738">
              <a:spcBef>
                <a:spcPts val="0"/>
              </a:spcBef>
              <a:spcAft>
                <a:spcPts val="200"/>
              </a:spcAft>
              <a:tabLst>
                <a:tab pos="58738" algn="l"/>
              </a:tabLst>
              <a:defRPr sz="700" b="0" i="0">
                <a:latin typeface="+mj-lt"/>
              </a:defRPr>
            </a:lvl1pPr>
          </a:lstStyle>
          <a:p>
            <a:pPr lvl="0"/>
            <a:r>
              <a:rPr lang="en-US" dirty="0" smtClean="0"/>
              <a:t>	Click to edit footnote</a:t>
            </a:r>
          </a:p>
        </p:txBody>
      </p:sp>
      <p:sp>
        <p:nvSpPr>
          <p:cNvPr id="3" name="Title 2"/>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228600" y="1479550"/>
            <a:ext cx="7361238" cy="41910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smtClean="0"/>
              <a:t>Click to edit introductory level</a:t>
            </a:r>
          </a:p>
          <a:p>
            <a:pPr lvl="1"/>
            <a:r>
              <a:rPr lang="en-US" smtClean="0"/>
              <a:t>Subsequent level</a:t>
            </a:r>
          </a:p>
          <a:p>
            <a:pPr lvl="2"/>
            <a:r>
              <a:rPr lang="en-US" smtClean="0"/>
              <a:t>First level</a:t>
            </a:r>
          </a:p>
          <a:p>
            <a:pPr lvl="3"/>
            <a:r>
              <a:rPr lang="en-US" smtClean="0"/>
              <a:t>Second level</a:t>
            </a:r>
          </a:p>
        </p:txBody>
      </p:sp>
      <p:sp>
        <p:nvSpPr>
          <p:cNvPr id="9" name="Rectangle 8"/>
          <p:cNvSpPr/>
          <p:nvPr/>
        </p:nvSpPr>
        <p:spPr bwMode="auto">
          <a:xfrm>
            <a:off x="228600" y="204788"/>
            <a:ext cx="8686800" cy="104775"/>
          </a:xfrm>
          <a:prstGeom prst="rect">
            <a:avLst/>
          </a:prstGeom>
          <a:solidFill>
            <a:schemeClr val="tx2"/>
          </a:solidFill>
          <a:ln w="9525" cap="flat" cmpd="sng" algn="ctr">
            <a:noFill/>
            <a:prstDash val="solid"/>
            <a:round/>
            <a:headEnd type="none" w="med" len="med"/>
            <a:tailEnd type="none" w="med" len="med"/>
          </a:ln>
          <a:effectLst/>
        </p:spPr>
        <p:txBody>
          <a:bodyPr wrap="none"/>
          <a:lstStyle/>
          <a:p>
            <a:pPr algn="ctr">
              <a:defRPr/>
            </a:pPr>
            <a:endParaRPr lang="en-US" dirty="0">
              <a:latin typeface="Arial" charset="0"/>
            </a:endParaRPr>
          </a:p>
        </p:txBody>
      </p:sp>
      <p:sp>
        <p:nvSpPr>
          <p:cNvPr id="11" name="Rectangle 10"/>
          <p:cNvSpPr/>
          <p:nvPr userDrawn="1"/>
        </p:nvSpPr>
        <p:spPr bwMode="auto">
          <a:xfrm>
            <a:off x="228600" y="204788"/>
            <a:ext cx="8686800" cy="104775"/>
          </a:xfrm>
          <a:prstGeom prst="rect">
            <a:avLst/>
          </a:prstGeom>
          <a:solidFill>
            <a:schemeClr val="tx2"/>
          </a:solidFill>
          <a:ln w="9525" cap="flat" cmpd="sng" algn="ctr">
            <a:noFill/>
            <a:prstDash val="solid"/>
            <a:round/>
            <a:headEnd type="none" w="med" len="med"/>
            <a:tailEnd type="none" w="med" len="med"/>
          </a:ln>
          <a:effectLst/>
        </p:spPr>
        <p:txBody>
          <a:bodyPr wrap="none"/>
          <a:lstStyle/>
          <a:p>
            <a:pPr algn="ctr">
              <a:defRPr/>
            </a:pPr>
            <a:endParaRPr lang="en-US" dirty="0">
              <a:latin typeface="Arial" charset="0"/>
            </a:endParaRPr>
          </a:p>
        </p:txBody>
      </p:sp>
      <p:sp>
        <p:nvSpPr>
          <p:cNvPr id="1029" name="Title Placeholder 1"/>
          <p:cNvSpPr>
            <a:spLocks noGrp="1"/>
          </p:cNvSpPr>
          <p:nvPr>
            <p:ph type="title"/>
          </p:nvPr>
        </p:nvSpPr>
        <p:spPr bwMode="auto">
          <a:xfrm>
            <a:off x="228600" y="430213"/>
            <a:ext cx="6327775" cy="7588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pic>
        <p:nvPicPr>
          <p:cNvPr id="1030" name="Picture 1" descr="H:\PROJECTS\AGENCY\07.09\PRES-07-09-0512 UST PPT 3-D objects\bac_lo1_cmyk_ust.png"/>
          <p:cNvPicPr>
            <a:picLocks noChangeAspect="1" noChangeArrowheads="1"/>
          </p:cNvPicPr>
          <p:nvPr userDrawn="1"/>
        </p:nvPicPr>
        <p:blipFill>
          <a:blip r:embed="rId9" cstate="print"/>
          <a:srcRect b="30942"/>
          <a:stretch>
            <a:fillRect/>
          </a:stretch>
        </p:blipFill>
        <p:spPr bwMode="auto">
          <a:xfrm>
            <a:off x="7340600" y="463550"/>
            <a:ext cx="1592263" cy="254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23" r:id="rId1"/>
    <p:sldLayoutId id="2147483918" r:id="rId2"/>
    <p:sldLayoutId id="2147483919" r:id="rId3"/>
    <p:sldLayoutId id="2147483920" r:id="rId4"/>
    <p:sldLayoutId id="2147483921" r:id="rId5"/>
    <p:sldLayoutId id="2147483922" r:id="rId6"/>
    <p:sldLayoutId id="2147483924" r:id="rId7"/>
  </p:sldLayoutIdLst>
  <p:hf hdr="0" ftr="0" dt="0"/>
  <p:txStyles>
    <p:titleStyle>
      <a:lvl1pPr algn="l" rtl="0" fontAlgn="base">
        <a:lnSpc>
          <a:spcPct val="85000"/>
        </a:lnSpc>
        <a:spcBef>
          <a:spcPct val="0"/>
        </a:spcBef>
        <a:spcAft>
          <a:spcPct val="0"/>
        </a:spcAft>
        <a:defRPr lang="en-US" sz="2600" dirty="0">
          <a:solidFill>
            <a:schemeClr val="tx2"/>
          </a:solidFill>
          <a:latin typeface="+mj-lt"/>
          <a:ea typeface="+mj-ea"/>
          <a:cs typeface="+mj-cs"/>
        </a:defRPr>
      </a:lvl1pPr>
      <a:lvl2pPr algn="l" rtl="0" fontAlgn="base">
        <a:lnSpc>
          <a:spcPct val="85000"/>
        </a:lnSpc>
        <a:spcBef>
          <a:spcPct val="0"/>
        </a:spcBef>
        <a:spcAft>
          <a:spcPct val="0"/>
        </a:spcAft>
        <a:defRPr sz="2600">
          <a:solidFill>
            <a:schemeClr val="tx2"/>
          </a:solidFill>
          <a:latin typeface="Georgia" pitchFamily="18" charset="0"/>
        </a:defRPr>
      </a:lvl2pPr>
      <a:lvl3pPr algn="l" rtl="0" fontAlgn="base">
        <a:lnSpc>
          <a:spcPct val="85000"/>
        </a:lnSpc>
        <a:spcBef>
          <a:spcPct val="0"/>
        </a:spcBef>
        <a:spcAft>
          <a:spcPct val="0"/>
        </a:spcAft>
        <a:defRPr sz="2600">
          <a:solidFill>
            <a:schemeClr val="tx2"/>
          </a:solidFill>
          <a:latin typeface="Georgia" pitchFamily="18" charset="0"/>
        </a:defRPr>
      </a:lvl3pPr>
      <a:lvl4pPr algn="l" rtl="0" fontAlgn="base">
        <a:lnSpc>
          <a:spcPct val="85000"/>
        </a:lnSpc>
        <a:spcBef>
          <a:spcPct val="0"/>
        </a:spcBef>
        <a:spcAft>
          <a:spcPct val="0"/>
        </a:spcAft>
        <a:defRPr sz="2600">
          <a:solidFill>
            <a:schemeClr val="tx2"/>
          </a:solidFill>
          <a:latin typeface="Georgia" pitchFamily="18" charset="0"/>
        </a:defRPr>
      </a:lvl4pPr>
      <a:lvl5pPr algn="l" rtl="0" fontAlgn="base">
        <a:lnSpc>
          <a:spcPct val="85000"/>
        </a:lnSpc>
        <a:spcBef>
          <a:spcPct val="0"/>
        </a:spcBef>
        <a:spcAft>
          <a:spcPct val="0"/>
        </a:spcAft>
        <a:defRPr sz="2600">
          <a:solidFill>
            <a:schemeClr val="tx2"/>
          </a:solidFill>
          <a:latin typeface="Georgia" pitchFamily="18" charset="0"/>
        </a:defRPr>
      </a:lvl5pPr>
      <a:lvl6pPr marL="457200" algn="l" rtl="0" eaLnBrk="1" fontAlgn="base" hangingPunct="1">
        <a:spcBef>
          <a:spcPct val="0"/>
        </a:spcBef>
        <a:spcAft>
          <a:spcPct val="0"/>
        </a:spcAft>
        <a:defRPr sz="2400">
          <a:solidFill>
            <a:srgbClr val="165788"/>
          </a:solidFill>
          <a:latin typeface="Times New Roman" pitchFamily="18" charset="0"/>
        </a:defRPr>
      </a:lvl6pPr>
      <a:lvl7pPr marL="914400" algn="l" rtl="0" eaLnBrk="1" fontAlgn="base" hangingPunct="1">
        <a:spcBef>
          <a:spcPct val="0"/>
        </a:spcBef>
        <a:spcAft>
          <a:spcPct val="0"/>
        </a:spcAft>
        <a:defRPr sz="2400">
          <a:solidFill>
            <a:srgbClr val="165788"/>
          </a:solidFill>
          <a:latin typeface="Times New Roman" pitchFamily="18" charset="0"/>
        </a:defRPr>
      </a:lvl7pPr>
      <a:lvl8pPr marL="1371600" algn="l" rtl="0" eaLnBrk="1" fontAlgn="base" hangingPunct="1">
        <a:spcBef>
          <a:spcPct val="0"/>
        </a:spcBef>
        <a:spcAft>
          <a:spcPct val="0"/>
        </a:spcAft>
        <a:defRPr sz="2400">
          <a:solidFill>
            <a:srgbClr val="165788"/>
          </a:solidFill>
          <a:latin typeface="Times New Roman" pitchFamily="18" charset="0"/>
        </a:defRPr>
      </a:lvl8pPr>
      <a:lvl9pPr marL="1828800" algn="l" rtl="0" eaLnBrk="1" fontAlgn="base" hangingPunct="1">
        <a:spcBef>
          <a:spcPct val="0"/>
        </a:spcBef>
        <a:spcAft>
          <a:spcPct val="0"/>
        </a:spcAft>
        <a:defRPr sz="2400">
          <a:solidFill>
            <a:srgbClr val="165788"/>
          </a:solidFill>
          <a:latin typeface="Times New Roman" pitchFamily="18" charset="0"/>
        </a:defRPr>
      </a:lvl9pPr>
    </p:titleStyle>
    <p:bodyStyle>
      <a:lvl1pPr algn="l" rtl="0" fontAlgn="base">
        <a:spcBef>
          <a:spcPct val="150000"/>
        </a:spcBef>
        <a:spcAft>
          <a:spcPct val="0"/>
        </a:spcAft>
        <a:buClr>
          <a:schemeClr val="bg2"/>
        </a:buClr>
        <a:buSzPct val="120000"/>
        <a:buFont typeface="Times New Roman" pitchFamily="18" charset="0"/>
        <a:defRPr lang="en-US" sz="1200" i="1" dirty="0">
          <a:solidFill>
            <a:schemeClr val="tx1"/>
          </a:solidFill>
          <a:latin typeface="+mj-lt"/>
          <a:ea typeface="+mn-ea"/>
          <a:cs typeface="+mn-cs"/>
        </a:defRPr>
      </a:lvl1pPr>
      <a:lvl2pPr marL="1588" algn="l" rtl="0" fontAlgn="base">
        <a:spcBef>
          <a:spcPct val="35000"/>
        </a:spcBef>
        <a:spcAft>
          <a:spcPct val="0"/>
        </a:spcAft>
        <a:buClr>
          <a:schemeClr val="bg2"/>
        </a:buClr>
        <a:buSzPct val="120000"/>
        <a:buFont typeface="Times New Roman" pitchFamily="18" charset="0"/>
        <a:defRPr lang="en-US" sz="1200" dirty="0">
          <a:solidFill>
            <a:schemeClr val="tx1"/>
          </a:solidFill>
          <a:latin typeface="+mj-lt"/>
        </a:defRPr>
      </a:lvl2pPr>
      <a:lvl3pPr marL="231775" indent="-228600" algn="l" rtl="0" fontAlgn="base">
        <a:spcBef>
          <a:spcPct val="35000"/>
        </a:spcBef>
        <a:spcAft>
          <a:spcPct val="0"/>
        </a:spcAft>
        <a:buClr>
          <a:srgbClr val="8D1F21"/>
        </a:buClr>
        <a:buSzPct val="120000"/>
        <a:buFont typeface="Times New Roman" pitchFamily="18" charset="0"/>
        <a:buChar char="•"/>
        <a:defRPr lang="en-US" sz="1200" dirty="0">
          <a:solidFill>
            <a:schemeClr val="tx1"/>
          </a:solidFill>
          <a:latin typeface="+mj-lt"/>
        </a:defRPr>
      </a:lvl3pPr>
      <a:lvl4pPr marL="457200" indent="-223838" algn="l" rtl="0" fontAlgn="base">
        <a:spcBef>
          <a:spcPct val="35000"/>
        </a:spcBef>
        <a:spcAft>
          <a:spcPct val="0"/>
        </a:spcAft>
        <a:buClr>
          <a:srgbClr val="8D1F21"/>
        </a:buClr>
        <a:buSzPct val="70000"/>
        <a:buFont typeface="Times New Roman" pitchFamily="18" charset="0"/>
        <a:buChar char="–"/>
        <a:defRPr lang="en-US" sz="1200" dirty="0">
          <a:solidFill>
            <a:schemeClr val="tx1"/>
          </a:solidFill>
          <a:latin typeface="+mj-lt"/>
        </a:defRPr>
      </a:lvl4pPr>
      <a:lvl5pPr marL="682625" indent="-223838" algn="l" rtl="0" fontAlgn="base">
        <a:spcBef>
          <a:spcPct val="35000"/>
        </a:spcBef>
        <a:spcAft>
          <a:spcPct val="0"/>
        </a:spcAft>
        <a:buClr>
          <a:srgbClr val="8D1F21"/>
        </a:buClr>
        <a:buSzPct val="70000"/>
        <a:buFont typeface="Wingdings" pitchFamily="2" charset="2"/>
        <a:buChar char="l"/>
        <a:defRPr sz="1400">
          <a:solidFill>
            <a:schemeClr val="tx1"/>
          </a:solidFill>
          <a:latin typeface="+mj-lt"/>
        </a:defRPr>
      </a:lvl5pPr>
      <a:lvl6pPr marL="1139825" indent="-223838" algn="l" rtl="0" eaLnBrk="1" fontAlgn="base" hangingPunct="1">
        <a:spcBef>
          <a:spcPct val="35000"/>
        </a:spcBef>
        <a:spcAft>
          <a:spcPct val="0"/>
        </a:spcAft>
        <a:buClr>
          <a:srgbClr val="8D1F21"/>
        </a:buClr>
        <a:buSzPct val="70000"/>
        <a:buFont typeface="Wingdings" pitchFamily="2" charset="2"/>
        <a:buChar char="l"/>
        <a:defRPr sz="1400">
          <a:solidFill>
            <a:schemeClr val="tx1"/>
          </a:solidFill>
          <a:latin typeface="+mj-lt"/>
        </a:defRPr>
      </a:lvl6pPr>
      <a:lvl7pPr marL="1597025" indent="-223838" algn="l" rtl="0" eaLnBrk="1" fontAlgn="base" hangingPunct="1">
        <a:spcBef>
          <a:spcPct val="35000"/>
        </a:spcBef>
        <a:spcAft>
          <a:spcPct val="0"/>
        </a:spcAft>
        <a:buClr>
          <a:srgbClr val="8D1F21"/>
        </a:buClr>
        <a:buSzPct val="70000"/>
        <a:buFont typeface="Wingdings" pitchFamily="2" charset="2"/>
        <a:buChar char="l"/>
        <a:defRPr sz="1400">
          <a:solidFill>
            <a:schemeClr val="tx1"/>
          </a:solidFill>
          <a:latin typeface="+mj-lt"/>
        </a:defRPr>
      </a:lvl7pPr>
      <a:lvl8pPr marL="2054225" indent="-223838" algn="l" rtl="0" eaLnBrk="1" fontAlgn="base" hangingPunct="1">
        <a:spcBef>
          <a:spcPct val="35000"/>
        </a:spcBef>
        <a:spcAft>
          <a:spcPct val="0"/>
        </a:spcAft>
        <a:buClr>
          <a:srgbClr val="8D1F21"/>
        </a:buClr>
        <a:buSzPct val="70000"/>
        <a:buFont typeface="Wingdings" pitchFamily="2" charset="2"/>
        <a:buChar char="l"/>
        <a:defRPr sz="1400">
          <a:solidFill>
            <a:schemeClr val="tx1"/>
          </a:solidFill>
          <a:latin typeface="+mj-lt"/>
        </a:defRPr>
      </a:lvl8pPr>
      <a:lvl9pPr marL="2511425" indent="-223838" algn="l" rtl="0" eaLnBrk="1" fontAlgn="base" hangingPunct="1">
        <a:spcBef>
          <a:spcPct val="35000"/>
        </a:spcBef>
        <a:spcAft>
          <a:spcPct val="0"/>
        </a:spcAft>
        <a:buClr>
          <a:srgbClr val="8D1F21"/>
        </a:buClr>
        <a:buSzPct val="70000"/>
        <a:buFont typeface="Wingdings" pitchFamily="2" charset="2"/>
        <a:buChar char="l"/>
        <a:defRPr sz="14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iscovery.bankofamerica.com/discovery/livelink/fetch/2001/3082/40704034/44435787/50252749/50252667/51692165/51847634/57036838/Market_Current_2012_03_01.pdf?nodeid=75602225&amp;vernum=-2" TargetMode="External"/><Relationship Id="rId2" Type="http://schemas.openxmlformats.org/officeDocument/2006/relationships/image" Target="../media/image4.emf"/><Relationship Id="rId1" Type="http://schemas.openxmlformats.org/officeDocument/2006/relationships/slideLayout" Target="../slideLayouts/slideLayout7.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 Id="rId6" Type="http://schemas.openxmlformats.org/officeDocument/2006/relationships/image" Target="../media/image11.emf"/><Relationship Id="rId5" Type="http://schemas.openxmlformats.org/officeDocument/2006/relationships/hyperlink" Target="http://discovery.bankofamerica.com/discovery/livelink/fetch/2001/3082/40704034/44435787/50252749/50252667/51692165/51847634/57036838/Market_Current_2012_03_01.pdf?nodeid=75602225&amp;vernum=-2" TargetMode="External"/><Relationship Id="rId4" Type="http://schemas.openxmlformats.org/officeDocument/2006/relationships/image" Target="../media/image10.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nk 4"/>
          <p:cNvPicPr>
            <a:picLocks noChangeAspect="1" noChangeArrowheads="1"/>
          </p:cNvPicPr>
          <p:nvPr/>
        </p:nvPicPr>
        <p:blipFill>
          <a:blip r:embed="rId2"/>
          <a:srcRect/>
          <a:stretch>
            <a:fillRect/>
          </a:stretch>
        </p:blipFill>
        <p:spPr bwMode="auto">
          <a:xfrm>
            <a:off x="0" y="0"/>
            <a:ext cx="3175" cy="0"/>
          </a:xfrm>
          <a:prstGeom prst="rect">
            <a:avLst/>
          </a:prstGeom>
          <a:noFill/>
          <a:ln w="9525">
            <a:noFill/>
            <a:miter lim="800000"/>
            <a:headEnd/>
            <a:tailEnd/>
          </a:ln>
        </p:spPr>
      </p:pic>
      <p:sp>
        <p:nvSpPr>
          <p:cNvPr id="8" name="Subtitle 5"/>
          <p:cNvSpPr txBox="1">
            <a:spLocks/>
          </p:cNvSpPr>
          <p:nvPr/>
        </p:nvSpPr>
        <p:spPr bwMode="gray">
          <a:xfrm>
            <a:off x="1828800" y="5197475"/>
            <a:ext cx="4876800" cy="1219200"/>
          </a:xfrm>
          <a:prstGeom prst="rect">
            <a:avLst/>
          </a:prstGeom>
          <a:noFill/>
          <a:ln w="9525" algn="ctr">
            <a:noFill/>
            <a:miter lim="800000"/>
            <a:headEnd/>
            <a:tailEnd/>
          </a:ln>
          <a:effectLst/>
        </p:spPr>
        <p:txBody>
          <a:bodyPr lIns="0" tIns="0" rIns="0" bIns="0"/>
          <a:lstStyle/>
          <a:p>
            <a:pPr>
              <a:spcBef>
                <a:spcPts val="600"/>
              </a:spcBef>
              <a:buClr>
                <a:schemeClr val="bg2"/>
              </a:buClr>
              <a:buSzPct val="120000"/>
              <a:buFont typeface="Times New Roman" pitchFamily="18" charset="0"/>
              <a:buNone/>
              <a:defRPr/>
            </a:pPr>
            <a:r>
              <a:rPr lang="en-US" sz="1200" kern="0" dirty="0" smtClean="0">
                <a:solidFill>
                  <a:srgbClr val="6B6C6E"/>
                </a:solidFill>
                <a:latin typeface="+mj-lt"/>
              </a:rPr>
              <a:t>FIRMA National Risk Management Training Conference –  Fort Worth, Texas, March 25-29, 2012</a:t>
            </a:r>
            <a:endParaRPr lang="en-US" sz="1200" kern="0" dirty="0">
              <a:solidFill>
                <a:srgbClr val="6B6C6E"/>
              </a:solidFill>
              <a:latin typeface="+mj-lt"/>
            </a:endParaRPr>
          </a:p>
          <a:p>
            <a:pPr>
              <a:spcBef>
                <a:spcPts val="600"/>
              </a:spcBef>
              <a:buClr>
                <a:schemeClr val="bg2"/>
              </a:buClr>
              <a:buSzPct val="120000"/>
              <a:defRPr/>
            </a:pPr>
            <a:r>
              <a:rPr lang="en-US" sz="1200" b="0" kern="0" dirty="0">
                <a:solidFill>
                  <a:srgbClr val="6B6C6E"/>
                </a:solidFill>
                <a:latin typeface="+mj-lt"/>
              </a:rPr>
              <a:t>R. Dennis Moon</a:t>
            </a:r>
            <a:br>
              <a:rPr lang="en-US" sz="1200" b="0" kern="0" dirty="0">
                <a:solidFill>
                  <a:srgbClr val="6B6C6E"/>
                </a:solidFill>
                <a:latin typeface="+mj-lt"/>
              </a:rPr>
            </a:br>
            <a:r>
              <a:rPr lang="en-US" sz="1200" b="0" kern="0" dirty="0">
                <a:solidFill>
                  <a:srgbClr val="6B6C6E"/>
                </a:solidFill>
                <a:latin typeface="+mj-lt"/>
              </a:rPr>
              <a:t>Specialty Asset  Management Executive</a:t>
            </a:r>
            <a:br>
              <a:rPr lang="en-US" sz="1200" b="0" kern="0" dirty="0">
                <a:solidFill>
                  <a:srgbClr val="6B6C6E"/>
                </a:solidFill>
                <a:latin typeface="+mj-lt"/>
              </a:rPr>
            </a:br>
            <a:endParaRPr lang="en-US" sz="1200" b="0" kern="0" dirty="0">
              <a:solidFill>
                <a:srgbClr val="6B6C6E"/>
              </a:solidFill>
              <a:latin typeface="+mj-lt"/>
            </a:endParaRPr>
          </a:p>
          <a:p>
            <a:pPr>
              <a:spcBef>
                <a:spcPct val="150000"/>
              </a:spcBef>
              <a:buClr>
                <a:schemeClr val="bg2"/>
              </a:buClr>
              <a:buSzPct val="120000"/>
              <a:buFont typeface="Times New Roman" pitchFamily="18" charset="0"/>
              <a:buNone/>
              <a:defRPr/>
            </a:pPr>
            <a:endParaRPr lang="en-US" sz="1200" kern="0" dirty="0">
              <a:solidFill>
                <a:srgbClr val="6B6C6E"/>
              </a:solidFill>
              <a:latin typeface="+mn-lt"/>
            </a:endParaRPr>
          </a:p>
          <a:p>
            <a:pPr>
              <a:spcBef>
                <a:spcPct val="150000"/>
              </a:spcBef>
              <a:buClr>
                <a:schemeClr val="bg2"/>
              </a:buClr>
              <a:buSzPct val="120000"/>
              <a:buFont typeface="Times New Roman" pitchFamily="18" charset="0"/>
              <a:buNone/>
              <a:defRPr/>
            </a:pPr>
            <a:endParaRPr lang="en-US" sz="1200" kern="0" dirty="0">
              <a:solidFill>
                <a:srgbClr val="6B6C6E"/>
              </a:solidFill>
              <a:latin typeface="+mn-lt"/>
            </a:endParaRPr>
          </a:p>
          <a:p>
            <a:pPr>
              <a:spcBef>
                <a:spcPct val="150000"/>
              </a:spcBef>
              <a:buClr>
                <a:schemeClr val="bg2"/>
              </a:buClr>
              <a:buSzPct val="120000"/>
              <a:buFont typeface="Times New Roman" pitchFamily="18" charset="0"/>
              <a:buNone/>
              <a:defRPr/>
            </a:pPr>
            <a:endParaRPr lang="en-US" sz="1200" kern="0" dirty="0">
              <a:solidFill>
                <a:srgbClr val="6B6C6E"/>
              </a:solidFill>
              <a:latin typeface="+mn-lt"/>
            </a:endParaRPr>
          </a:p>
        </p:txBody>
      </p:sp>
      <p:sp>
        <p:nvSpPr>
          <p:cNvPr id="3076" name="Rectangle 7"/>
          <p:cNvSpPr>
            <a:spLocks noGrp="1" noChangeArrowheads="1"/>
          </p:cNvSpPr>
          <p:nvPr>
            <p:ph type="ctrTitle"/>
          </p:nvPr>
        </p:nvSpPr>
        <p:spPr>
          <a:xfrm>
            <a:off x="1752600" y="2286000"/>
            <a:ext cx="5638800" cy="1828800"/>
          </a:xfrm>
        </p:spPr>
        <p:txBody>
          <a:bodyPr anchor="ctr"/>
          <a:lstStyle/>
          <a:p>
            <a:r>
              <a:rPr sz="2600" b="1" dirty="0" smtClean="0">
                <a:cs typeface="Arial" pitchFamily="34" charset="0"/>
              </a:rPr>
              <a:t>Managing Specialty Assets </a:t>
            </a:r>
            <a:br>
              <a:rPr sz="2600" b="1" dirty="0" smtClean="0">
                <a:cs typeface="Arial" pitchFamily="34" charset="0"/>
              </a:rPr>
            </a:br>
            <a:r>
              <a:rPr sz="2600" b="1" dirty="0" smtClean="0">
                <a:cs typeface="Arial" pitchFamily="34" charset="0"/>
              </a:rPr>
              <a:t>in a Challenging Environment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2"/>
          <p:cNvSpPr txBox="1">
            <a:spLocks noChangeArrowheads="1"/>
          </p:cNvSpPr>
          <p:nvPr/>
        </p:nvSpPr>
        <p:spPr bwMode="auto">
          <a:xfrm>
            <a:off x="152400" y="304800"/>
            <a:ext cx="3048000" cy="461963"/>
          </a:xfrm>
          <a:prstGeom prst="rect">
            <a:avLst/>
          </a:prstGeom>
          <a:noFill/>
          <a:ln w="9525">
            <a:noFill/>
            <a:miter lim="800000"/>
            <a:headEnd/>
            <a:tailEnd/>
          </a:ln>
        </p:spPr>
        <p:txBody>
          <a:bodyPr>
            <a:spAutoFit/>
          </a:bodyPr>
          <a:lstStyle/>
          <a:p>
            <a:pPr>
              <a:defRPr/>
            </a:pPr>
            <a:r>
              <a:rPr lang="en-US" sz="2400" dirty="0">
                <a:latin typeface="+mj-lt"/>
              </a:rPr>
              <a:t>FARM &amp; RANCH</a:t>
            </a:r>
            <a:endParaRPr lang="en-US" sz="1000" dirty="0">
              <a:latin typeface="+mj-lt"/>
            </a:endParaRPr>
          </a:p>
        </p:txBody>
      </p:sp>
      <p:sp>
        <p:nvSpPr>
          <p:cNvPr id="10" name="TextBox 9"/>
          <p:cNvSpPr txBox="1"/>
          <p:nvPr/>
        </p:nvSpPr>
        <p:spPr>
          <a:xfrm>
            <a:off x="304800" y="1066800"/>
            <a:ext cx="8153400" cy="4524375"/>
          </a:xfrm>
          <a:prstGeom prst="rect">
            <a:avLst/>
          </a:prstGeom>
          <a:noFill/>
        </p:spPr>
        <p:txBody>
          <a:bodyPr>
            <a:spAutoFit/>
          </a:bodyPr>
          <a:lstStyle/>
          <a:p>
            <a:pPr marL="119063" indent="-119063" eaLnBrk="0" hangingPunct="0">
              <a:defRPr/>
            </a:pPr>
            <a:r>
              <a:rPr lang="en-US" sz="1600" dirty="0">
                <a:latin typeface="+mj-lt"/>
              </a:rPr>
              <a:t>Agricultural products volatility</a:t>
            </a:r>
          </a:p>
          <a:p>
            <a:pPr marL="393192" lvl="1" indent="-119063" eaLnBrk="0" hangingPunct="0">
              <a:buFont typeface="Arial" pitchFamily="34" charset="0"/>
              <a:buChar char="•"/>
              <a:defRPr/>
            </a:pPr>
            <a:r>
              <a:rPr lang="en-US" sz="1600" b="0" dirty="0">
                <a:latin typeface="+mj-lt"/>
              </a:rPr>
              <a:t>Exhibits less volatility due to business cycle fluctuations </a:t>
            </a:r>
          </a:p>
          <a:p>
            <a:pPr marL="393192" lvl="1" indent="-119063" eaLnBrk="0" hangingPunct="0">
              <a:buFontTx/>
              <a:buChar char="•"/>
              <a:defRPr/>
            </a:pPr>
            <a:r>
              <a:rPr lang="en-US" sz="1600" b="0" dirty="0">
                <a:latin typeface="+mj-lt"/>
              </a:rPr>
              <a:t>Exhibits more volatility due to natural/meteorological issues</a:t>
            </a:r>
          </a:p>
          <a:p>
            <a:pPr marL="576263" lvl="1" indent="-119063" eaLnBrk="0" hangingPunct="0">
              <a:defRPr/>
            </a:pPr>
            <a:endParaRPr lang="en-US" sz="1600" b="0" dirty="0">
              <a:latin typeface="+mj-lt"/>
            </a:endParaRPr>
          </a:p>
          <a:p>
            <a:pPr marL="119063" indent="-119063" eaLnBrk="0" hangingPunct="0">
              <a:defRPr/>
            </a:pPr>
            <a:r>
              <a:rPr lang="en-US" sz="1600" dirty="0">
                <a:latin typeface="+mj-lt"/>
              </a:rPr>
              <a:t>Asset prices and returns are affected by several issues</a:t>
            </a:r>
          </a:p>
          <a:p>
            <a:pPr marL="393192" lvl="1" indent="-119063" eaLnBrk="0" hangingPunct="0">
              <a:buFontTx/>
              <a:buChar char="•"/>
              <a:defRPr/>
            </a:pPr>
            <a:r>
              <a:rPr lang="en-US" sz="1600" b="0" dirty="0">
                <a:latin typeface="+mj-lt"/>
              </a:rPr>
              <a:t>Federal agriculture policies</a:t>
            </a:r>
          </a:p>
          <a:p>
            <a:pPr marL="393192" lvl="1" indent="-119063" eaLnBrk="0" hangingPunct="0">
              <a:buFontTx/>
              <a:buChar char="•"/>
              <a:defRPr/>
            </a:pPr>
            <a:r>
              <a:rPr lang="en-US" sz="1600" b="0" dirty="0">
                <a:latin typeface="+mj-lt"/>
              </a:rPr>
              <a:t>Supply &amp; demand for farmland &amp; ranchland</a:t>
            </a:r>
          </a:p>
          <a:p>
            <a:pPr marL="393192" lvl="1" indent="-119063" eaLnBrk="0" hangingPunct="0">
              <a:buFontTx/>
              <a:buChar char="•"/>
              <a:defRPr/>
            </a:pPr>
            <a:r>
              <a:rPr lang="en-US" sz="1600" b="0" dirty="0">
                <a:latin typeface="+mj-lt"/>
              </a:rPr>
              <a:t> Whether the property is operated, crop share or cash rent</a:t>
            </a:r>
          </a:p>
          <a:p>
            <a:pPr marL="576072" lvl="2" indent="-119063" eaLnBrk="0" hangingPunct="0">
              <a:buSzPct val="80000"/>
              <a:buFont typeface="Courier New" pitchFamily="49" charset="0"/>
              <a:buChar char="o"/>
              <a:defRPr/>
            </a:pPr>
            <a:r>
              <a:rPr lang="en-US" sz="1600" b="0" dirty="0">
                <a:latin typeface="+mj-lt"/>
              </a:rPr>
              <a:t>Drives exposure to commodity price volatility</a:t>
            </a:r>
          </a:p>
          <a:p>
            <a:pPr marL="576072" lvl="2" indent="-119063" eaLnBrk="0" hangingPunct="0">
              <a:buSzPct val="80000"/>
              <a:buFont typeface="Courier New" pitchFamily="49" charset="0"/>
              <a:buChar char="o"/>
              <a:defRPr/>
            </a:pPr>
            <a:r>
              <a:rPr lang="en-US" sz="1600" b="0" dirty="0">
                <a:latin typeface="+mj-lt"/>
              </a:rPr>
              <a:t>Low commodity prices may induce tenants to cut corners or impair the ability to pay the rent</a:t>
            </a:r>
          </a:p>
          <a:p>
            <a:pPr marL="1033463" lvl="2" indent="-119063" eaLnBrk="0" hangingPunct="0">
              <a:defRPr/>
            </a:pPr>
            <a:endParaRPr lang="en-US" sz="1600" b="0" dirty="0">
              <a:latin typeface="+mj-lt"/>
            </a:endParaRPr>
          </a:p>
          <a:p>
            <a:pPr marL="119063" indent="-119063" eaLnBrk="0" hangingPunct="0">
              <a:defRPr/>
            </a:pPr>
            <a:r>
              <a:rPr lang="en-US" sz="1600" dirty="0">
                <a:latin typeface="+mj-lt"/>
              </a:rPr>
              <a:t>Long-term value is driven by a combination of</a:t>
            </a:r>
          </a:p>
          <a:p>
            <a:pPr marL="576263" lvl="1" indent="-119063" eaLnBrk="0" hangingPunct="0">
              <a:buFontTx/>
              <a:buChar char="•"/>
              <a:defRPr/>
            </a:pPr>
            <a:r>
              <a:rPr lang="en-US" sz="1600" b="0" dirty="0">
                <a:latin typeface="+mj-lt"/>
              </a:rPr>
              <a:t>Limiting the impact of weather related calamities</a:t>
            </a:r>
          </a:p>
          <a:p>
            <a:pPr marL="576263" lvl="1" indent="-119063" eaLnBrk="0" hangingPunct="0">
              <a:buFontTx/>
              <a:buChar char="•"/>
              <a:defRPr/>
            </a:pPr>
            <a:r>
              <a:rPr lang="en-US" sz="1600" b="0" dirty="0">
                <a:latin typeface="+mj-lt"/>
              </a:rPr>
              <a:t>Ensuring the tenants &amp; operators maintain the property</a:t>
            </a:r>
          </a:p>
          <a:p>
            <a:pPr marL="576263" lvl="1" indent="-119063" eaLnBrk="0" hangingPunct="0">
              <a:buFontTx/>
              <a:buChar char="•"/>
              <a:defRPr/>
            </a:pPr>
            <a:r>
              <a:rPr lang="en-US" sz="1600" b="0" dirty="0">
                <a:latin typeface="+mj-lt"/>
              </a:rPr>
              <a:t>Ensuring proper lease terms related to land stewardship</a:t>
            </a:r>
          </a:p>
          <a:p>
            <a:pPr marL="576263" lvl="1" indent="-119063" eaLnBrk="0" hangingPunct="0">
              <a:buFontTx/>
              <a:buChar char="•"/>
              <a:defRPr/>
            </a:pPr>
            <a:r>
              <a:rPr lang="en-US" sz="1600" b="0" dirty="0">
                <a:latin typeface="+mj-lt"/>
              </a:rPr>
              <a:t>Experienced farm managers, on the property, long-term view</a:t>
            </a:r>
          </a:p>
          <a:p>
            <a:pPr marL="576263" lvl="1" indent="-119063" eaLnBrk="0" hangingPunct="0">
              <a:buFontTx/>
              <a:buChar char="•"/>
              <a:defRPr/>
            </a:pPr>
            <a:endParaRPr lang="en-US" sz="1600" b="0"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8"/>
          <p:cNvSpPr>
            <a:spLocks noChangeArrowheads="1"/>
          </p:cNvSpPr>
          <p:nvPr/>
        </p:nvSpPr>
        <p:spPr bwMode="gray">
          <a:xfrm>
            <a:off x="2924175" y="1636713"/>
            <a:ext cx="1114425" cy="268287"/>
          </a:xfrm>
          <a:prstGeom prst="rect">
            <a:avLst/>
          </a:prstGeom>
          <a:solidFill>
            <a:srgbClr val="FFFFFF"/>
          </a:solidFill>
          <a:ln w="9525" algn="ctr">
            <a:noFill/>
            <a:round/>
            <a:headEnd/>
            <a:tailEnd/>
          </a:ln>
        </p:spPr>
        <p:txBody>
          <a:bodyPr/>
          <a:lstStyle/>
          <a:p>
            <a:pPr algn="ctr"/>
            <a:endParaRPr lang="en-US" dirty="0"/>
          </a:p>
        </p:txBody>
      </p:sp>
      <p:sp>
        <p:nvSpPr>
          <p:cNvPr id="12" name="TextBox 2"/>
          <p:cNvSpPr txBox="1">
            <a:spLocks noChangeArrowheads="1"/>
          </p:cNvSpPr>
          <p:nvPr/>
        </p:nvSpPr>
        <p:spPr bwMode="auto">
          <a:xfrm>
            <a:off x="304800" y="381000"/>
            <a:ext cx="4267200" cy="461963"/>
          </a:xfrm>
          <a:prstGeom prst="rect">
            <a:avLst/>
          </a:prstGeom>
          <a:noFill/>
          <a:ln w="9525">
            <a:noFill/>
            <a:miter lim="800000"/>
            <a:headEnd/>
            <a:tailEnd/>
          </a:ln>
        </p:spPr>
        <p:txBody>
          <a:bodyPr>
            <a:spAutoFit/>
          </a:bodyPr>
          <a:lstStyle/>
          <a:p>
            <a:pPr>
              <a:defRPr/>
            </a:pPr>
            <a:r>
              <a:rPr lang="en-US" sz="2400" dirty="0">
                <a:latin typeface="+mj-lt"/>
              </a:rPr>
              <a:t>CLOSELY HELD ASSETS</a:t>
            </a:r>
            <a:r>
              <a:rPr lang="en-US" sz="1000" dirty="0">
                <a:latin typeface="+mj-lt"/>
              </a:rPr>
              <a:t> </a:t>
            </a:r>
          </a:p>
        </p:txBody>
      </p:sp>
      <p:sp>
        <p:nvSpPr>
          <p:cNvPr id="13" name="TextBox 1"/>
          <p:cNvSpPr txBox="1">
            <a:spLocks noChangeArrowheads="1"/>
          </p:cNvSpPr>
          <p:nvPr/>
        </p:nvSpPr>
        <p:spPr bwMode="auto">
          <a:xfrm>
            <a:off x="381000" y="1066800"/>
            <a:ext cx="8382000" cy="5262563"/>
          </a:xfrm>
          <a:prstGeom prst="rect">
            <a:avLst/>
          </a:prstGeom>
          <a:noFill/>
          <a:ln w="9525">
            <a:noFill/>
            <a:miter lim="800000"/>
            <a:headEnd/>
            <a:tailEnd/>
          </a:ln>
        </p:spPr>
        <p:txBody>
          <a:bodyPr>
            <a:spAutoFit/>
          </a:bodyPr>
          <a:lstStyle/>
          <a:p>
            <a:pPr marL="119063" indent="-119063">
              <a:defRPr/>
            </a:pPr>
            <a:r>
              <a:rPr lang="en-US" sz="1600" dirty="0">
                <a:latin typeface="+mj-lt"/>
              </a:rPr>
              <a:t>Probably the most sensitive asset class in an economic decline</a:t>
            </a:r>
          </a:p>
          <a:p>
            <a:pPr marL="393192" lvl="1" indent="-119063">
              <a:buFont typeface="Arial" charset="0"/>
              <a:buChar char="•"/>
              <a:defRPr/>
            </a:pPr>
            <a:r>
              <a:rPr lang="en-US" sz="1600" b="0" dirty="0">
                <a:latin typeface="+mj-lt"/>
              </a:rPr>
              <a:t>Operating companies will ultimately mimic the economic cycle</a:t>
            </a:r>
          </a:p>
          <a:p>
            <a:pPr marL="393192" lvl="1" indent="-119063">
              <a:buFont typeface="Arial" charset="0"/>
              <a:buChar char="•"/>
              <a:defRPr/>
            </a:pPr>
            <a:r>
              <a:rPr lang="en-US" sz="1600" b="0" dirty="0">
                <a:latin typeface="+mj-lt"/>
              </a:rPr>
              <a:t>Real estate holding companies will follow their properties</a:t>
            </a:r>
          </a:p>
          <a:p>
            <a:pPr marL="393192" lvl="1" indent="-119063">
              <a:buFont typeface="Arial" charset="0"/>
              <a:buChar char="•"/>
              <a:defRPr/>
            </a:pPr>
            <a:r>
              <a:rPr lang="en-US" sz="1600" b="0" dirty="0">
                <a:latin typeface="+mj-lt"/>
              </a:rPr>
              <a:t>Investment holding companies will follow the markets</a:t>
            </a:r>
          </a:p>
          <a:p>
            <a:pPr marL="119063" indent="-119063">
              <a:defRPr/>
            </a:pPr>
            <a:endParaRPr lang="en-US" sz="1600" b="0" dirty="0">
              <a:latin typeface="+mj-lt"/>
            </a:endParaRPr>
          </a:p>
          <a:p>
            <a:pPr indent="-119063">
              <a:defRPr/>
            </a:pPr>
            <a:r>
              <a:rPr lang="en-US" sz="1600" dirty="0">
                <a:latin typeface="+mj-lt"/>
              </a:rPr>
              <a:t>Returns &amp; fluctuations will track with the nature of the company but on a </a:t>
            </a:r>
            <a:r>
              <a:rPr lang="en-US" sz="1600" u="sng" dirty="0">
                <a:latin typeface="+mj-lt"/>
              </a:rPr>
              <a:t>lagged</a:t>
            </a:r>
            <a:r>
              <a:rPr lang="en-US" sz="1600" dirty="0">
                <a:latin typeface="+mj-lt"/>
              </a:rPr>
              <a:t> basis</a:t>
            </a:r>
          </a:p>
          <a:p>
            <a:pPr marL="119063" indent="-119063">
              <a:defRPr/>
            </a:pPr>
            <a:endParaRPr lang="en-US" sz="1600" b="0" dirty="0">
              <a:latin typeface="+mj-lt"/>
            </a:endParaRPr>
          </a:p>
          <a:p>
            <a:pPr indent="-119063">
              <a:defRPr/>
            </a:pPr>
            <a:r>
              <a:rPr lang="en-US" sz="1600" dirty="0">
                <a:latin typeface="+mj-lt"/>
              </a:rPr>
              <a:t>Small operating companies often lack the cash reserves of larger, public companies</a:t>
            </a:r>
          </a:p>
          <a:p>
            <a:pPr marL="119063" indent="-119063">
              <a:defRPr/>
            </a:pPr>
            <a:endParaRPr lang="en-US" sz="1600" b="0" dirty="0">
              <a:latin typeface="+mj-lt"/>
            </a:endParaRPr>
          </a:p>
          <a:p>
            <a:pPr marL="119063" indent="-119063">
              <a:defRPr/>
            </a:pPr>
            <a:r>
              <a:rPr lang="en-US" sz="1600" dirty="0">
                <a:latin typeface="+mj-lt"/>
              </a:rPr>
              <a:t>Adjust to approach to asset management</a:t>
            </a:r>
          </a:p>
          <a:p>
            <a:pPr marL="393192" lvl="1" indent="-119063">
              <a:buFont typeface="Arial" charset="0"/>
              <a:buChar char="•"/>
              <a:defRPr/>
            </a:pPr>
            <a:r>
              <a:rPr lang="en-US" sz="1600" b="0" dirty="0">
                <a:latin typeface="+mj-lt"/>
              </a:rPr>
              <a:t>Collect financial statement more frequently &amp; ask for complimentary information</a:t>
            </a:r>
          </a:p>
          <a:p>
            <a:pPr marL="393192" lvl="1" indent="-119063">
              <a:buFont typeface="Arial" charset="0"/>
              <a:buChar char="•"/>
              <a:defRPr/>
            </a:pPr>
            <a:r>
              <a:rPr lang="en-US" sz="1600" b="0" dirty="0">
                <a:latin typeface="+mj-lt"/>
              </a:rPr>
              <a:t>Review assets in a consistent manner (trend analysis, economic sensitivity, etc.)</a:t>
            </a:r>
          </a:p>
          <a:p>
            <a:pPr marL="393192" lvl="1" indent="-119063">
              <a:buFont typeface="Arial" charset="0"/>
              <a:buChar char="•"/>
              <a:defRPr/>
            </a:pPr>
            <a:r>
              <a:rPr lang="en-US" sz="1600" b="0" dirty="0">
                <a:latin typeface="+mj-lt"/>
              </a:rPr>
              <a:t>Adjust the robustness of the asset review relative to risk</a:t>
            </a:r>
          </a:p>
          <a:p>
            <a:pPr marL="393192" lvl="1" indent="-119063">
              <a:buFont typeface="Arial" charset="0"/>
              <a:buChar char="•"/>
              <a:defRPr/>
            </a:pPr>
            <a:r>
              <a:rPr lang="en-US" sz="1600" b="0" dirty="0">
                <a:latin typeface="+mj-lt"/>
              </a:rPr>
              <a:t>Adjust statement values early &amp; often</a:t>
            </a:r>
          </a:p>
          <a:p>
            <a:pPr marL="393192" lvl="1" indent="-119063">
              <a:buFont typeface="Arial" charset="0"/>
              <a:buChar char="•"/>
              <a:defRPr/>
            </a:pPr>
            <a:r>
              <a:rPr lang="en-US" sz="1600" b="0" dirty="0">
                <a:latin typeface="+mj-lt"/>
              </a:rPr>
              <a:t>Optimize the balance of methodological consistency &amp; applicability</a:t>
            </a:r>
          </a:p>
          <a:p>
            <a:pPr marL="393192" lvl="1" indent="-119063">
              <a:buFont typeface="Arial" charset="0"/>
              <a:buChar char="•"/>
              <a:defRPr/>
            </a:pPr>
            <a:r>
              <a:rPr lang="en-US" sz="1600" b="0" dirty="0">
                <a:latin typeface="+mj-lt"/>
              </a:rPr>
              <a:t>Ensure strong rigor around pre-acceptance &amp; transaction approvals</a:t>
            </a:r>
          </a:p>
          <a:p>
            <a:pPr marL="119063" indent="-119063">
              <a:defRPr/>
            </a:pPr>
            <a:endParaRPr lang="en-US" sz="1600" b="0" dirty="0">
              <a:latin typeface="+mj-lt"/>
            </a:endParaRPr>
          </a:p>
          <a:p>
            <a:pPr marL="119063" indent="-119063">
              <a:defRPr/>
            </a:pPr>
            <a:r>
              <a:rPr lang="en-US" sz="1600" b="0" dirty="0">
                <a:latin typeface="+mj-lt"/>
              </a:rPr>
              <a:t/>
            </a:r>
            <a:br>
              <a:rPr lang="en-US" sz="1600" b="0" dirty="0">
                <a:latin typeface="+mj-lt"/>
              </a:rPr>
            </a:br>
            <a:endParaRPr lang="en-US" sz="1600" b="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228600" y="429768"/>
            <a:ext cx="6327648" cy="758952"/>
          </a:xfrm>
        </p:spPr>
        <p:txBody>
          <a:bodyPr/>
          <a:lstStyle/>
          <a:p>
            <a:r>
              <a:rPr lang="en-US" dirty="0" smtClean="0"/>
              <a:t>Capital Market Outlook</a:t>
            </a:r>
            <a:br>
              <a:rPr lang="en-US" dirty="0" smtClean="0"/>
            </a:br>
            <a:r>
              <a:rPr lang="en-US" sz="1400" dirty="0" smtClean="0"/>
              <a:t>March 5, 2012</a:t>
            </a:r>
            <a:endParaRPr lang="en-US" sz="1400" dirty="0"/>
          </a:p>
        </p:txBody>
      </p:sp>
      <p:grpSp>
        <p:nvGrpSpPr>
          <p:cNvPr id="2" name="Group 4"/>
          <p:cNvGrpSpPr/>
          <p:nvPr/>
        </p:nvGrpSpPr>
        <p:grpSpPr>
          <a:xfrm>
            <a:off x="170090" y="1303939"/>
            <a:ext cx="4326015" cy="4705491"/>
            <a:chOff x="663408" y="1010503"/>
            <a:chExt cx="7817185" cy="5369337"/>
          </a:xfrm>
        </p:grpSpPr>
        <p:sp>
          <p:nvSpPr>
            <p:cNvPr id="6" name="TextBox 5"/>
            <p:cNvSpPr txBox="1"/>
            <p:nvPr/>
          </p:nvSpPr>
          <p:spPr>
            <a:xfrm>
              <a:off x="929040" y="1010503"/>
              <a:ext cx="7285921" cy="511302"/>
            </a:xfrm>
            <a:prstGeom prst="rect">
              <a:avLst/>
            </a:prstGeom>
            <a:noFill/>
          </p:spPr>
          <p:txBody>
            <a:bodyPr wrap="square" rtlCol="0">
              <a:spAutoFit/>
            </a:bodyPr>
            <a:lstStyle/>
            <a:p>
              <a:r>
                <a:rPr lang="en-US" sz="1100" dirty="0" smtClean="0">
                  <a:solidFill>
                    <a:srgbClr val="96172E"/>
                  </a:solidFill>
                  <a:latin typeface="Arial Narrow" pitchFamily="34" charset="0"/>
                </a:rPr>
                <a:t>America No Longer Drives Global Import Demand.</a:t>
              </a:r>
            </a:p>
            <a:p>
              <a:r>
                <a:rPr lang="en-US" sz="1100" b="0" dirty="0" smtClean="0">
                  <a:latin typeface="Arial Narrow" pitchFamily="34" charset="0"/>
                </a:rPr>
                <a:t>(% of World Total Imports)</a:t>
              </a:r>
            </a:p>
          </p:txBody>
        </p:sp>
        <p:sp>
          <p:nvSpPr>
            <p:cNvPr id="7" name="TextBox 6"/>
            <p:cNvSpPr txBox="1"/>
            <p:nvPr/>
          </p:nvSpPr>
          <p:spPr>
            <a:xfrm>
              <a:off x="929040" y="5941581"/>
              <a:ext cx="7285921" cy="438259"/>
            </a:xfrm>
            <a:prstGeom prst="rect">
              <a:avLst/>
            </a:prstGeom>
            <a:noFill/>
          </p:spPr>
          <p:txBody>
            <a:bodyPr wrap="square" rtlCol="0">
              <a:spAutoFit/>
            </a:bodyPr>
            <a:lstStyle/>
            <a:p>
              <a:r>
                <a:rPr lang="en-US" sz="900" b="0" dirty="0" smtClean="0">
                  <a:latin typeface="Arial Narrow" pitchFamily="34" charset="0"/>
                </a:rPr>
                <a:t>Source: International Monetary Fund Direction of Trade Statistics.</a:t>
              </a:r>
            </a:p>
            <a:p>
              <a:r>
                <a:rPr lang="en-US" sz="900" b="0" dirty="0" smtClean="0">
                  <a:latin typeface="Arial Narrow" pitchFamily="34" charset="0"/>
                </a:rPr>
                <a:t>Data through September 2011</a:t>
              </a:r>
            </a:p>
          </p:txBody>
        </p:sp>
        <p:pic>
          <p:nvPicPr>
            <p:cNvPr id="8" name="Picture 7"/>
            <p:cNvPicPr>
              <a:picLocks noChangeAspect="1"/>
            </p:cNvPicPr>
            <p:nvPr/>
          </p:nvPicPr>
          <p:blipFill>
            <a:blip r:embed="rId2" cstate="print"/>
            <a:srcRect t="7397" b="9589"/>
            <a:stretch>
              <a:fillRect/>
            </a:stretch>
          </p:blipFill>
          <p:spPr bwMode="auto">
            <a:xfrm>
              <a:off x="663408" y="1575274"/>
              <a:ext cx="7817185" cy="4386309"/>
            </a:xfrm>
            <a:prstGeom prst="rect">
              <a:avLst/>
            </a:prstGeom>
            <a:noFill/>
            <a:ln w="9525">
              <a:noFill/>
              <a:miter lim="800000"/>
              <a:headEnd/>
              <a:tailEnd/>
            </a:ln>
          </p:spPr>
        </p:pic>
      </p:grpSp>
      <p:grpSp>
        <p:nvGrpSpPr>
          <p:cNvPr id="3" name="Group 8"/>
          <p:cNvGrpSpPr/>
          <p:nvPr/>
        </p:nvGrpSpPr>
        <p:grpSpPr>
          <a:xfrm>
            <a:off x="4951475" y="1303940"/>
            <a:ext cx="4022435" cy="4673657"/>
            <a:chOff x="739303" y="1078353"/>
            <a:chExt cx="7665395" cy="5354186"/>
          </a:xfrm>
        </p:grpSpPr>
        <p:sp>
          <p:nvSpPr>
            <p:cNvPr id="10" name="TextBox 9"/>
            <p:cNvSpPr txBox="1"/>
            <p:nvPr/>
          </p:nvSpPr>
          <p:spPr>
            <a:xfrm>
              <a:off x="929041" y="1078353"/>
              <a:ext cx="7285920" cy="887901"/>
            </a:xfrm>
            <a:prstGeom prst="rect">
              <a:avLst/>
            </a:prstGeom>
            <a:noFill/>
          </p:spPr>
          <p:txBody>
            <a:bodyPr wrap="square" rtlCol="0">
              <a:spAutoFit/>
            </a:bodyPr>
            <a:lstStyle/>
            <a:p>
              <a:r>
                <a:rPr lang="en-US" sz="1100" dirty="0" smtClean="0">
                  <a:solidFill>
                    <a:srgbClr val="96172E"/>
                  </a:solidFill>
                  <a:latin typeface="Arial Narrow" pitchFamily="34" charset="0"/>
                </a:rPr>
                <a:t>The Baton of Consumption Has Shifted to the “Rest."</a:t>
              </a:r>
            </a:p>
            <a:p>
              <a:r>
                <a:rPr lang="en-US" sz="1100" b="0" dirty="0" smtClean="0">
                  <a:latin typeface="Arial Narrow" pitchFamily="34" charset="0"/>
                </a:rPr>
                <a:t>(Developing Nations’ % of World Total Imports)</a:t>
              </a:r>
            </a:p>
          </p:txBody>
        </p:sp>
        <p:sp>
          <p:nvSpPr>
            <p:cNvPr id="11" name="TextBox 10"/>
            <p:cNvSpPr txBox="1"/>
            <p:nvPr/>
          </p:nvSpPr>
          <p:spPr>
            <a:xfrm>
              <a:off x="929040" y="6009429"/>
              <a:ext cx="7285920" cy="423110"/>
            </a:xfrm>
            <a:prstGeom prst="rect">
              <a:avLst/>
            </a:prstGeom>
            <a:noFill/>
          </p:spPr>
          <p:txBody>
            <a:bodyPr wrap="square" rtlCol="0">
              <a:spAutoFit/>
            </a:bodyPr>
            <a:lstStyle/>
            <a:p>
              <a:r>
                <a:rPr lang="en-US" sz="900" b="0" dirty="0" smtClean="0">
                  <a:latin typeface="Arial Narrow" pitchFamily="34" charset="0"/>
                </a:rPr>
                <a:t>Source: International Monetary Fund Direction of Trade Statistics.</a:t>
              </a:r>
            </a:p>
            <a:p>
              <a:r>
                <a:rPr lang="en-US" sz="900" b="0" dirty="0" smtClean="0">
                  <a:latin typeface="Arial Narrow" pitchFamily="34" charset="0"/>
                </a:rPr>
                <a:t>Data through September 2011</a:t>
              </a:r>
            </a:p>
          </p:txBody>
        </p:sp>
        <p:pic>
          <p:nvPicPr>
            <p:cNvPr id="12" name="Picture 11"/>
            <p:cNvPicPr>
              <a:picLocks noChangeAspect="1"/>
            </p:cNvPicPr>
            <p:nvPr/>
          </p:nvPicPr>
          <p:blipFill>
            <a:blip r:embed="rId3" cstate="print"/>
            <a:srcRect t="7945" b="8767"/>
            <a:stretch>
              <a:fillRect/>
            </a:stretch>
          </p:blipFill>
          <p:spPr bwMode="auto">
            <a:xfrm>
              <a:off x="739303" y="1678612"/>
              <a:ext cx="7665395" cy="4315334"/>
            </a:xfrm>
            <a:prstGeom prst="rect">
              <a:avLst/>
            </a:prstGeom>
            <a:noFill/>
            <a:ln w="9525">
              <a:noFill/>
              <a:miter lim="800000"/>
              <a:headEnd/>
              <a:tailEnd/>
            </a:ln>
          </p:spPr>
        </p:pic>
      </p:grpSp>
      <p:sp>
        <p:nvSpPr>
          <p:cNvPr id="13" name="Rectangle 12"/>
          <p:cNvSpPr/>
          <p:nvPr/>
        </p:nvSpPr>
        <p:spPr bwMode="auto">
          <a:xfrm>
            <a:off x="4875580" y="1228045"/>
            <a:ext cx="4174225" cy="485728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8" name="Rectangle 17"/>
          <p:cNvSpPr/>
          <p:nvPr/>
        </p:nvSpPr>
        <p:spPr bwMode="auto">
          <a:xfrm>
            <a:off x="94195" y="1228045"/>
            <a:ext cx="4477805" cy="485728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title"/>
          </p:nvPr>
        </p:nvSpPr>
        <p:spPr/>
        <p:txBody>
          <a:bodyPr/>
          <a:lstStyle/>
          <a:p>
            <a:r>
              <a:rPr sz="2400" b="1" dirty="0"/>
              <a:t>DISCLOSURE</a:t>
            </a:r>
          </a:p>
        </p:txBody>
      </p:sp>
      <p:sp>
        <p:nvSpPr>
          <p:cNvPr id="4099" name="Content Placeholder 17"/>
          <p:cNvSpPr>
            <a:spLocks noGrp="1"/>
          </p:cNvSpPr>
          <p:nvPr>
            <p:ph idx="1"/>
          </p:nvPr>
        </p:nvSpPr>
        <p:spPr>
          <a:xfrm>
            <a:off x="304800" y="1295400"/>
            <a:ext cx="8459788" cy="5057775"/>
          </a:xfrm>
        </p:spPr>
        <p:txBody>
          <a:bodyPr/>
          <a:lstStyle/>
          <a:p>
            <a:pPr lvl="1">
              <a:spcBef>
                <a:spcPts val="338"/>
              </a:spcBef>
            </a:pPr>
            <a:r>
              <a:rPr dirty="0" smtClean="0"/>
              <a:t>This presentation is designed to introduce you to the products and services available through U.S. Trust, Bank of America Private Wealth Management, is provided for informational purposes only, and is not issued in connection with any proposed offering of securities. This presentation is not used with regard to any specific investment objectives, financial situation or particular needs of any specific recipient and does not contain investment recommendations. Bank of America and its affiliates do not accept any liability for any direct, indirect or consequential damages or losses arising from any use of this presentation or its contents. The information in this presentation was obtained from sources believed to be accurate, but we do not guarantee that it is accurate or complete. The opinions expressed herein are made as of the date of this material and are subject to change without notice. There is no guarantee the views and opinions expressed in this presentation will come to pass. Other affiliates may have opinions that are different from and/or inconsistent with the opinions expressed herein and may have banking, lending and/or other commercial relationships with Bank of America and/or its affiliates. </a:t>
            </a:r>
          </a:p>
          <a:p>
            <a:pPr lvl="1">
              <a:spcBef>
                <a:spcPts val="338"/>
              </a:spcBef>
            </a:pPr>
            <a:endParaRPr b="1" dirty="0" smtClean="0"/>
          </a:p>
          <a:p>
            <a:pPr lvl="1">
              <a:spcBef>
                <a:spcPts val="338"/>
              </a:spcBef>
            </a:pPr>
            <a:r>
              <a:rPr b="1" dirty="0" smtClean="0"/>
              <a:t>IMPORTANT</a:t>
            </a:r>
            <a:r>
              <a:rPr dirty="0" smtClean="0"/>
              <a:t>: The material presented is designed to provide general information about ideas and strategies. It is for discussion purposes since the availability and effectiveness of any strategy is dependent upon your individual facts and circumstances. Always consult with your independent attorney, tax advisor, investment manager, and insurance agent for final recommendations and before changing or implementing any financial, tax, or estate planning strategy.</a:t>
            </a:r>
          </a:p>
          <a:p>
            <a:pPr lvl="1">
              <a:spcBef>
                <a:spcPts val="338"/>
              </a:spcBef>
            </a:pPr>
            <a:r>
              <a:rPr dirty="0" smtClean="0"/>
              <a:t>Investment products:</a:t>
            </a:r>
          </a:p>
          <a:p>
            <a:pPr lvl="1">
              <a:spcBef>
                <a:spcPts val="600"/>
              </a:spcBef>
            </a:pPr>
            <a:endParaRPr dirty="0" smtClean="0"/>
          </a:p>
          <a:p>
            <a:pPr lvl="1">
              <a:spcBef>
                <a:spcPts val="338"/>
              </a:spcBef>
            </a:pPr>
            <a:endParaRPr dirty="0" smtClean="0"/>
          </a:p>
          <a:p>
            <a:pPr lvl="1">
              <a:spcBef>
                <a:spcPts val="338"/>
              </a:spcBef>
            </a:pPr>
            <a:endParaRPr dirty="0" smtClean="0"/>
          </a:p>
          <a:p>
            <a:pPr lvl="1">
              <a:spcBef>
                <a:spcPts val="338"/>
              </a:spcBef>
            </a:pPr>
            <a:r>
              <a:rPr dirty="0" smtClean="0"/>
              <a:t>U.S. Trust, Bank of America Private Wealth Management operates through Bank of America, N.A. and other subsidiaries of Bank of America Corporation.</a:t>
            </a:r>
          </a:p>
          <a:p>
            <a:pPr lvl="1">
              <a:spcBef>
                <a:spcPts val="338"/>
              </a:spcBef>
            </a:pPr>
            <a:r>
              <a:rPr dirty="0" smtClean="0"/>
              <a:t>Bank of America, N.A., Member FDIC.</a:t>
            </a:r>
          </a:p>
          <a:p>
            <a:pPr lvl="1">
              <a:spcBef>
                <a:spcPts val="338"/>
              </a:spcBef>
            </a:pPr>
            <a:endParaRPr dirty="0" smtClean="0"/>
          </a:p>
          <a:p>
            <a:pPr>
              <a:spcBef>
                <a:spcPct val="0"/>
              </a:spcBef>
            </a:pPr>
            <a:r>
              <a:rPr b="1" dirty="0" smtClean="0"/>
              <a:t>Nonfinancial assets, such as closely-held businesses, real estate, oil, gas and mineral properties, and timber, farm and ranch land, are complex in nature and</a:t>
            </a:r>
          </a:p>
          <a:p>
            <a:pPr>
              <a:spcBef>
                <a:spcPct val="0"/>
              </a:spcBef>
            </a:pPr>
            <a:r>
              <a:rPr b="1" dirty="0" smtClean="0"/>
              <a:t>involve risks including total loss of value. Special risk considerations include natural events (for example, earthquakes or fires), complex tax considerations, and</a:t>
            </a:r>
          </a:p>
          <a:p>
            <a:pPr>
              <a:spcBef>
                <a:spcPct val="0"/>
              </a:spcBef>
            </a:pPr>
            <a:r>
              <a:rPr b="1" dirty="0" smtClean="0"/>
              <a:t>lack of liquidity. Nonfinancial assets are not suitable for all investors.  </a:t>
            </a:r>
          </a:p>
          <a:p>
            <a:pPr lvl="1">
              <a:spcBef>
                <a:spcPts val="338"/>
              </a:spcBef>
            </a:pPr>
            <a:endParaRPr dirty="0" smtClean="0"/>
          </a:p>
          <a:p>
            <a:pPr lvl="1">
              <a:spcBef>
                <a:spcPts val="338"/>
              </a:spcBef>
            </a:pPr>
            <a:r>
              <a:rPr dirty="0" smtClean="0"/>
              <a:t>Investing in securities involves risks, and there is always the potential of losing money when you invest in securities.</a:t>
            </a:r>
          </a:p>
          <a:p>
            <a:pPr lvl="1">
              <a:spcBef>
                <a:spcPts val="338"/>
              </a:spcBef>
            </a:pPr>
            <a:r>
              <a:rPr dirty="0" smtClean="0"/>
              <a:t>This presentation may not be reproduced or distributed by any person for any purpose without prior written consent.</a:t>
            </a:r>
          </a:p>
          <a:p>
            <a:pPr lvl="1">
              <a:spcBef>
                <a:spcPts val="338"/>
              </a:spcBef>
            </a:pPr>
            <a:r>
              <a:rPr dirty="0" smtClean="0"/>
              <a:t>© 2011 Bank of America Corporation. All rights reserved.  AR52A0K6</a:t>
            </a:r>
          </a:p>
          <a:p>
            <a:pPr lvl="1">
              <a:spcBef>
                <a:spcPts val="338"/>
              </a:spcBef>
            </a:pPr>
            <a:r>
              <a:rPr b="1" dirty="0" smtClean="0"/>
              <a:t>FOR FIDUCIARY USE ONLY</a:t>
            </a:r>
          </a:p>
          <a:p>
            <a:pPr lvl="1">
              <a:spcBef>
                <a:spcPts val="338"/>
              </a:spcBef>
            </a:pPr>
            <a:endParaRPr dirty="0" smtClean="0"/>
          </a:p>
          <a:p>
            <a:pPr lvl="1">
              <a:spcBef>
                <a:spcPts val="338"/>
              </a:spcBef>
            </a:pPr>
            <a:endParaRPr dirty="0" smtClean="0"/>
          </a:p>
          <a:p>
            <a:pPr lvl="1">
              <a:spcBef>
                <a:spcPts val="338"/>
              </a:spcBef>
            </a:pPr>
            <a:endParaRPr dirty="0" smtClean="0"/>
          </a:p>
          <a:p>
            <a:pPr lvl="1">
              <a:spcBef>
                <a:spcPts val="338"/>
              </a:spcBef>
            </a:pPr>
            <a:endParaRPr dirty="0" smtClean="0"/>
          </a:p>
          <a:p>
            <a:pPr lvl="1">
              <a:spcBef>
                <a:spcPts val="338"/>
              </a:spcBef>
            </a:pPr>
            <a:endParaRPr dirty="0" smtClean="0"/>
          </a:p>
          <a:p>
            <a:pPr lvl="1">
              <a:spcBef>
                <a:spcPts val="338"/>
              </a:spcBef>
            </a:pPr>
            <a:endParaRPr dirty="0" smtClean="0"/>
          </a:p>
          <a:p>
            <a:pPr lvl="1">
              <a:spcBef>
                <a:spcPts val="338"/>
              </a:spcBef>
            </a:pPr>
            <a:endParaRPr dirty="0" smtClean="0"/>
          </a:p>
          <a:p>
            <a:pPr lvl="1">
              <a:spcBef>
                <a:spcPts val="338"/>
              </a:spcBef>
            </a:pPr>
            <a:endParaRPr dirty="0" smtClean="0"/>
          </a:p>
          <a:p>
            <a:pPr lvl="1">
              <a:spcBef>
                <a:spcPts val="338"/>
              </a:spcBef>
            </a:pPr>
            <a:endParaRPr dirty="0" smtClean="0"/>
          </a:p>
          <a:p>
            <a:pPr lvl="1">
              <a:spcBef>
                <a:spcPts val="338"/>
              </a:spcBef>
            </a:pPr>
            <a:endParaRPr dirty="0" smtClean="0"/>
          </a:p>
          <a:p>
            <a:pPr lvl="1">
              <a:spcBef>
                <a:spcPts val="338"/>
              </a:spcBef>
            </a:pPr>
            <a:endParaRPr dirty="0" smtClean="0"/>
          </a:p>
        </p:txBody>
      </p:sp>
      <p:sp>
        <p:nvSpPr>
          <p:cNvPr id="4100" name="Rectangle 4"/>
          <p:cNvSpPr>
            <a:spLocks noChangeArrowheads="1"/>
          </p:cNvSpPr>
          <p:nvPr/>
        </p:nvSpPr>
        <p:spPr bwMode="auto">
          <a:xfrm>
            <a:off x="2184400" y="3367088"/>
            <a:ext cx="1143000" cy="130175"/>
          </a:xfrm>
          <a:prstGeom prst="rect">
            <a:avLst/>
          </a:prstGeom>
          <a:noFill/>
          <a:ln w="9525">
            <a:noFill/>
            <a:miter lim="800000"/>
            <a:headEnd/>
            <a:tailEnd/>
          </a:ln>
        </p:spPr>
        <p:txBody>
          <a:bodyPr/>
          <a:lstStyle/>
          <a:p>
            <a:pPr algn="ctr">
              <a:spcBef>
                <a:spcPct val="35000"/>
              </a:spcBef>
              <a:buClr>
                <a:srgbClr val="C0C0C0"/>
              </a:buClr>
              <a:buSzPct val="70000"/>
              <a:buFont typeface="Wingdings" pitchFamily="2" charset="2"/>
              <a:buChar char="o"/>
            </a:pPr>
            <a:endParaRPr lang="en-US" sz="1400" dirty="0">
              <a:solidFill>
                <a:srgbClr val="FF0000"/>
              </a:solidFill>
              <a:latin typeface="Times New Roman" pitchFamily="18" charset="0"/>
            </a:endParaRPr>
          </a:p>
        </p:txBody>
      </p:sp>
      <p:sp>
        <p:nvSpPr>
          <p:cNvPr id="4101" name="Rectangle 5"/>
          <p:cNvSpPr>
            <a:spLocks noChangeArrowheads="1"/>
          </p:cNvSpPr>
          <p:nvPr/>
        </p:nvSpPr>
        <p:spPr bwMode="auto">
          <a:xfrm>
            <a:off x="4268788" y="3803650"/>
            <a:ext cx="1741487" cy="174625"/>
          </a:xfrm>
          <a:prstGeom prst="rect">
            <a:avLst/>
          </a:prstGeom>
          <a:noFill/>
          <a:ln w="9525">
            <a:noFill/>
            <a:miter lim="800000"/>
            <a:headEnd/>
            <a:tailEnd/>
          </a:ln>
        </p:spPr>
        <p:txBody>
          <a:bodyPr/>
          <a:lstStyle/>
          <a:p>
            <a:pPr algn="ctr">
              <a:spcBef>
                <a:spcPct val="35000"/>
              </a:spcBef>
              <a:buClr>
                <a:srgbClr val="C0C0C0"/>
              </a:buClr>
              <a:buSzPct val="70000"/>
              <a:buFont typeface="Wingdings" pitchFamily="2" charset="2"/>
              <a:buChar char="o"/>
            </a:pPr>
            <a:endParaRPr lang="en-US" sz="1400" dirty="0">
              <a:solidFill>
                <a:srgbClr val="FF0000"/>
              </a:solidFill>
              <a:latin typeface="Times New Roman" pitchFamily="18" charset="0"/>
            </a:endParaRPr>
          </a:p>
        </p:txBody>
      </p:sp>
      <p:sp>
        <p:nvSpPr>
          <p:cNvPr id="4102" name="Rectangle 6"/>
          <p:cNvSpPr>
            <a:spLocks noChangeArrowheads="1"/>
          </p:cNvSpPr>
          <p:nvPr/>
        </p:nvSpPr>
        <p:spPr bwMode="gray">
          <a:xfrm>
            <a:off x="2895600" y="4968875"/>
            <a:ext cx="3429000" cy="228600"/>
          </a:xfrm>
          <a:prstGeom prst="rect">
            <a:avLst/>
          </a:prstGeom>
          <a:noFill/>
          <a:ln w="9525">
            <a:noFill/>
            <a:miter lim="800000"/>
            <a:headEnd/>
            <a:tailEnd/>
          </a:ln>
        </p:spPr>
        <p:txBody>
          <a:bodyPr wrap="none" lIns="0" tIns="0" rIns="0" bIns="0" anchor="ctr">
            <a:spAutoFit/>
          </a:bodyPr>
          <a:lstStyle/>
          <a:p>
            <a:pPr algn="ctr">
              <a:spcBef>
                <a:spcPct val="35000"/>
              </a:spcBef>
              <a:buClr>
                <a:srgbClr val="C0C0C0"/>
              </a:buClr>
              <a:buSzPct val="70000"/>
              <a:buFont typeface="Wingdings" pitchFamily="2" charset="2"/>
              <a:buChar char="o"/>
            </a:pPr>
            <a:endParaRPr lang="en-US" sz="1400" dirty="0">
              <a:solidFill>
                <a:srgbClr val="FF0000"/>
              </a:solidFill>
              <a:latin typeface="Times New Roman" pitchFamily="18" charset="0"/>
            </a:endParaRPr>
          </a:p>
        </p:txBody>
      </p:sp>
      <p:sp>
        <p:nvSpPr>
          <p:cNvPr id="4103" name="Line 7"/>
          <p:cNvSpPr>
            <a:spLocks noChangeShapeType="1"/>
          </p:cNvSpPr>
          <p:nvPr/>
        </p:nvSpPr>
        <p:spPr bwMode="gray">
          <a:xfrm>
            <a:off x="4257675" y="3521075"/>
            <a:ext cx="0" cy="304800"/>
          </a:xfrm>
          <a:prstGeom prst="line">
            <a:avLst/>
          </a:prstGeom>
          <a:noFill/>
          <a:ln w="9525">
            <a:noFill/>
            <a:round/>
            <a:headEnd/>
            <a:tailEnd/>
          </a:ln>
        </p:spPr>
        <p:txBody>
          <a:bodyPr lIns="0" tIns="0" rIns="0" bIns="0">
            <a:spAutoFit/>
          </a:bodyPr>
          <a:lstStyle/>
          <a:p>
            <a:endParaRPr lang="en-US" dirty="0"/>
          </a:p>
        </p:txBody>
      </p:sp>
      <p:graphicFrame>
        <p:nvGraphicFramePr>
          <p:cNvPr id="19" name="Group 22"/>
          <p:cNvGraphicFramePr>
            <a:graphicFrameLocks/>
          </p:cNvGraphicFramePr>
          <p:nvPr/>
        </p:nvGraphicFramePr>
        <p:xfrm>
          <a:off x="304800" y="2667000"/>
          <a:ext cx="6096000" cy="234214"/>
        </p:xfrm>
        <a:graphic>
          <a:graphicData uri="http://schemas.openxmlformats.org/drawingml/2006/table">
            <a:tbl>
              <a:tblPr/>
              <a:tblGrid>
                <a:gridCol w="1770716"/>
                <a:gridCol w="2169488"/>
                <a:gridCol w="2155796"/>
              </a:tblGrid>
              <a:tr h="228599">
                <a:tc>
                  <a:txBody>
                    <a:bodyPr/>
                    <a:lstStyle/>
                    <a:p>
                      <a:pPr marL="0" marR="0" lvl="0" indent="0" algn="ctr" defTabSz="1019175" rtl="0" eaLnBrk="1" fontAlgn="base" latinLnBrk="0" hangingPunct="1">
                        <a:lnSpc>
                          <a:spcPct val="100000"/>
                        </a:lnSpc>
                        <a:spcBef>
                          <a:spcPct val="50000"/>
                        </a:spcBef>
                        <a:spcAft>
                          <a:spcPct val="0"/>
                        </a:spcAft>
                        <a:buClr>
                          <a:schemeClr val="bg2"/>
                        </a:buClr>
                        <a:buSzPct val="120000"/>
                        <a:buFont typeface="Times New Roman" pitchFamily="18" charset="0"/>
                        <a:buNone/>
                        <a:tabLst/>
                      </a:pPr>
                      <a:r>
                        <a:rPr kumimoji="0" lang="en-US" sz="1000" b="1" i="0" u="none" strike="noStrike" cap="none" normalizeH="0" baseline="0" dirty="0" smtClean="0">
                          <a:ln>
                            <a:noFill/>
                          </a:ln>
                          <a:solidFill>
                            <a:schemeClr val="tx1"/>
                          </a:solidFill>
                          <a:effectLst/>
                          <a:latin typeface="+mj-lt"/>
                        </a:rPr>
                        <a:t>Are Not FDIC Insured</a:t>
                      </a:r>
                    </a:p>
                  </a:txBody>
                  <a:tcPr marL="137461" marR="137461" marT="40907" marB="40907" anchor="ctr" anchorCtr="1" horzOverflow="overflow">
                    <a:lnL w="6350" cap="flat" cmpd="sng" algn="ctr">
                      <a:solidFill>
                        <a:srgbClr val="4D4D4D"/>
                      </a:solidFill>
                      <a:prstDash val="solid"/>
                      <a:round/>
                      <a:headEnd type="none" w="med" len="med"/>
                      <a:tailEnd type="none" w="med" len="med"/>
                    </a:lnL>
                    <a:lnR w="6350" cap="flat" cmpd="sng" algn="ctr">
                      <a:solidFill>
                        <a:srgbClr val="4D4D4D"/>
                      </a:solidFill>
                      <a:prstDash val="solid"/>
                      <a:round/>
                      <a:headEnd type="none" w="med" len="med"/>
                      <a:tailEnd type="none" w="med" len="med"/>
                    </a:lnR>
                    <a:lnT w="6350" cap="flat" cmpd="sng" algn="ctr">
                      <a:solidFill>
                        <a:srgbClr val="4D4D4D"/>
                      </a:solidFill>
                      <a:prstDash val="solid"/>
                      <a:round/>
                      <a:headEnd type="none" w="med" len="med"/>
                      <a:tailEnd type="none" w="med" len="med"/>
                    </a:lnT>
                    <a:lnB w="6350" cap="flat" cmpd="sng" algn="ctr">
                      <a:solidFill>
                        <a:srgbClr val="4D4D4D"/>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50000"/>
                        </a:spcBef>
                        <a:spcAft>
                          <a:spcPct val="0"/>
                        </a:spcAft>
                        <a:buClr>
                          <a:schemeClr val="bg2"/>
                        </a:buClr>
                        <a:buSzPct val="120000"/>
                        <a:buFont typeface="Times New Roman" pitchFamily="18" charset="0"/>
                        <a:buNone/>
                        <a:tabLst/>
                      </a:pPr>
                      <a:r>
                        <a:rPr kumimoji="0" lang="en-US" sz="1000" b="1" i="0" u="none" strike="noStrike" cap="none" normalizeH="0" baseline="0" dirty="0" smtClean="0">
                          <a:ln>
                            <a:noFill/>
                          </a:ln>
                          <a:solidFill>
                            <a:schemeClr val="tx1"/>
                          </a:solidFill>
                          <a:effectLst/>
                          <a:latin typeface="+mj-lt"/>
                        </a:rPr>
                        <a:t>Are Not Bank Guaranteed</a:t>
                      </a:r>
                    </a:p>
                  </a:txBody>
                  <a:tcPr marL="137461" marR="137461" marT="40907" marB="40907" anchor="ctr" anchorCtr="1" horzOverflow="overflow">
                    <a:lnL w="6350" cap="flat" cmpd="sng" algn="ctr">
                      <a:solidFill>
                        <a:srgbClr val="4D4D4D"/>
                      </a:solidFill>
                      <a:prstDash val="solid"/>
                      <a:round/>
                      <a:headEnd type="none" w="med" len="med"/>
                      <a:tailEnd type="none" w="med" len="med"/>
                    </a:lnL>
                    <a:lnR w="6350" cap="flat" cmpd="sng" algn="ctr">
                      <a:solidFill>
                        <a:srgbClr val="4D4D4D"/>
                      </a:solidFill>
                      <a:prstDash val="solid"/>
                      <a:round/>
                      <a:headEnd type="none" w="med" len="med"/>
                      <a:tailEnd type="none" w="med" len="med"/>
                    </a:lnR>
                    <a:lnT w="6350" cap="flat" cmpd="sng" algn="ctr">
                      <a:solidFill>
                        <a:srgbClr val="4D4D4D"/>
                      </a:solidFill>
                      <a:prstDash val="solid"/>
                      <a:round/>
                      <a:headEnd type="none" w="med" len="med"/>
                      <a:tailEnd type="none" w="med" len="med"/>
                    </a:lnT>
                    <a:lnB w="6350" cap="flat" cmpd="sng" algn="ctr">
                      <a:solidFill>
                        <a:srgbClr val="4D4D4D"/>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50000"/>
                        </a:spcBef>
                        <a:spcAft>
                          <a:spcPct val="0"/>
                        </a:spcAft>
                        <a:buClr>
                          <a:schemeClr val="bg2"/>
                        </a:buClr>
                        <a:buSzPct val="120000"/>
                        <a:buFont typeface="Times New Roman" pitchFamily="18" charset="0"/>
                        <a:buNone/>
                        <a:tabLst/>
                      </a:pPr>
                      <a:r>
                        <a:rPr kumimoji="0" lang="en-US" sz="1000" b="1" i="0" u="none" strike="noStrike" cap="none" normalizeH="0" baseline="0" dirty="0" smtClean="0">
                          <a:ln>
                            <a:noFill/>
                          </a:ln>
                          <a:solidFill>
                            <a:schemeClr val="tx1"/>
                          </a:solidFill>
                          <a:effectLst/>
                          <a:latin typeface="+mj-lt"/>
                        </a:rPr>
                        <a:t>May Lose Value</a:t>
                      </a:r>
                    </a:p>
                  </a:txBody>
                  <a:tcPr marL="137461" marR="137461" marT="40907" marB="40907" anchor="ctr" anchorCtr="1" horzOverflow="overflow">
                    <a:lnL w="6350" cap="flat" cmpd="sng" algn="ctr">
                      <a:solidFill>
                        <a:srgbClr val="4D4D4D"/>
                      </a:solidFill>
                      <a:prstDash val="solid"/>
                      <a:round/>
                      <a:headEnd type="none" w="med" len="med"/>
                      <a:tailEnd type="none" w="med" len="med"/>
                    </a:lnL>
                    <a:lnR w="6350" cap="flat" cmpd="sng" algn="ctr">
                      <a:solidFill>
                        <a:srgbClr val="4D4D4D"/>
                      </a:solidFill>
                      <a:prstDash val="solid"/>
                      <a:round/>
                      <a:headEnd type="none" w="med" len="med"/>
                      <a:tailEnd type="none" w="med" len="med"/>
                    </a:lnR>
                    <a:lnT w="6350" cap="flat" cmpd="sng" algn="ctr">
                      <a:solidFill>
                        <a:srgbClr val="4D4D4D"/>
                      </a:solidFill>
                      <a:prstDash val="solid"/>
                      <a:round/>
                      <a:headEnd type="none" w="med" len="med"/>
                      <a:tailEnd type="none" w="med" len="med"/>
                    </a:lnT>
                    <a:lnB w="6350" cap="flat" cmpd="sng" algn="ctr">
                      <a:solidFill>
                        <a:srgbClr val="4D4D4D"/>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a:spLocks noChangeArrowheads="1"/>
          </p:cNvSpPr>
          <p:nvPr/>
        </p:nvSpPr>
        <p:spPr bwMode="auto">
          <a:xfrm>
            <a:off x="152400" y="381000"/>
            <a:ext cx="4030663" cy="461963"/>
          </a:xfrm>
          <a:prstGeom prst="rect">
            <a:avLst/>
          </a:prstGeom>
          <a:noFill/>
          <a:ln w="9525">
            <a:noFill/>
            <a:miter lim="800000"/>
            <a:headEnd/>
            <a:tailEnd/>
          </a:ln>
        </p:spPr>
        <p:txBody>
          <a:bodyPr wrap="none">
            <a:spAutoFit/>
          </a:bodyPr>
          <a:lstStyle/>
          <a:p>
            <a:pPr algn="ctr">
              <a:defRPr/>
            </a:pPr>
            <a:r>
              <a:rPr lang="en-US" sz="2400" dirty="0">
                <a:latin typeface="+mj-lt"/>
              </a:rPr>
              <a:t>ECONOMIC OVERVIEW</a:t>
            </a:r>
          </a:p>
        </p:txBody>
      </p:sp>
      <p:sp>
        <p:nvSpPr>
          <p:cNvPr id="7" name="TextBox 1"/>
          <p:cNvSpPr txBox="1">
            <a:spLocks noChangeArrowheads="1"/>
          </p:cNvSpPr>
          <p:nvPr/>
        </p:nvSpPr>
        <p:spPr bwMode="auto">
          <a:xfrm>
            <a:off x="236538" y="1143000"/>
            <a:ext cx="1246187" cy="338138"/>
          </a:xfrm>
          <a:prstGeom prst="rect">
            <a:avLst/>
          </a:prstGeom>
          <a:noFill/>
          <a:ln w="9525">
            <a:noFill/>
            <a:miter lim="800000"/>
            <a:headEnd/>
            <a:tailEnd/>
          </a:ln>
        </p:spPr>
        <p:txBody>
          <a:bodyPr wrap="none">
            <a:spAutoFit/>
          </a:bodyPr>
          <a:lstStyle/>
          <a:p>
            <a:pPr algn="ctr">
              <a:defRPr/>
            </a:pPr>
            <a:r>
              <a:rPr lang="en-US" sz="1600" dirty="0">
                <a:latin typeface="+mj-lt"/>
              </a:rPr>
              <a:t>Recession</a:t>
            </a:r>
          </a:p>
        </p:txBody>
      </p:sp>
      <p:sp>
        <p:nvSpPr>
          <p:cNvPr id="9" name="TextBox 2"/>
          <p:cNvSpPr txBox="1">
            <a:spLocks noChangeArrowheads="1"/>
          </p:cNvSpPr>
          <p:nvPr/>
        </p:nvSpPr>
        <p:spPr bwMode="auto">
          <a:xfrm>
            <a:off x="381000" y="1600200"/>
            <a:ext cx="4267200" cy="1570038"/>
          </a:xfrm>
          <a:prstGeom prst="rect">
            <a:avLst/>
          </a:prstGeom>
          <a:noFill/>
          <a:ln w="9525">
            <a:noFill/>
            <a:miter lim="800000"/>
            <a:headEnd/>
            <a:tailEnd/>
          </a:ln>
        </p:spPr>
        <p:txBody>
          <a:bodyPr>
            <a:spAutoFit/>
          </a:bodyPr>
          <a:lstStyle/>
          <a:p>
            <a:pPr>
              <a:defRPr/>
            </a:pPr>
            <a:r>
              <a:rPr lang="en-US" sz="1200" b="0" dirty="0">
                <a:latin typeface="+mj-lt"/>
              </a:rPr>
              <a:t>They define a recession as the time when business activity has reached its peak and starts to fall until the time when business activity bottoms out. When the business activity starts to rise again it is called an expansionary period. By this definition, the average recession lasts about a year. </a:t>
            </a:r>
          </a:p>
          <a:p>
            <a:pPr algn="ctr">
              <a:defRPr/>
            </a:pPr>
            <a:endParaRPr lang="en-US" sz="1200" b="0" dirty="0">
              <a:latin typeface="+mj-lt"/>
            </a:endParaRPr>
          </a:p>
          <a:p>
            <a:pPr>
              <a:defRPr/>
            </a:pPr>
            <a:r>
              <a:rPr lang="en-US" sz="1200" b="0" dirty="0">
                <a:latin typeface="+mj-lt"/>
              </a:rPr>
              <a:t>Factors in employment, industrial production, real income and wholesale-retail sales. </a:t>
            </a:r>
          </a:p>
        </p:txBody>
      </p:sp>
      <p:sp>
        <p:nvSpPr>
          <p:cNvPr id="10" name="TextBox 3"/>
          <p:cNvSpPr txBox="1">
            <a:spLocks noChangeArrowheads="1"/>
          </p:cNvSpPr>
          <p:nvPr/>
        </p:nvSpPr>
        <p:spPr bwMode="auto">
          <a:xfrm>
            <a:off x="5033963" y="1143000"/>
            <a:ext cx="2182812" cy="338138"/>
          </a:xfrm>
          <a:prstGeom prst="rect">
            <a:avLst/>
          </a:prstGeom>
          <a:noFill/>
          <a:ln w="9525">
            <a:noFill/>
            <a:miter lim="800000"/>
            <a:headEnd/>
            <a:tailEnd/>
          </a:ln>
        </p:spPr>
        <p:txBody>
          <a:bodyPr wrap="none">
            <a:spAutoFit/>
          </a:bodyPr>
          <a:lstStyle/>
          <a:p>
            <a:pPr algn="ctr">
              <a:defRPr/>
            </a:pPr>
            <a:r>
              <a:rPr lang="en-US" sz="1600" dirty="0">
                <a:latin typeface="+mj-lt"/>
              </a:rPr>
              <a:t>Leading Indicators</a:t>
            </a:r>
          </a:p>
        </p:txBody>
      </p:sp>
      <p:sp>
        <p:nvSpPr>
          <p:cNvPr id="11" name="TextBox 6"/>
          <p:cNvSpPr txBox="1">
            <a:spLocks noChangeArrowheads="1"/>
          </p:cNvSpPr>
          <p:nvPr/>
        </p:nvSpPr>
        <p:spPr bwMode="auto">
          <a:xfrm>
            <a:off x="5334000" y="1600200"/>
            <a:ext cx="2895600" cy="1570038"/>
          </a:xfrm>
          <a:prstGeom prst="rect">
            <a:avLst/>
          </a:prstGeom>
          <a:noFill/>
          <a:ln w="9525">
            <a:noFill/>
            <a:miter lim="800000"/>
            <a:headEnd/>
            <a:tailEnd/>
          </a:ln>
        </p:spPr>
        <p:txBody>
          <a:bodyPr>
            <a:spAutoFit/>
          </a:bodyPr>
          <a:lstStyle/>
          <a:p>
            <a:pPr marL="119063" indent="-119063">
              <a:buFont typeface="Arial" charset="0"/>
              <a:buChar char="•"/>
              <a:defRPr/>
            </a:pPr>
            <a:r>
              <a:rPr lang="en-US" sz="1200" b="0" dirty="0">
                <a:latin typeface="+mj-lt"/>
              </a:rPr>
              <a:t>Stock Market</a:t>
            </a:r>
          </a:p>
          <a:p>
            <a:pPr marL="119063" indent="-119063">
              <a:buFont typeface="Arial" charset="0"/>
              <a:buChar char="•"/>
              <a:defRPr/>
            </a:pPr>
            <a:r>
              <a:rPr lang="en-US" sz="1200" b="0" dirty="0">
                <a:latin typeface="+mj-lt"/>
              </a:rPr>
              <a:t>Manufacturing Activity</a:t>
            </a:r>
          </a:p>
          <a:p>
            <a:pPr marL="119063" indent="-119063">
              <a:buFont typeface="Arial" charset="0"/>
              <a:buChar char="•"/>
              <a:defRPr/>
            </a:pPr>
            <a:r>
              <a:rPr lang="en-US" sz="1200" b="0" dirty="0">
                <a:latin typeface="+mj-lt"/>
              </a:rPr>
              <a:t>Inventory Levels</a:t>
            </a:r>
          </a:p>
          <a:p>
            <a:pPr marL="119063" indent="-119063">
              <a:buFont typeface="Arial" charset="0"/>
              <a:buChar char="•"/>
              <a:defRPr/>
            </a:pPr>
            <a:r>
              <a:rPr lang="en-US" sz="1200" b="0" dirty="0">
                <a:latin typeface="+mj-lt"/>
              </a:rPr>
              <a:t>Retail Sales</a:t>
            </a:r>
          </a:p>
          <a:p>
            <a:pPr marL="119063" indent="-119063">
              <a:buFont typeface="Arial" charset="0"/>
              <a:buChar char="•"/>
              <a:defRPr/>
            </a:pPr>
            <a:r>
              <a:rPr lang="en-US" sz="1200" b="0" dirty="0">
                <a:latin typeface="+mj-lt"/>
              </a:rPr>
              <a:t>Building Permits</a:t>
            </a:r>
          </a:p>
          <a:p>
            <a:pPr marL="119063" indent="-119063">
              <a:buFont typeface="Arial" charset="0"/>
              <a:buChar char="•"/>
              <a:defRPr/>
            </a:pPr>
            <a:r>
              <a:rPr lang="en-US" sz="1200" b="0" dirty="0">
                <a:latin typeface="+mj-lt"/>
              </a:rPr>
              <a:t>Housing Market</a:t>
            </a:r>
          </a:p>
          <a:p>
            <a:pPr marL="119063" indent="-119063">
              <a:buFont typeface="Arial" charset="0"/>
              <a:buChar char="•"/>
              <a:defRPr/>
            </a:pPr>
            <a:r>
              <a:rPr lang="en-US" sz="1200" b="0" dirty="0">
                <a:latin typeface="+mj-lt"/>
              </a:rPr>
              <a:t>Level of New Business Start-ups</a:t>
            </a:r>
          </a:p>
          <a:p>
            <a:pPr marL="119063" indent="-119063">
              <a:defRPr/>
            </a:pPr>
            <a:endParaRPr lang="en-US" sz="1200" b="0" dirty="0">
              <a:latin typeface="+mj-lt"/>
            </a:endParaRPr>
          </a:p>
        </p:txBody>
      </p:sp>
      <p:sp>
        <p:nvSpPr>
          <p:cNvPr id="12" name="TextBox 8"/>
          <p:cNvSpPr txBox="1">
            <a:spLocks noChangeArrowheads="1"/>
          </p:cNvSpPr>
          <p:nvPr/>
        </p:nvSpPr>
        <p:spPr bwMode="auto">
          <a:xfrm>
            <a:off x="228600" y="3200400"/>
            <a:ext cx="1385888" cy="338138"/>
          </a:xfrm>
          <a:prstGeom prst="rect">
            <a:avLst/>
          </a:prstGeom>
          <a:noFill/>
          <a:ln w="9525">
            <a:noFill/>
            <a:miter lim="800000"/>
            <a:headEnd/>
            <a:tailEnd/>
          </a:ln>
        </p:spPr>
        <p:txBody>
          <a:bodyPr wrap="none">
            <a:spAutoFit/>
          </a:bodyPr>
          <a:lstStyle/>
          <a:p>
            <a:pPr algn="ctr">
              <a:defRPr/>
            </a:pPr>
            <a:r>
              <a:rPr lang="en-US" sz="1600" dirty="0">
                <a:latin typeface="+mj-lt"/>
              </a:rPr>
              <a:t>Depression</a:t>
            </a:r>
          </a:p>
        </p:txBody>
      </p:sp>
      <p:sp>
        <p:nvSpPr>
          <p:cNvPr id="13" name="TextBox 10"/>
          <p:cNvSpPr txBox="1">
            <a:spLocks noChangeArrowheads="1"/>
          </p:cNvSpPr>
          <p:nvPr/>
        </p:nvSpPr>
        <p:spPr bwMode="auto">
          <a:xfrm>
            <a:off x="176213" y="3657600"/>
            <a:ext cx="5076825" cy="276225"/>
          </a:xfrm>
          <a:prstGeom prst="rect">
            <a:avLst/>
          </a:prstGeom>
          <a:noFill/>
          <a:ln w="9525">
            <a:noFill/>
            <a:miter lim="800000"/>
            <a:headEnd/>
            <a:tailEnd/>
          </a:ln>
        </p:spPr>
        <p:txBody>
          <a:bodyPr wrap="none">
            <a:spAutoFit/>
          </a:bodyPr>
          <a:lstStyle/>
          <a:p>
            <a:pPr algn="ctr">
              <a:defRPr/>
            </a:pPr>
            <a:r>
              <a:rPr lang="en-US" sz="1200" b="0" dirty="0">
                <a:latin typeface="+mj-lt"/>
              </a:rPr>
              <a:t>A recession that lasts longer and has a larger decline in business activity.</a:t>
            </a:r>
          </a:p>
        </p:txBody>
      </p:sp>
      <p:sp>
        <p:nvSpPr>
          <p:cNvPr id="14" name="TextBox 9"/>
          <p:cNvSpPr txBox="1">
            <a:spLocks noChangeArrowheads="1"/>
          </p:cNvSpPr>
          <p:nvPr/>
        </p:nvSpPr>
        <p:spPr bwMode="auto">
          <a:xfrm>
            <a:off x="609600" y="3886200"/>
            <a:ext cx="4648200" cy="215900"/>
          </a:xfrm>
          <a:prstGeom prst="rect">
            <a:avLst/>
          </a:prstGeom>
          <a:noFill/>
          <a:ln w="9525">
            <a:noFill/>
            <a:miter lim="800000"/>
            <a:headEnd/>
            <a:tailEnd/>
          </a:ln>
        </p:spPr>
        <p:txBody>
          <a:bodyPr>
            <a:spAutoFit/>
          </a:bodyPr>
          <a:lstStyle/>
          <a:p>
            <a:pPr>
              <a:defRPr/>
            </a:pPr>
            <a:r>
              <a:rPr lang="en-US" sz="800" b="0" dirty="0">
                <a:latin typeface="+mj-lt"/>
              </a:rPr>
              <a:t>“Source: Business Cycle Dating Committee at the National Bureau of Economic Research (NBER)” </a:t>
            </a:r>
          </a:p>
        </p:txBody>
      </p:sp>
      <p:sp>
        <p:nvSpPr>
          <p:cNvPr id="15" name="TextBox 5"/>
          <p:cNvSpPr txBox="1">
            <a:spLocks noChangeArrowheads="1"/>
          </p:cNvSpPr>
          <p:nvPr/>
        </p:nvSpPr>
        <p:spPr bwMode="auto">
          <a:xfrm>
            <a:off x="5262563" y="3200400"/>
            <a:ext cx="2165350" cy="338138"/>
          </a:xfrm>
          <a:prstGeom prst="rect">
            <a:avLst/>
          </a:prstGeom>
          <a:noFill/>
          <a:ln w="9525">
            <a:noFill/>
            <a:miter lim="800000"/>
            <a:headEnd/>
            <a:tailEnd/>
          </a:ln>
        </p:spPr>
        <p:txBody>
          <a:bodyPr wrap="none">
            <a:spAutoFit/>
          </a:bodyPr>
          <a:lstStyle/>
          <a:p>
            <a:pPr algn="ctr">
              <a:defRPr/>
            </a:pPr>
            <a:r>
              <a:rPr lang="en-US" sz="1600" dirty="0">
                <a:latin typeface="+mj-lt"/>
              </a:rPr>
              <a:t>Lagging Indicators</a:t>
            </a:r>
          </a:p>
        </p:txBody>
      </p:sp>
      <p:sp>
        <p:nvSpPr>
          <p:cNvPr id="16" name="TextBox 4"/>
          <p:cNvSpPr txBox="1">
            <a:spLocks noChangeArrowheads="1"/>
          </p:cNvSpPr>
          <p:nvPr/>
        </p:nvSpPr>
        <p:spPr bwMode="auto">
          <a:xfrm>
            <a:off x="5410200" y="3581400"/>
            <a:ext cx="2895600" cy="1938338"/>
          </a:xfrm>
          <a:prstGeom prst="rect">
            <a:avLst/>
          </a:prstGeom>
          <a:noFill/>
          <a:ln w="9525">
            <a:noFill/>
            <a:miter lim="800000"/>
            <a:headEnd/>
            <a:tailEnd/>
          </a:ln>
        </p:spPr>
        <p:txBody>
          <a:bodyPr>
            <a:spAutoFit/>
          </a:bodyPr>
          <a:lstStyle/>
          <a:p>
            <a:pPr marL="119063" indent="-119063">
              <a:buFont typeface="Arial" charset="0"/>
              <a:buChar char="•"/>
              <a:defRPr/>
            </a:pPr>
            <a:r>
              <a:rPr lang="en-US" sz="1200" b="0" dirty="0">
                <a:latin typeface="+mj-lt"/>
              </a:rPr>
              <a:t>Changes in Gross Domestic Product</a:t>
            </a:r>
          </a:p>
          <a:p>
            <a:pPr marL="119063" indent="-119063">
              <a:buFont typeface="Arial" charset="0"/>
              <a:buChar char="•"/>
              <a:defRPr/>
            </a:pPr>
            <a:r>
              <a:rPr lang="en-US" sz="1200" b="0" dirty="0">
                <a:latin typeface="+mj-lt"/>
              </a:rPr>
              <a:t>Income &amp; Wages</a:t>
            </a:r>
          </a:p>
          <a:p>
            <a:pPr marL="119063" indent="-119063">
              <a:buFont typeface="Arial" charset="0"/>
              <a:buChar char="•"/>
              <a:defRPr/>
            </a:pPr>
            <a:r>
              <a:rPr lang="en-US" sz="1200" b="0" dirty="0">
                <a:latin typeface="+mj-lt"/>
              </a:rPr>
              <a:t>Unemployment Rate</a:t>
            </a:r>
          </a:p>
          <a:p>
            <a:pPr marL="119063" indent="-119063">
              <a:buFont typeface="Arial" charset="0"/>
              <a:buChar char="•"/>
              <a:defRPr/>
            </a:pPr>
            <a:r>
              <a:rPr lang="en-US" sz="1200" b="0" dirty="0">
                <a:latin typeface="+mj-lt"/>
              </a:rPr>
              <a:t>Consumer Price Index</a:t>
            </a:r>
          </a:p>
          <a:p>
            <a:pPr marL="119063" indent="-119063">
              <a:buFont typeface="Arial" charset="0"/>
              <a:buChar char="•"/>
              <a:defRPr/>
            </a:pPr>
            <a:r>
              <a:rPr lang="en-US" sz="1200" b="0" dirty="0">
                <a:latin typeface="+mj-lt"/>
              </a:rPr>
              <a:t>Currency Strength</a:t>
            </a:r>
          </a:p>
          <a:p>
            <a:pPr marL="119063" indent="-119063">
              <a:buFont typeface="Arial" charset="0"/>
              <a:buChar char="•"/>
              <a:defRPr/>
            </a:pPr>
            <a:r>
              <a:rPr lang="en-US" sz="1200" b="0" dirty="0">
                <a:latin typeface="+mj-lt"/>
              </a:rPr>
              <a:t>Interest Rates</a:t>
            </a:r>
          </a:p>
          <a:p>
            <a:pPr marL="119063" indent="-119063">
              <a:buFont typeface="Arial" charset="0"/>
              <a:buChar char="•"/>
              <a:defRPr/>
            </a:pPr>
            <a:r>
              <a:rPr lang="en-US" sz="1200" b="0" dirty="0">
                <a:latin typeface="+mj-lt"/>
              </a:rPr>
              <a:t>Corporate Profits</a:t>
            </a:r>
          </a:p>
          <a:p>
            <a:pPr marL="119063" indent="-119063">
              <a:buFont typeface="Arial" charset="0"/>
              <a:buChar char="•"/>
              <a:defRPr/>
            </a:pPr>
            <a:r>
              <a:rPr lang="en-US" sz="1200" b="0" dirty="0">
                <a:latin typeface="+mj-lt"/>
              </a:rPr>
              <a:t>Balance of Trade</a:t>
            </a:r>
          </a:p>
          <a:p>
            <a:pPr marL="119063" indent="-119063">
              <a:buFont typeface="Arial" charset="0"/>
              <a:buChar char="•"/>
              <a:defRPr/>
            </a:pPr>
            <a:r>
              <a:rPr lang="en-US" sz="1200" b="0" dirty="0">
                <a:latin typeface="+mj-lt"/>
              </a:rPr>
              <a:t>Value of Commodity Substitutes to US Dollar</a:t>
            </a:r>
          </a:p>
        </p:txBody>
      </p:sp>
      <p:sp>
        <p:nvSpPr>
          <p:cNvPr id="17" name="TextBox 11"/>
          <p:cNvSpPr txBox="1">
            <a:spLocks noChangeArrowheads="1"/>
          </p:cNvSpPr>
          <p:nvPr/>
        </p:nvSpPr>
        <p:spPr bwMode="auto">
          <a:xfrm>
            <a:off x="304800" y="4495800"/>
            <a:ext cx="2387600" cy="338138"/>
          </a:xfrm>
          <a:prstGeom prst="rect">
            <a:avLst/>
          </a:prstGeom>
          <a:noFill/>
          <a:ln w="9525">
            <a:noFill/>
            <a:miter lim="800000"/>
            <a:headEnd/>
            <a:tailEnd/>
          </a:ln>
        </p:spPr>
        <p:txBody>
          <a:bodyPr wrap="none">
            <a:spAutoFit/>
          </a:bodyPr>
          <a:lstStyle/>
          <a:p>
            <a:pPr algn="ctr">
              <a:defRPr/>
            </a:pPr>
            <a:r>
              <a:rPr lang="en-US" sz="1600" dirty="0">
                <a:latin typeface="+mj-lt"/>
              </a:rPr>
              <a:t>Common Definitions</a:t>
            </a:r>
          </a:p>
        </p:txBody>
      </p:sp>
      <p:sp>
        <p:nvSpPr>
          <p:cNvPr id="18" name="TextBox 12"/>
          <p:cNvSpPr txBox="1">
            <a:spLocks noChangeArrowheads="1"/>
          </p:cNvSpPr>
          <p:nvPr/>
        </p:nvSpPr>
        <p:spPr bwMode="auto">
          <a:xfrm>
            <a:off x="360363" y="4953000"/>
            <a:ext cx="3228975" cy="461963"/>
          </a:xfrm>
          <a:prstGeom prst="rect">
            <a:avLst/>
          </a:prstGeom>
          <a:noFill/>
          <a:ln w="9525">
            <a:noFill/>
            <a:miter lim="800000"/>
            <a:headEnd/>
            <a:tailEnd/>
          </a:ln>
        </p:spPr>
        <p:txBody>
          <a:bodyPr wrap="none">
            <a:spAutoFit/>
          </a:bodyPr>
          <a:lstStyle/>
          <a:p>
            <a:pPr algn="ctr">
              <a:defRPr/>
            </a:pPr>
            <a:r>
              <a:rPr lang="en-US" sz="1200" b="0" dirty="0">
                <a:latin typeface="+mj-lt"/>
              </a:rPr>
              <a:t>Recession – When you neighbor loses his job</a:t>
            </a:r>
          </a:p>
          <a:p>
            <a:pPr algn="ctr">
              <a:defRPr/>
            </a:pPr>
            <a:r>
              <a:rPr lang="en-US" sz="1200" b="0" dirty="0">
                <a:latin typeface="+mj-lt"/>
              </a:rPr>
              <a:t>Depression – When you lose your job</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4799685" y="1000360"/>
            <a:ext cx="4174225" cy="2276850"/>
            <a:chOff x="701355" y="984877"/>
            <a:chExt cx="7741290" cy="5752461"/>
          </a:xfrm>
        </p:grpSpPr>
        <p:sp>
          <p:nvSpPr>
            <p:cNvPr id="5" name="TextBox 4"/>
            <p:cNvSpPr txBox="1"/>
            <p:nvPr/>
          </p:nvSpPr>
          <p:spPr>
            <a:xfrm>
              <a:off x="701355" y="984877"/>
              <a:ext cx="7741290" cy="641519"/>
            </a:xfrm>
            <a:prstGeom prst="rect">
              <a:avLst/>
            </a:prstGeom>
            <a:noFill/>
            <a:ln>
              <a:noFill/>
            </a:ln>
          </p:spPr>
          <p:txBody>
            <a:bodyPr wrap="square" rtlCol="0">
              <a:spAutoFit/>
            </a:bodyPr>
            <a:lstStyle/>
            <a:p>
              <a:r>
                <a:rPr lang="en-US" sz="1050" dirty="0" smtClean="0">
                  <a:solidFill>
                    <a:srgbClr val="96172E"/>
                  </a:solidFill>
                  <a:latin typeface="Arial Narrow" pitchFamily="34" charset="0"/>
                </a:rPr>
                <a:t>New orders sag; unfilled orders cushion; expectations up</a:t>
              </a:r>
            </a:p>
          </p:txBody>
        </p:sp>
        <p:pic>
          <p:nvPicPr>
            <p:cNvPr id="6" name="Picture 2"/>
            <p:cNvPicPr>
              <a:picLocks noChangeAspect="1" noChangeArrowheads="1"/>
            </p:cNvPicPr>
            <p:nvPr/>
          </p:nvPicPr>
          <p:blipFill>
            <a:blip r:embed="rId2" cstate="print"/>
            <a:srcRect/>
            <a:stretch>
              <a:fillRect/>
            </a:stretch>
          </p:blipFill>
          <p:spPr bwMode="auto">
            <a:xfrm>
              <a:off x="701355" y="1607520"/>
              <a:ext cx="7741290" cy="5129818"/>
            </a:xfrm>
            <a:prstGeom prst="rect">
              <a:avLst/>
            </a:prstGeom>
            <a:noFill/>
            <a:ln w="9525">
              <a:noFill/>
              <a:miter lim="800000"/>
              <a:headEnd/>
              <a:tailEnd/>
            </a:ln>
          </p:spPr>
        </p:pic>
      </p:grpSp>
      <p:sp>
        <p:nvSpPr>
          <p:cNvPr id="7" name="Title 2"/>
          <p:cNvSpPr>
            <a:spLocks noGrp="1"/>
          </p:cNvSpPr>
          <p:nvPr>
            <p:ph type="title"/>
          </p:nvPr>
        </p:nvSpPr>
        <p:spPr>
          <a:xfrm>
            <a:off x="228600" y="429768"/>
            <a:ext cx="6327648" cy="494697"/>
          </a:xfrm>
        </p:spPr>
        <p:txBody>
          <a:bodyPr>
            <a:normAutofit/>
          </a:bodyPr>
          <a:lstStyle/>
          <a:p>
            <a:r>
              <a:rPr lang="en-US" sz="1400" dirty="0" smtClean="0"/>
              <a:t>Market Currents Illustrated</a:t>
            </a:r>
            <a:br>
              <a:rPr lang="en-US" sz="1400" dirty="0" smtClean="0"/>
            </a:br>
            <a:r>
              <a:rPr lang="en-US" sz="1400" dirty="0" smtClean="0">
                <a:hlinkClick r:id="rId3"/>
              </a:rPr>
              <a:t>March 2012</a:t>
            </a:r>
            <a:endParaRPr lang="en-US" sz="1400" dirty="0"/>
          </a:p>
        </p:txBody>
      </p:sp>
      <p:grpSp>
        <p:nvGrpSpPr>
          <p:cNvPr id="3" name="Group 7"/>
          <p:cNvGrpSpPr/>
          <p:nvPr/>
        </p:nvGrpSpPr>
        <p:grpSpPr>
          <a:xfrm>
            <a:off x="170090" y="1010503"/>
            <a:ext cx="4326015" cy="2266707"/>
            <a:chOff x="549565" y="1010503"/>
            <a:chExt cx="8044870" cy="5769885"/>
          </a:xfrm>
        </p:grpSpPr>
        <p:sp>
          <p:nvSpPr>
            <p:cNvPr id="9" name="TextBox 8"/>
            <p:cNvSpPr txBox="1"/>
            <p:nvPr/>
          </p:nvSpPr>
          <p:spPr>
            <a:xfrm>
              <a:off x="929040" y="1010503"/>
              <a:ext cx="7285919" cy="665926"/>
            </a:xfrm>
            <a:prstGeom prst="rect">
              <a:avLst/>
            </a:prstGeom>
            <a:noFill/>
          </p:spPr>
          <p:txBody>
            <a:bodyPr wrap="square" rtlCol="0">
              <a:spAutoFit/>
            </a:bodyPr>
            <a:lstStyle/>
            <a:p>
              <a:r>
                <a:rPr lang="en-US" sz="1100" dirty="0" smtClean="0">
                  <a:solidFill>
                    <a:srgbClr val="96172E"/>
                  </a:solidFill>
                  <a:latin typeface="Arial Narrow" pitchFamily="34" charset="0"/>
                </a:rPr>
                <a:t>Consumer demand advancing around a 2% yr/yr growth path</a:t>
              </a:r>
            </a:p>
          </p:txBody>
        </p:sp>
        <p:pic>
          <p:nvPicPr>
            <p:cNvPr id="10" name="Picture 2"/>
            <p:cNvPicPr>
              <a:picLocks noChangeAspect="1" noChangeArrowheads="1"/>
            </p:cNvPicPr>
            <p:nvPr/>
          </p:nvPicPr>
          <p:blipFill>
            <a:blip r:embed="rId4" cstate="print"/>
            <a:srcRect/>
            <a:stretch>
              <a:fillRect/>
            </a:stretch>
          </p:blipFill>
          <p:spPr bwMode="auto">
            <a:xfrm>
              <a:off x="549565" y="1607520"/>
              <a:ext cx="8044870" cy="5172868"/>
            </a:xfrm>
            <a:prstGeom prst="rect">
              <a:avLst/>
            </a:prstGeom>
            <a:noFill/>
            <a:ln w="9525">
              <a:noFill/>
              <a:miter lim="800000"/>
              <a:headEnd/>
              <a:tailEnd/>
            </a:ln>
          </p:spPr>
        </p:pic>
      </p:grpSp>
      <p:grpSp>
        <p:nvGrpSpPr>
          <p:cNvPr id="4" name="Group 10"/>
          <p:cNvGrpSpPr/>
          <p:nvPr/>
        </p:nvGrpSpPr>
        <p:grpSpPr>
          <a:xfrm>
            <a:off x="170090" y="3580790"/>
            <a:ext cx="4326016" cy="3035800"/>
            <a:chOff x="777250" y="1107665"/>
            <a:chExt cx="7589500" cy="5750335"/>
          </a:xfrm>
        </p:grpSpPr>
        <p:sp>
          <p:nvSpPr>
            <p:cNvPr id="12" name="TextBox 11"/>
            <p:cNvSpPr txBox="1"/>
            <p:nvPr/>
          </p:nvSpPr>
          <p:spPr>
            <a:xfrm>
              <a:off x="929040" y="1107665"/>
              <a:ext cx="7285920" cy="411396"/>
            </a:xfrm>
            <a:prstGeom prst="rect">
              <a:avLst/>
            </a:prstGeom>
            <a:noFill/>
          </p:spPr>
          <p:txBody>
            <a:bodyPr wrap="square" rtlCol="0">
              <a:spAutoFit/>
            </a:bodyPr>
            <a:lstStyle/>
            <a:p>
              <a:r>
                <a:rPr lang="en-US" sz="1100" dirty="0" smtClean="0">
                  <a:solidFill>
                    <a:srgbClr val="96172E"/>
                  </a:solidFill>
                  <a:latin typeface="Arial Narrow" pitchFamily="34" charset="0"/>
                </a:rPr>
                <a:t>U.S. regional surveys: rebound holding</a:t>
              </a:r>
            </a:p>
          </p:txBody>
        </p:sp>
        <p:pic>
          <p:nvPicPr>
            <p:cNvPr id="13" name="Picture 2"/>
            <p:cNvPicPr>
              <a:picLocks noChangeAspect="1" noChangeArrowheads="1"/>
            </p:cNvPicPr>
            <p:nvPr/>
          </p:nvPicPr>
          <p:blipFill>
            <a:blip r:embed="rId5" cstate="print"/>
            <a:srcRect/>
            <a:stretch>
              <a:fillRect/>
            </a:stretch>
          </p:blipFill>
          <p:spPr bwMode="auto">
            <a:xfrm>
              <a:off x="777250" y="1704682"/>
              <a:ext cx="7589500" cy="5153318"/>
            </a:xfrm>
            <a:prstGeom prst="rect">
              <a:avLst/>
            </a:prstGeom>
            <a:noFill/>
            <a:ln w="9525">
              <a:noFill/>
              <a:miter lim="800000"/>
              <a:headEnd/>
              <a:tailEnd/>
            </a:ln>
          </p:spPr>
        </p:pic>
      </p:grpSp>
      <p:grpSp>
        <p:nvGrpSpPr>
          <p:cNvPr id="8" name="Group 13"/>
          <p:cNvGrpSpPr/>
          <p:nvPr/>
        </p:nvGrpSpPr>
        <p:grpSpPr>
          <a:xfrm>
            <a:off x="4799684" y="3580789"/>
            <a:ext cx="4174225" cy="3030093"/>
            <a:chOff x="777250" y="1010503"/>
            <a:chExt cx="7589500" cy="5765895"/>
          </a:xfrm>
        </p:grpSpPr>
        <p:sp>
          <p:nvSpPr>
            <p:cNvPr id="15" name="TextBox 14"/>
            <p:cNvSpPr txBox="1"/>
            <p:nvPr/>
          </p:nvSpPr>
          <p:spPr>
            <a:xfrm>
              <a:off x="929041" y="1010503"/>
              <a:ext cx="7285920" cy="485648"/>
            </a:xfrm>
            <a:prstGeom prst="rect">
              <a:avLst/>
            </a:prstGeom>
            <a:noFill/>
          </p:spPr>
          <p:txBody>
            <a:bodyPr wrap="square" rtlCol="0">
              <a:spAutoFit/>
            </a:bodyPr>
            <a:lstStyle/>
            <a:p>
              <a:r>
                <a:rPr lang="en-US" sz="1100" dirty="0" smtClean="0">
                  <a:solidFill>
                    <a:srgbClr val="96172E"/>
                  </a:solidFill>
                  <a:latin typeface="Arial Narrow" pitchFamily="34" charset="0"/>
                </a:rPr>
                <a:t>U.S. leading Index: positively inclined</a:t>
              </a:r>
            </a:p>
          </p:txBody>
        </p:sp>
        <p:pic>
          <p:nvPicPr>
            <p:cNvPr id="16" name="Picture 2"/>
            <p:cNvPicPr>
              <a:picLocks noChangeAspect="1" noChangeArrowheads="1"/>
            </p:cNvPicPr>
            <p:nvPr/>
          </p:nvPicPr>
          <p:blipFill>
            <a:blip r:embed="rId6" cstate="print"/>
            <a:srcRect/>
            <a:stretch>
              <a:fillRect/>
            </a:stretch>
          </p:blipFill>
          <p:spPr bwMode="auto">
            <a:xfrm>
              <a:off x="777250" y="1607520"/>
              <a:ext cx="7589500" cy="5168878"/>
            </a:xfrm>
            <a:prstGeom prst="rect">
              <a:avLst/>
            </a:prstGeom>
            <a:noFill/>
            <a:ln w="9525">
              <a:noFill/>
              <a:miter lim="800000"/>
              <a:headEnd/>
              <a:tailEnd/>
            </a:ln>
          </p:spPr>
        </p:pic>
      </p:grpSp>
      <p:sp>
        <p:nvSpPr>
          <p:cNvPr id="18" name="Rectangle 17"/>
          <p:cNvSpPr/>
          <p:nvPr/>
        </p:nvSpPr>
        <p:spPr bwMode="auto">
          <a:xfrm>
            <a:off x="94195" y="924465"/>
            <a:ext cx="4477805" cy="24286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20" name="Rectangle 19"/>
          <p:cNvSpPr/>
          <p:nvPr/>
        </p:nvSpPr>
        <p:spPr bwMode="auto">
          <a:xfrm>
            <a:off x="4723790" y="924465"/>
            <a:ext cx="4326015" cy="242864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22" name="Rectangle 21"/>
          <p:cNvSpPr/>
          <p:nvPr/>
        </p:nvSpPr>
        <p:spPr bwMode="auto">
          <a:xfrm>
            <a:off x="94195" y="3504895"/>
            <a:ext cx="4477805" cy="318759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23" name="Rectangle 22"/>
          <p:cNvSpPr/>
          <p:nvPr/>
        </p:nvSpPr>
        <p:spPr bwMode="auto">
          <a:xfrm>
            <a:off x="4723790" y="3504895"/>
            <a:ext cx="4326015" cy="318759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p:nvPr/>
        </p:nvGrpSpPr>
        <p:grpSpPr>
          <a:xfrm>
            <a:off x="170089" y="924465"/>
            <a:ext cx="4174225" cy="2428640"/>
            <a:chOff x="663408" y="1010503"/>
            <a:chExt cx="7817185" cy="5758262"/>
          </a:xfrm>
          <a:noFill/>
        </p:grpSpPr>
        <p:sp>
          <p:nvSpPr>
            <p:cNvPr id="11" name="TextBox 10"/>
            <p:cNvSpPr txBox="1"/>
            <p:nvPr/>
          </p:nvSpPr>
          <p:spPr>
            <a:xfrm>
              <a:off x="929039" y="1010503"/>
              <a:ext cx="7285918" cy="620273"/>
            </a:xfrm>
            <a:prstGeom prst="rect">
              <a:avLst/>
            </a:prstGeom>
            <a:grpFill/>
            <a:ln>
              <a:noFill/>
            </a:ln>
          </p:spPr>
          <p:txBody>
            <a:bodyPr wrap="square" rtlCol="0">
              <a:spAutoFit/>
            </a:bodyPr>
            <a:lstStyle/>
            <a:p>
              <a:r>
                <a:rPr lang="en-US" sz="1100" dirty="0" smtClean="0">
                  <a:solidFill>
                    <a:srgbClr val="96172E"/>
                  </a:solidFill>
                  <a:latin typeface="Arial Narrow" pitchFamily="34" charset="0"/>
                </a:rPr>
                <a:t>Housing foundations hardening</a:t>
              </a:r>
            </a:p>
          </p:txBody>
        </p:sp>
        <p:pic>
          <p:nvPicPr>
            <p:cNvPr id="12" name="Picture 2"/>
            <p:cNvPicPr>
              <a:picLocks noChangeAspect="1" noChangeArrowheads="1"/>
            </p:cNvPicPr>
            <p:nvPr/>
          </p:nvPicPr>
          <p:blipFill>
            <a:blip r:embed="rId2" cstate="print"/>
            <a:srcRect/>
            <a:stretch>
              <a:fillRect/>
            </a:stretch>
          </p:blipFill>
          <p:spPr bwMode="auto">
            <a:xfrm>
              <a:off x="663408" y="1607521"/>
              <a:ext cx="7817185" cy="5161244"/>
            </a:xfrm>
            <a:prstGeom prst="rect">
              <a:avLst/>
            </a:prstGeom>
            <a:grpFill/>
            <a:ln w="9525">
              <a:noFill/>
              <a:miter lim="800000"/>
              <a:headEnd/>
              <a:tailEnd/>
            </a:ln>
          </p:spPr>
        </p:pic>
      </p:grpSp>
      <p:grpSp>
        <p:nvGrpSpPr>
          <p:cNvPr id="3" name="Group 12"/>
          <p:cNvGrpSpPr/>
          <p:nvPr/>
        </p:nvGrpSpPr>
        <p:grpSpPr>
          <a:xfrm>
            <a:off x="4723789" y="924464"/>
            <a:ext cx="4098329" cy="2428641"/>
            <a:chOff x="625460" y="1010501"/>
            <a:chExt cx="7893080" cy="5815175"/>
          </a:xfrm>
        </p:grpSpPr>
        <p:sp>
          <p:nvSpPr>
            <p:cNvPr id="14" name="TextBox 13"/>
            <p:cNvSpPr txBox="1"/>
            <p:nvPr/>
          </p:nvSpPr>
          <p:spPr>
            <a:xfrm>
              <a:off x="929040" y="1010501"/>
              <a:ext cx="7285918" cy="626403"/>
            </a:xfrm>
            <a:prstGeom prst="rect">
              <a:avLst/>
            </a:prstGeom>
            <a:noFill/>
          </p:spPr>
          <p:txBody>
            <a:bodyPr wrap="square" rtlCol="0">
              <a:spAutoFit/>
            </a:bodyPr>
            <a:lstStyle/>
            <a:p>
              <a:r>
                <a:rPr lang="en-US" sz="1100" dirty="0" smtClean="0">
                  <a:solidFill>
                    <a:srgbClr val="96172E"/>
                  </a:solidFill>
                  <a:latin typeface="Arial Narrow" pitchFamily="34" charset="0"/>
                </a:rPr>
                <a:t>Multifamily market tighter in Q1 but way off mid-2011 high</a:t>
              </a:r>
            </a:p>
          </p:txBody>
        </p:sp>
        <p:pic>
          <p:nvPicPr>
            <p:cNvPr id="15" name="Picture 2"/>
            <p:cNvPicPr>
              <a:picLocks noChangeAspect="1" noChangeArrowheads="1"/>
            </p:cNvPicPr>
            <p:nvPr/>
          </p:nvPicPr>
          <p:blipFill>
            <a:blip r:embed="rId3" cstate="print"/>
            <a:srcRect/>
            <a:stretch>
              <a:fillRect/>
            </a:stretch>
          </p:blipFill>
          <p:spPr bwMode="auto">
            <a:xfrm>
              <a:off x="625460" y="1607519"/>
              <a:ext cx="7893080" cy="5218157"/>
            </a:xfrm>
            <a:prstGeom prst="rect">
              <a:avLst/>
            </a:prstGeom>
            <a:noFill/>
            <a:ln w="9525">
              <a:noFill/>
              <a:miter lim="800000"/>
              <a:headEnd/>
              <a:tailEnd/>
            </a:ln>
          </p:spPr>
        </p:pic>
      </p:grpSp>
      <p:grpSp>
        <p:nvGrpSpPr>
          <p:cNvPr id="4" name="Group 15"/>
          <p:cNvGrpSpPr/>
          <p:nvPr/>
        </p:nvGrpSpPr>
        <p:grpSpPr>
          <a:xfrm>
            <a:off x="170089" y="3656686"/>
            <a:ext cx="4174226" cy="2732220"/>
            <a:chOff x="587513" y="1010503"/>
            <a:chExt cx="7968975" cy="5863822"/>
          </a:xfrm>
        </p:grpSpPr>
        <p:sp>
          <p:nvSpPr>
            <p:cNvPr id="17" name="TextBox 16"/>
            <p:cNvSpPr txBox="1"/>
            <p:nvPr/>
          </p:nvSpPr>
          <p:spPr>
            <a:xfrm>
              <a:off x="929041" y="1010503"/>
              <a:ext cx="7285921" cy="577004"/>
            </a:xfrm>
            <a:prstGeom prst="rect">
              <a:avLst/>
            </a:prstGeom>
            <a:noFill/>
          </p:spPr>
          <p:txBody>
            <a:bodyPr wrap="square" rtlCol="0">
              <a:spAutoFit/>
            </a:bodyPr>
            <a:lstStyle/>
            <a:p>
              <a:r>
                <a:rPr lang="en-US" sz="1100" dirty="0" smtClean="0">
                  <a:solidFill>
                    <a:srgbClr val="96172E"/>
                  </a:solidFill>
                  <a:latin typeface="Arial Narrow" pitchFamily="34" charset="0"/>
                </a:rPr>
                <a:t>Home prices: big declines behind us; </a:t>
              </a:r>
              <a:r>
                <a:rPr lang="en-US" sz="1100" dirty="0" smtClean="0">
                  <a:solidFill>
                    <a:srgbClr val="96172E"/>
                  </a:solidFill>
                  <a:latin typeface="Arial Narrow" pitchFamily="34" charset="0"/>
                </a:rPr>
                <a:t>stabilization not </a:t>
              </a:r>
              <a:r>
                <a:rPr lang="en-US" sz="1100" dirty="0" smtClean="0">
                  <a:solidFill>
                    <a:srgbClr val="96172E"/>
                  </a:solidFill>
                  <a:latin typeface="Arial Narrow" pitchFamily="34" charset="0"/>
                </a:rPr>
                <a:t>over</a:t>
              </a:r>
            </a:p>
          </p:txBody>
        </p:sp>
        <p:pic>
          <p:nvPicPr>
            <p:cNvPr id="18" name="Picture 2"/>
            <p:cNvPicPr>
              <a:picLocks noChangeAspect="1" noChangeArrowheads="1"/>
            </p:cNvPicPr>
            <p:nvPr/>
          </p:nvPicPr>
          <p:blipFill>
            <a:blip r:embed="rId4" cstate="print"/>
            <a:srcRect/>
            <a:stretch>
              <a:fillRect/>
            </a:stretch>
          </p:blipFill>
          <p:spPr bwMode="auto">
            <a:xfrm>
              <a:off x="587513" y="1607520"/>
              <a:ext cx="7968975" cy="5266805"/>
            </a:xfrm>
            <a:prstGeom prst="rect">
              <a:avLst/>
            </a:prstGeom>
            <a:noFill/>
            <a:ln w="9525">
              <a:noFill/>
              <a:miter lim="800000"/>
              <a:headEnd/>
              <a:tailEnd/>
            </a:ln>
          </p:spPr>
        </p:pic>
      </p:grpSp>
      <p:sp>
        <p:nvSpPr>
          <p:cNvPr id="22" name="Title 2"/>
          <p:cNvSpPr>
            <a:spLocks noGrp="1"/>
          </p:cNvSpPr>
          <p:nvPr>
            <p:ph type="title"/>
          </p:nvPr>
        </p:nvSpPr>
        <p:spPr>
          <a:xfrm>
            <a:off x="245985" y="393200"/>
            <a:ext cx="6327648" cy="418802"/>
          </a:xfrm>
        </p:spPr>
        <p:txBody>
          <a:bodyPr>
            <a:normAutofit/>
          </a:bodyPr>
          <a:lstStyle/>
          <a:p>
            <a:r>
              <a:rPr lang="en-US" sz="1400" dirty="0" smtClean="0"/>
              <a:t>Market Currents Illustrated</a:t>
            </a:r>
            <a:br>
              <a:rPr lang="en-US" sz="1400" dirty="0" smtClean="0"/>
            </a:br>
            <a:r>
              <a:rPr lang="en-US" sz="1400" dirty="0" smtClean="0">
                <a:hlinkClick r:id="rId5"/>
              </a:rPr>
              <a:t>March 2012</a:t>
            </a:r>
            <a:endParaRPr lang="en-US" sz="1400" dirty="0"/>
          </a:p>
        </p:txBody>
      </p:sp>
      <p:sp>
        <p:nvSpPr>
          <p:cNvPr id="35" name="Rectangle 34"/>
          <p:cNvSpPr/>
          <p:nvPr/>
        </p:nvSpPr>
        <p:spPr bwMode="auto">
          <a:xfrm>
            <a:off x="4647895" y="3580790"/>
            <a:ext cx="4250120" cy="288401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6" name="Rectangle 35"/>
          <p:cNvSpPr/>
          <p:nvPr/>
        </p:nvSpPr>
        <p:spPr bwMode="auto">
          <a:xfrm>
            <a:off x="94195" y="3580790"/>
            <a:ext cx="4326015" cy="288401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42" name="Rectangle 41"/>
          <p:cNvSpPr/>
          <p:nvPr/>
        </p:nvSpPr>
        <p:spPr bwMode="auto">
          <a:xfrm>
            <a:off x="94195" y="848570"/>
            <a:ext cx="4326015" cy="258043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43" name="Rectangle 42"/>
          <p:cNvSpPr/>
          <p:nvPr/>
        </p:nvSpPr>
        <p:spPr bwMode="auto">
          <a:xfrm>
            <a:off x="4647895" y="848570"/>
            <a:ext cx="4250120" cy="258043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nvGrpSpPr>
          <p:cNvPr id="5" name="Group 43"/>
          <p:cNvGrpSpPr/>
          <p:nvPr/>
        </p:nvGrpSpPr>
        <p:grpSpPr>
          <a:xfrm>
            <a:off x="4647895" y="3580790"/>
            <a:ext cx="4174225" cy="2808116"/>
            <a:chOff x="739303" y="1010503"/>
            <a:chExt cx="7665395" cy="5801626"/>
          </a:xfrm>
        </p:grpSpPr>
        <p:sp>
          <p:nvSpPr>
            <p:cNvPr id="45" name="TextBox 44"/>
            <p:cNvSpPr txBox="1"/>
            <p:nvPr/>
          </p:nvSpPr>
          <p:spPr>
            <a:xfrm>
              <a:off x="929040" y="1010503"/>
              <a:ext cx="7285920" cy="540492"/>
            </a:xfrm>
            <a:prstGeom prst="rect">
              <a:avLst/>
            </a:prstGeom>
            <a:noFill/>
          </p:spPr>
          <p:txBody>
            <a:bodyPr wrap="square" rtlCol="0">
              <a:spAutoFit/>
            </a:bodyPr>
            <a:lstStyle/>
            <a:p>
              <a:r>
                <a:rPr lang="en-US" sz="1100" dirty="0" smtClean="0">
                  <a:solidFill>
                    <a:srgbClr val="96172E"/>
                  </a:solidFill>
                  <a:latin typeface="Arial Narrow" pitchFamily="34" charset="0"/>
                </a:rPr>
                <a:t>Positive trends for a commercial real estate recovery</a:t>
              </a:r>
            </a:p>
          </p:txBody>
        </p:sp>
        <p:pic>
          <p:nvPicPr>
            <p:cNvPr id="46" name="Picture 2"/>
            <p:cNvPicPr>
              <a:picLocks noChangeAspect="1" noChangeArrowheads="1"/>
            </p:cNvPicPr>
            <p:nvPr/>
          </p:nvPicPr>
          <p:blipFill>
            <a:blip r:embed="rId6" cstate="print"/>
            <a:srcRect/>
            <a:stretch>
              <a:fillRect/>
            </a:stretch>
          </p:blipFill>
          <p:spPr bwMode="auto">
            <a:xfrm>
              <a:off x="739303" y="1621205"/>
              <a:ext cx="7665395" cy="5190924"/>
            </a:xfrm>
            <a:prstGeom prst="rect">
              <a:avLst/>
            </a:prstGeom>
            <a:noFill/>
            <a:ln w="9525">
              <a:noFill/>
              <a:miter lim="800000"/>
              <a:headEnd/>
              <a:tailEnd/>
            </a:ln>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305800" cy="4191000"/>
          </a:xfrm>
        </p:spPr>
        <p:txBody>
          <a:bodyPr/>
          <a:lstStyle/>
          <a:p>
            <a:pPr indent="-119063">
              <a:spcBef>
                <a:spcPts val="0"/>
              </a:spcBef>
              <a:buClrTx/>
              <a:buSzPct val="100000"/>
              <a:defRPr/>
            </a:pPr>
            <a:r>
              <a:rPr sz="1600" b="1" i="0" dirty="0"/>
              <a:t>Fully understand your role on all assets (custodian, agent, trustee, co-trustee, etc)</a:t>
            </a:r>
          </a:p>
          <a:p>
            <a:pPr marL="393192" lvl="1" indent="-119063">
              <a:spcBef>
                <a:spcPts val="0"/>
              </a:spcBef>
              <a:buClrTx/>
              <a:buSzPct val="100000"/>
              <a:buFont typeface="Arial" pitchFamily="34" charset="0"/>
              <a:buChar char="•"/>
              <a:defRPr/>
            </a:pPr>
            <a:r>
              <a:rPr sz="1400" dirty="0"/>
              <a:t>Understand the difference between asset management &amp; fiduciary asset management</a:t>
            </a:r>
          </a:p>
          <a:p>
            <a:pPr marL="393192" lvl="1" indent="-119063">
              <a:spcBef>
                <a:spcPts val="0"/>
              </a:spcBef>
              <a:buClrTx/>
              <a:buSzPct val="100000"/>
              <a:defRPr/>
            </a:pPr>
            <a:endParaRPr sz="1400" dirty="0"/>
          </a:p>
          <a:p>
            <a:pPr marL="119063" indent="-119063">
              <a:spcBef>
                <a:spcPts val="0"/>
              </a:spcBef>
              <a:buClrTx/>
              <a:buSzPct val="100000"/>
              <a:defRPr/>
            </a:pPr>
            <a:r>
              <a:rPr sz="1600" b="1" i="0" dirty="0"/>
              <a:t>Develop an approach or asset monitoring &amp; stick with it, with one caveat</a:t>
            </a:r>
          </a:p>
          <a:p>
            <a:pPr marL="393192" lvl="1" indent="-119063">
              <a:spcBef>
                <a:spcPts val="0"/>
              </a:spcBef>
              <a:buClrTx/>
              <a:buSzPct val="100000"/>
              <a:buFont typeface="Arial" pitchFamily="34" charset="0"/>
              <a:buChar char="•"/>
              <a:defRPr/>
            </a:pPr>
            <a:r>
              <a:rPr sz="1400" dirty="0"/>
              <a:t>Continually review the process in light of specific risks. This includes frequency, depth, and valuation issues</a:t>
            </a:r>
          </a:p>
          <a:p>
            <a:pPr marL="393192" lvl="1" indent="-119063">
              <a:spcBef>
                <a:spcPts val="0"/>
              </a:spcBef>
              <a:buClrTx/>
              <a:buSzPct val="100000"/>
              <a:defRPr/>
            </a:pPr>
            <a:endParaRPr sz="1400" dirty="0"/>
          </a:p>
          <a:p>
            <a:pPr indent="-119063">
              <a:spcBef>
                <a:spcPts val="0"/>
              </a:spcBef>
              <a:buClrTx/>
              <a:buSzPct val="100000"/>
              <a:defRPr/>
            </a:pPr>
            <a:r>
              <a:rPr sz="1600" b="1" i="0" dirty="0"/>
              <a:t>Provide to the Portfolio Manager what they need to know to fully understand return (income, appreciation, &amp; cash flow) &amp; market risk (valuation volatility &amp; degree of illiquidity) </a:t>
            </a:r>
          </a:p>
          <a:p>
            <a:pPr indent="-119063">
              <a:spcBef>
                <a:spcPts val="0"/>
              </a:spcBef>
              <a:buClrTx/>
              <a:buSzPct val="100000"/>
              <a:defRPr/>
            </a:pPr>
            <a:endParaRPr sz="1600" b="1" i="0" dirty="0"/>
          </a:p>
          <a:p>
            <a:pPr marL="119063" indent="-119063">
              <a:spcBef>
                <a:spcPts val="0"/>
              </a:spcBef>
              <a:buClrTx/>
              <a:buSzPct val="100000"/>
              <a:defRPr/>
            </a:pPr>
            <a:r>
              <a:rPr sz="1600" b="1" i="0" dirty="0"/>
              <a:t>Fully integrate &amp; document into an Investment Policy Statement (IPS)</a:t>
            </a:r>
          </a:p>
          <a:p>
            <a:pPr marL="119063" indent="-119063">
              <a:spcBef>
                <a:spcPts val="0"/>
              </a:spcBef>
              <a:buClrTx/>
              <a:buSzPct val="100000"/>
              <a:defRPr/>
            </a:pPr>
            <a:endParaRPr sz="1600" b="1" i="0" dirty="0"/>
          </a:p>
          <a:p>
            <a:pPr marL="119063" indent="-119063">
              <a:spcBef>
                <a:spcPts val="0"/>
              </a:spcBef>
              <a:buClrTx/>
              <a:buSzPct val="100000"/>
              <a:defRPr/>
            </a:pPr>
            <a:r>
              <a:rPr sz="1600" b="1" i="0" dirty="0"/>
              <a:t>Indentify concentrations and have controls in place to mitigate, when applicable</a:t>
            </a:r>
          </a:p>
          <a:p>
            <a:pPr marL="119063" indent="-119063">
              <a:spcBef>
                <a:spcPts val="0"/>
              </a:spcBef>
              <a:buClrTx/>
              <a:buSzPct val="100000"/>
              <a:defRPr/>
            </a:pPr>
            <a:endParaRPr sz="1600" b="1" i="0" dirty="0"/>
          </a:p>
          <a:p>
            <a:pPr indent="-119063">
              <a:spcBef>
                <a:spcPts val="0"/>
              </a:spcBef>
              <a:buClrTx/>
              <a:buSzPct val="100000"/>
              <a:defRPr/>
            </a:pPr>
            <a:r>
              <a:rPr sz="1600" b="1" i="0" dirty="0"/>
              <a:t>Develop strong process &amp; status reporting around reviews &amp; critical processes (inspections, valuations, appraisals, tax, insurance, etc)</a:t>
            </a:r>
          </a:p>
        </p:txBody>
      </p:sp>
      <p:sp>
        <p:nvSpPr>
          <p:cNvPr id="6147" name="Title 3"/>
          <p:cNvSpPr>
            <a:spLocks noGrp="1"/>
          </p:cNvSpPr>
          <p:nvPr>
            <p:ph type="title"/>
          </p:nvPr>
        </p:nvSpPr>
        <p:spPr>
          <a:xfrm>
            <a:off x="304800" y="381000"/>
            <a:ext cx="7010400" cy="484188"/>
          </a:xfrm>
        </p:spPr>
        <p:txBody>
          <a:bodyPr/>
          <a:lstStyle/>
          <a:p>
            <a:r>
              <a:rPr sz="2400" b="1" dirty="0"/>
              <a:t>GENERAL APPROACH TO MANAGING SPECIALTY ASSETS </a:t>
            </a:r>
            <a:r>
              <a:rPr sz="1600" b="1" dirty="0"/>
              <a:t>–</a:t>
            </a:r>
            <a:r>
              <a:rPr sz="2400" b="1" dirty="0"/>
              <a:t> </a:t>
            </a:r>
            <a:r>
              <a:rPr sz="1600" b="1" dirty="0"/>
              <a:t>Timberland, Commercial &amp; Residential Real Estate, Oil &amp; Gas, Farm &amp; Ranchlands, Closely Held Business Assets</a:t>
            </a:r>
            <a:br>
              <a:rPr sz="1600" b="1" dirty="0"/>
            </a:br>
            <a:r>
              <a:rPr sz="2800" b="1" dirty="0"/>
              <a:t/>
            </a:r>
            <a:br>
              <a:rPr sz="2800" b="1" dirty="0"/>
            </a:br>
            <a:endParaRP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228600" y="334963"/>
            <a:ext cx="3124200" cy="461962"/>
          </a:xfrm>
          <a:prstGeom prst="rect">
            <a:avLst/>
          </a:prstGeom>
          <a:noFill/>
          <a:ln w="9525">
            <a:noFill/>
            <a:miter lim="800000"/>
            <a:headEnd/>
            <a:tailEnd/>
          </a:ln>
          <a:effectLst/>
        </p:spPr>
        <p:txBody>
          <a:bodyPr anchor="ctr">
            <a:spAutoFit/>
          </a:bodyPr>
          <a:lstStyle/>
          <a:p>
            <a:pPr>
              <a:defRPr/>
            </a:pPr>
            <a:r>
              <a:rPr lang="en-US" sz="2400" dirty="0">
                <a:latin typeface="+mj-lt"/>
                <a:ea typeface="Calibri" pitchFamily="34" charset="0"/>
              </a:rPr>
              <a:t>TIMBERLAND</a:t>
            </a:r>
            <a:endParaRPr lang="en-US" sz="2400" dirty="0">
              <a:latin typeface="+mj-lt"/>
            </a:endParaRPr>
          </a:p>
        </p:txBody>
      </p:sp>
      <p:sp>
        <p:nvSpPr>
          <p:cNvPr id="8" name="TextBox 7"/>
          <p:cNvSpPr txBox="1"/>
          <p:nvPr/>
        </p:nvSpPr>
        <p:spPr>
          <a:xfrm>
            <a:off x="304800" y="1066800"/>
            <a:ext cx="8305800" cy="3140075"/>
          </a:xfrm>
          <a:prstGeom prst="rect">
            <a:avLst/>
          </a:prstGeom>
          <a:noFill/>
        </p:spPr>
        <p:txBody>
          <a:bodyPr>
            <a:spAutoFit/>
          </a:bodyPr>
          <a:lstStyle/>
          <a:p>
            <a:pPr marL="119063" indent="-119063" eaLnBrk="0" hangingPunct="0">
              <a:defRPr/>
            </a:pPr>
            <a:r>
              <a:rPr lang="en-US" sz="1600" dirty="0">
                <a:latin typeface="+mj-lt"/>
                <a:ea typeface="Calibri" pitchFamily="34" charset="0"/>
                <a:cs typeface="Times New Roman" pitchFamily="18" charset="0"/>
              </a:rPr>
              <a:t>Review operating budgets to identify ways to conserve resources</a:t>
            </a:r>
          </a:p>
          <a:p>
            <a:pPr marL="393192" lvl="1" indent="-119063" eaLnBrk="0" hangingPunct="0">
              <a:buFontTx/>
              <a:buChar char="•"/>
              <a:defRPr/>
            </a:pPr>
            <a:r>
              <a:rPr lang="en-US" sz="1400" b="0" dirty="0">
                <a:latin typeface="+mj-lt"/>
                <a:ea typeface="Calibri" pitchFamily="34" charset="0"/>
                <a:cs typeface="Times New Roman" pitchFamily="18" charset="0"/>
              </a:rPr>
              <a:t>Do not skimp on inspections, taxes due, and risk mitigating expenses</a:t>
            </a:r>
          </a:p>
          <a:p>
            <a:pPr marL="576263" lvl="1" indent="-119063" eaLnBrk="0" hangingPunct="0">
              <a:defRPr/>
            </a:pPr>
            <a:endParaRPr lang="en-US" sz="1600" b="0" dirty="0">
              <a:latin typeface="+mj-lt"/>
              <a:ea typeface="Calibri" pitchFamily="34" charset="0"/>
              <a:cs typeface="Times New Roman" pitchFamily="18" charset="0"/>
            </a:endParaRPr>
          </a:p>
          <a:p>
            <a:pPr marL="119063" indent="-119063" eaLnBrk="0" hangingPunct="0">
              <a:defRPr/>
            </a:pPr>
            <a:r>
              <a:rPr lang="en-US" sz="1600" dirty="0">
                <a:latin typeface="+mj-lt"/>
                <a:ea typeface="Calibri" pitchFamily="34" charset="0"/>
                <a:cs typeface="Times New Roman" pitchFamily="18" charset="0"/>
              </a:rPr>
              <a:t>In fact, on some tracts, increase frequency of physical inspections </a:t>
            </a:r>
          </a:p>
          <a:p>
            <a:pPr marL="119063" indent="-119063" eaLnBrk="0" hangingPunct="0">
              <a:defRPr/>
            </a:pPr>
            <a:endParaRPr lang="en-US" sz="1600" b="0" dirty="0">
              <a:latin typeface="+mj-lt"/>
            </a:endParaRPr>
          </a:p>
          <a:p>
            <a:pPr indent="-119063" eaLnBrk="0" hangingPunct="0">
              <a:defRPr/>
            </a:pPr>
            <a:r>
              <a:rPr lang="en-US" sz="1600" dirty="0">
                <a:latin typeface="+mj-lt"/>
                <a:ea typeface="Calibri" pitchFamily="34" charset="0"/>
                <a:cs typeface="Times New Roman" pitchFamily="18" charset="0"/>
              </a:rPr>
              <a:t>Be alert for buying opportunities with respect to properties that may have experienced temporary price drops due to local market impacts</a:t>
            </a:r>
          </a:p>
          <a:p>
            <a:pPr marL="119063" indent="-119063" eaLnBrk="0" hangingPunct="0">
              <a:defRPr/>
            </a:pPr>
            <a:endParaRPr lang="en-US" sz="1600" b="0" dirty="0">
              <a:latin typeface="+mj-lt"/>
            </a:endParaRPr>
          </a:p>
          <a:p>
            <a:pPr marL="119063" indent="-119063" eaLnBrk="0" hangingPunct="0">
              <a:defRPr/>
            </a:pPr>
            <a:r>
              <a:rPr lang="en-US" sz="1600" dirty="0">
                <a:latin typeface="+mj-lt"/>
                <a:ea typeface="Calibri" pitchFamily="34" charset="0"/>
                <a:cs typeface="Times New Roman" pitchFamily="18" charset="0"/>
              </a:rPr>
              <a:t>Prepare for opportunistic timber sales </a:t>
            </a:r>
          </a:p>
          <a:p>
            <a:pPr marL="393192" lvl="1" indent="-119063" eaLnBrk="0" hangingPunct="0">
              <a:buFontTx/>
              <a:buChar char="•"/>
              <a:defRPr/>
            </a:pPr>
            <a:r>
              <a:rPr lang="en-US" sz="1400" b="0" dirty="0">
                <a:latin typeface="+mj-lt"/>
                <a:ea typeface="Calibri" pitchFamily="34" charset="0"/>
                <a:cs typeface="Times New Roman" pitchFamily="18" charset="0"/>
              </a:rPr>
              <a:t>Exploit spot market spikes</a:t>
            </a:r>
          </a:p>
          <a:p>
            <a:pPr marL="393192" lvl="1" indent="-119063" eaLnBrk="0" hangingPunct="0">
              <a:buFontTx/>
              <a:buChar char="•"/>
              <a:defRPr/>
            </a:pPr>
            <a:r>
              <a:rPr lang="en-US" sz="1400" b="0" dirty="0">
                <a:latin typeface="+mj-lt"/>
                <a:ea typeface="Calibri" pitchFamily="34" charset="0"/>
                <a:cs typeface="Times New Roman" pitchFamily="18" charset="0"/>
              </a:rPr>
              <a:t>Identify general market recovery early in order to quickly exploit spot market spikes or general market recovery before pent up supply results in readjustment of markets as supply and demand cycle back to equilibrium </a:t>
            </a:r>
            <a:endParaRPr lang="en-US" sz="1400" b="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152400" y="304800"/>
            <a:ext cx="6934200" cy="830263"/>
          </a:xfrm>
          <a:prstGeom prst="rect">
            <a:avLst/>
          </a:prstGeom>
          <a:noFill/>
          <a:ln w="9525">
            <a:noFill/>
            <a:miter lim="800000"/>
            <a:headEnd/>
            <a:tailEnd/>
          </a:ln>
          <a:effectLst/>
        </p:spPr>
        <p:txBody>
          <a:bodyPr anchor="ctr">
            <a:spAutoFit/>
          </a:bodyPr>
          <a:lstStyle/>
          <a:p>
            <a:pPr>
              <a:defRPr/>
            </a:pPr>
            <a:r>
              <a:rPr lang="en-US" sz="2400" dirty="0">
                <a:latin typeface="+mj-lt"/>
              </a:rPr>
              <a:t>COMMERCIAL &amp; RESIDENTIAL </a:t>
            </a:r>
          </a:p>
          <a:p>
            <a:pPr>
              <a:defRPr/>
            </a:pPr>
            <a:r>
              <a:rPr lang="en-US" sz="2400" dirty="0">
                <a:latin typeface="+mj-lt"/>
              </a:rPr>
              <a:t>REAL ESTATE</a:t>
            </a:r>
          </a:p>
        </p:txBody>
      </p:sp>
      <p:sp>
        <p:nvSpPr>
          <p:cNvPr id="9" name="TextBox 1"/>
          <p:cNvSpPr txBox="1">
            <a:spLocks noChangeArrowheads="1"/>
          </p:cNvSpPr>
          <p:nvPr/>
        </p:nvSpPr>
        <p:spPr bwMode="auto">
          <a:xfrm>
            <a:off x="228600" y="990600"/>
            <a:ext cx="8153400" cy="5324475"/>
          </a:xfrm>
          <a:prstGeom prst="rect">
            <a:avLst/>
          </a:prstGeom>
          <a:noFill/>
          <a:ln w="9525">
            <a:noFill/>
            <a:miter lim="800000"/>
            <a:headEnd/>
            <a:tailEnd/>
          </a:ln>
        </p:spPr>
        <p:txBody>
          <a:bodyPr>
            <a:spAutoFit/>
          </a:bodyPr>
          <a:lstStyle/>
          <a:p>
            <a:pPr algn="ctr">
              <a:defRPr/>
            </a:pPr>
            <a:r>
              <a:rPr lang="en-US" sz="1000" dirty="0">
                <a:latin typeface="Calibri" pitchFamily="34" charset="0"/>
              </a:rPr>
              <a:t> </a:t>
            </a:r>
          </a:p>
          <a:p>
            <a:pPr>
              <a:defRPr/>
            </a:pPr>
            <a:r>
              <a:rPr lang="en-US" sz="1600" dirty="0">
                <a:latin typeface="+mj-lt"/>
              </a:rPr>
              <a:t>General Asset/Property Management</a:t>
            </a:r>
          </a:p>
          <a:p>
            <a:pPr marL="393192" indent="-114300">
              <a:buFont typeface="Arial" pitchFamily="34" charset="0"/>
              <a:buChar char="•"/>
              <a:defRPr/>
            </a:pPr>
            <a:r>
              <a:rPr lang="en-US" sz="1400" b="0" dirty="0">
                <a:latin typeface="+mj-lt"/>
              </a:rPr>
              <a:t>Review tax assessment values and appropriately protest</a:t>
            </a:r>
          </a:p>
          <a:p>
            <a:pPr marL="393192" indent="-114300">
              <a:buFont typeface="Arial" pitchFamily="34" charset="0"/>
              <a:buChar char="•"/>
              <a:defRPr/>
            </a:pPr>
            <a:r>
              <a:rPr lang="en-US" sz="1400" b="0" dirty="0">
                <a:latin typeface="+mj-lt"/>
              </a:rPr>
              <a:t>Consider repairs and even elective renovations during this time while construction and contractor prices may be temporarily reduced</a:t>
            </a:r>
          </a:p>
          <a:p>
            <a:pPr marL="393192" indent="-114300">
              <a:buFont typeface="Arial" pitchFamily="34" charset="0"/>
              <a:buChar char="•"/>
              <a:defRPr/>
            </a:pPr>
            <a:r>
              <a:rPr lang="en-US" sz="1400" b="0" dirty="0">
                <a:latin typeface="+mj-lt"/>
              </a:rPr>
              <a:t>Manage expectations – client &amp; account</a:t>
            </a:r>
          </a:p>
          <a:p>
            <a:pPr marL="114300" indent="-114300">
              <a:defRPr/>
            </a:pPr>
            <a:endParaRPr lang="en-US" sz="1400" b="0" dirty="0">
              <a:latin typeface="+mj-lt"/>
            </a:endParaRPr>
          </a:p>
          <a:p>
            <a:pPr>
              <a:defRPr/>
            </a:pPr>
            <a:r>
              <a:rPr lang="en-US" sz="1600" dirty="0">
                <a:latin typeface="+mj-lt"/>
              </a:rPr>
              <a:t>Tenant Issues</a:t>
            </a:r>
          </a:p>
          <a:p>
            <a:pPr marL="393192" indent="-114300">
              <a:buFont typeface="Arial" pitchFamily="34" charset="0"/>
              <a:buChar char="•"/>
              <a:defRPr/>
            </a:pPr>
            <a:r>
              <a:rPr lang="en-US" sz="1400" b="0" dirty="0">
                <a:latin typeface="+mj-lt"/>
              </a:rPr>
              <a:t>Work-outs and Modifications – Review each situation individually</a:t>
            </a:r>
          </a:p>
          <a:p>
            <a:pPr marL="393192" indent="-114300">
              <a:buFont typeface="Arial" pitchFamily="34" charset="0"/>
              <a:buChar char="•"/>
              <a:defRPr/>
            </a:pPr>
            <a:r>
              <a:rPr lang="en-US" sz="1400" b="0" dirty="0">
                <a:latin typeface="+mj-lt"/>
              </a:rPr>
              <a:t>Delinquency issues</a:t>
            </a:r>
          </a:p>
          <a:p>
            <a:pPr marL="393192" indent="-114300">
              <a:buFont typeface="Arial" pitchFamily="34" charset="0"/>
              <a:buChar char="•"/>
              <a:defRPr/>
            </a:pPr>
            <a:r>
              <a:rPr lang="en-US" sz="1400" b="0" dirty="0">
                <a:latin typeface="+mj-lt"/>
              </a:rPr>
              <a:t>Defaults and bankruptcies </a:t>
            </a:r>
          </a:p>
          <a:p>
            <a:pPr marL="393192" indent="-114300">
              <a:buFont typeface="Arial" pitchFamily="34" charset="0"/>
              <a:buChar char="•"/>
              <a:defRPr/>
            </a:pPr>
            <a:r>
              <a:rPr lang="en-US" sz="1400" b="0" dirty="0">
                <a:latin typeface="+mj-lt"/>
              </a:rPr>
              <a:t>Identify alternative uses / redevelopment opportunities</a:t>
            </a:r>
          </a:p>
          <a:p>
            <a:pPr marL="114300" indent="-114300">
              <a:defRPr/>
            </a:pPr>
            <a:endParaRPr lang="en-US" sz="1400" dirty="0">
              <a:latin typeface="+mj-lt"/>
            </a:endParaRPr>
          </a:p>
          <a:p>
            <a:pPr>
              <a:defRPr/>
            </a:pPr>
            <a:r>
              <a:rPr lang="en-US" sz="1600" dirty="0">
                <a:latin typeface="+mj-lt"/>
              </a:rPr>
              <a:t>Selling Property</a:t>
            </a:r>
          </a:p>
          <a:p>
            <a:pPr marL="393192" indent="-115888">
              <a:buFont typeface="Arial" pitchFamily="34" charset="0"/>
              <a:buChar char="•"/>
              <a:defRPr/>
            </a:pPr>
            <a:r>
              <a:rPr lang="en-US" sz="1400" b="0" dirty="0">
                <a:latin typeface="+mj-lt"/>
              </a:rPr>
              <a:t>Deteriorating market: Price property to reflect market and other properties on the market.  Be prepared to market aggressively and adjust price as needed</a:t>
            </a:r>
          </a:p>
          <a:p>
            <a:pPr marL="393192" indent="-115888">
              <a:buFont typeface="Arial" pitchFamily="34" charset="0"/>
              <a:buChar char="•"/>
              <a:defRPr/>
            </a:pPr>
            <a:r>
              <a:rPr lang="en-US" sz="1400" b="0" dirty="0">
                <a:latin typeface="+mj-lt"/>
              </a:rPr>
              <a:t>Stable/Flat Market: Correctly price and market property given timely market inputs </a:t>
            </a:r>
          </a:p>
          <a:p>
            <a:pPr marL="393192" indent="-115888">
              <a:buFont typeface="Arial" pitchFamily="34" charset="0"/>
              <a:buChar char="•"/>
              <a:defRPr/>
            </a:pPr>
            <a:r>
              <a:rPr lang="en-US" sz="1400" b="0" dirty="0">
                <a:latin typeface="+mj-lt"/>
              </a:rPr>
              <a:t>Assess the quality of potential buyers</a:t>
            </a:r>
          </a:p>
          <a:p>
            <a:pPr marL="115888" indent="-115888">
              <a:defRPr/>
            </a:pPr>
            <a:endParaRPr lang="en-US" sz="1400" b="0" dirty="0">
              <a:latin typeface="+mj-lt"/>
            </a:endParaRPr>
          </a:p>
          <a:p>
            <a:pPr>
              <a:defRPr/>
            </a:pPr>
            <a:r>
              <a:rPr lang="en-US" sz="1600" dirty="0">
                <a:latin typeface="+mj-lt"/>
              </a:rPr>
              <a:t>Purchasing Investment Property</a:t>
            </a:r>
          </a:p>
          <a:p>
            <a:pPr marL="393192" indent="-115888">
              <a:buFont typeface="Arial" pitchFamily="34" charset="0"/>
              <a:buChar char="•"/>
              <a:defRPr/>
            </a:pPr>
            <a:r>
              <a:rPr lang="en-US" sz="1400" b="0" dirty="0">
                <a:latin typeface="+mj-lt"/>
              </a:rPr>
              <a:t>Recognize buying opportunities exist because of depressed price.  </a:t>
            </a:r>
          </a:p>
          <a:p>
            <a:pPr marL="393192" indent="-115888">
              <a:buFont typeface="Arial" pitchFamily="34" charset="0"/>
              <a:buChar char="•"/>
              <a:defRPr/>
            </a:pPr>
            <a:r>
              <a:rPr lang="en-US" sz="1400" b="0" dirty="0">
                <a:latin typeface="+mj-lt"/>
              </a:rPr>
              <a:t>Understand the economic engines to determine proper type of property to buy; location/market; other specifics</a:t>
            </a:r>
          </a:p>
          <a:p>
            <a:pPr algn="ctr">
              <a:defRPr/>
            </a:pPr>
            <a:endParaRPr lang="en-US" sz="1400" b="0"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a:spLocks noChangeArrowheads="1"/>
          </p:cNvSpPr>
          <p:nvPr/>
        </p:nvSpPr>
        <p:spPr bwMode="auto">
          <a:xfrm>
            <a:off x="228600" y="381000"/>
            <a:ext cx="5791200" cy="461963"/>
          </a:xfrm>
          <a:prstGeom prst="rect">
            <a:avLst/>
          </a:prstGeom>
          <a:noFill/>
          <a:ln w="9525">
            <a:noFill/>
            <a:miter lim="800000"/>
            <a:headEnd/>
            <a:tailEnd/>
          </a:ln>
        </p:spPr>
        <p:txBody>
          <a:bodyPr>
            <a:spAutoFit/>
          </a:bodyPr>
          <a:lstStyle/>
          <a:p>
            <a:pPr>
              <a:defRPr/>
            </a:pPr>
            <a:r>
              <a:rPr lang="en-US" sz="2400" dirty="0">
                <a:latin typeface="+mj-lt"/>
              </a:rPr>
              <a:t>OIL &amp; GAS</a:t>
            </a:r>
          </a:p>
        </p:txBody>
      </p:sp>
      <p:sp>
        <p:nvSpPr>
          <p:cNvPr id="9" name="TextBox 8"/>
          <p:cNvSpPr txBox="1"/>
          <p:nvPr/>
        </p:nvSpPr>
        <p:spPr>
          <a:xfrm>
            <a:off x="304800" y="1066800"/>
            <a:ext cx="8518525" cy="3786188"/>
          </a:xfrm>
          <a:prstGeom prst="rect">
            <a:avLst/>
          </a:prstGeom>
          <a:noFill/>
        </p:spPr>
        <p:txBody>
          <a:bodyPr wrap="none">
            <a:spAutoFit/>
          </a:bodyPr>
          <a:lstStyle/>
          <a:p>
            <a:pPr>
              <a:defRPr/>
            </a:pPr>
            <a:r>
              <a:rPr lang="en-US" sz="1600" dirty="0">
                <a:latin typeface="+mj-lt"/>
              </a:rPr>
              <a:t>Separate the notions of commodities versus oil &amp; gas development</a:t>
            </a:r>
          </a:p>
          <a:p>
            <a:pPr marL="393192" indent="-114300">
              <a:buFont typeface="Arial" pitchFamily="34" charset="0"/>
              <a:buChar char="•"/>
              <a:defRPr/>
            </a:pPr>
            <a:r>
              <a:rPr lang="en-US" sz="1600" b="0" dirty="0">
                <a:latin typeface="+mj-lt"/>
              </a:rPr>
              <a:t>Oil &amp; gas commodity prices are heavily affected by the business cycle</a:t>
            </a:r>
          </a:p>
          <a:p>
            <a:pPr marL="393192" indent="-114300">
              <a:buFont typeface="Arial" pitchFamily="34" charset="0"/>
              <a:buChar char="•"/>
              <a:defRPr/>
            </a:pPr>
            <a:r>
              <a:rPr lang="en-US" sz="1600" b="0" dirty="0">
                <a:latin typeface="+mj-lt"/>
              </a:rPr>
              <a:t>Cash flow fluctuations stem from both rate &amp; volume volatility</a:t>
            </a:r>
          </a:p>
          <a:p>
            <a:pPr marL="393192" indent="-114300">
              <a:buFont typeface="Arial" pitchFamily="34" charset="0"/>
              <a:buChar char="•"/>
              <a:defRPr/>
            </a:pPr>
            <a:r>
              <a:rPr lang="en-US" sz="1600" b="0" dirty="0">
                <a:latin typeface="+mj-lt"/>
              </a:rPr>
              <a:t>Oil &amp; gas development is increasingly driven by rapid technological changes</a:t>
            </a:r>
          </a:p>
          <a:p>
            <a:pPr marL="114300" indent="-114300">
              <a:buFont typeface="Arial" pitchFamily="34" charset="0"/>
              <a:buChar char="•"/>
              <a:defRPr/>
            </a:pPr>
            <a:endParaRPr lang="en-US" sz="1600" b="0" dirty="0">
              <a:latin typeface="+mj-lt"/>
            </a:endParaRPr>
          </a:p>
          <a:p>
            <a:pPr marL="114300" indent="-114300">
              <a:defRPr/>
            </a:pPr>
            <a:r>
              <a:rPr lang="en-US" sz="1600" dirty="0">
                <a:latin typeface="+mj-lt"/>
              </a:rPr>
              <a:t>Know what you own and where you are</a:t>
            </a:r>
          </a:p>
          <a:p>
            <a:pPr marL="393192" indent="-114300">
              <a:buFont typeface="Arial" pitchFamily="34" charset="0"/>
              <a:buChar char="•"/>
              <a:defRPr/>
            </a:pPr>
            <a:r>
              <a:rPr lang="en-US" sz="1600" b="0" dirty="0">
                <a:latin typeface="+mj-lt"/>
              </a:rPr>
              <a:t> Areas that have long been dormant are springing to life </a:t>
            </a:r>
          </a:p>
          <a:p>
            <a:pPr marL="393192" indent="-114300">
              <a:buFont typeface="Arial" pitchFamily="34" charset="0"/>
              <a:buChar char="•"/>
              <a:defRPr/>
            </a:pPr>
            <a:r>
              <a:rPr lang="en-US" sz="1600" b="0" dirty="0">
                <a:latin typeface="+mj-lt"/>
              </a:rPr>
              <a:t>There is often one opportunity to get the lease right – use an expert</a:t>
            </a:r>
          </a:p>
          <a:p>
            <a:pPr marL="393192" indent="-114300">
              <a:buFont typeface="Arial" pitchFamily="34" charset="0"/>
              <a:buChar char="•"/>
              <a:defRPr/>
            </a:pPr>
            <a:r>
              <a:rPr lang="en-US" sz="1600" b="0" dirty="0">
                <a:latin typeface="+mj-lt"/>
              </a:rPr>
              <a:t>Experts must be versed in not the only oil &amp; gas issues but, the fiduciary business as well</a:t>
            </a:r>
          </a:p>
          <a:p>
            <a:pPr marL="114300" indent="-114300">
              <a:buFont typeface="Arial" pitchFamily="34" charset="0"/>
              <a:buChar char="•"/>
              <a:defRPr/>
            </a:pPr>
            <a:endParaRPr lang="en-US" sz="1600" b="0" dirty="0">
              <a:latin typeface="+mj-lt"/>
            </a:endParaRPr>
          </a:p>
          <a:p>
            <a:pPr marL="114300" indent="-114300">
              <a:defRPr/>
            </a:pPr>
            <a:r>
              <a:rPr lang="en-US" sz="1600" dirty="0">
                <a:latin typeface="+mj-lt"/>
              </a:rPr>
              <a:t>Understand your lease and stay on top of information</a:t>
            </a:r>
          </a:p>
          <a:p>
            <a:pPr marL="393192" indent="-114300">
              <a:buFont typeface="Arial" pitchFamily="34" charset="0"/>
              <a:buChar char="•"/>
              <a:defRPr/>
            </a:pPr>
            <a:r>
              <a:rPr lang="en-US" sz="1600" b="0" dirty="0">
                <a:latin typeface="+mj-lt"/>
              </a:rPr>
              <a:t>Periodically review the lease</a:t>
            </a:r>
          </a:p>
          <a:p>
            <a:pPr marL="393192" indent="-114300">
              <a:buFont typeface="Arial" pitchFamily="34" charset="0"/>
              <a:buChar char="•"/>
              <a:defRPr/>
            </a:pPr>
            <a:r>
              <a:rPr lang="en-US" sz="1600" b="0" dirty="0">
                <a:latin typeface="+mj-lt"/>
              </a:rPr>
              <a:t>Capture key data on each producing interest to monitor oil companies &amp; paying agents</a:t>
            </a:r>
          </a:p>
          <a:p>
            <a:pPr marL="114300" indent="-114300">
              <a:buFont typeface="Arial" pitchFamily="34" charset="0"/>
              <a:buChar char="•"/>
              <a:defRPr/>
            </a:pPr>
            <a:endParaRPr lang="en-US" sz="1600" b="0" dirty="0">
              <a:latin typeface="+mj-lt"/>
            </a:endParaRPr>
          </a:p>
          <a:p>
            <a:pPr marL="114300" indent="-114300">
              <a:defRPr/>
            </a:pPr>
            <a:endParaRPr lang="en-US" sz="1600" b="0"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S Trust BofA">
  <a:themeElements>
    <a:clrScheme name="US Trust">
      <a:dk1>
        <a:srgbClr val="000000"/>
      </a:dk1>
      <a:lt1>
        <a:srgbClr val="FFFFFF"/>
      </a:lt1>
      <a:dk2>
        <a:srgbClr val="565A5A"/>
      </a:dk2>
      <a:lt2>
        <a:srgbClr val="C0C0C0"/>
      </a:lt2>
      <a:accent1>
        <a:srgbClr val="165788"/>
      </a:accent1>
      <a:accent2>
        <a:srgbClr val="8D1F21"/>
      </a:accent2>
      <a:accent3>
        <a:srgbClr val="007000"/>
      </a:accent3>
      <a:accent4>
        <a:srgbClr val="F1BD3B"/>
      </a:accent4>
      <a:accent5>
        <a:srgbClr val="4F2D7F"/>
      </a:accent5>
      <a:accent6>
        <a:srgbClr val="E77F3B"/>
      </a:accent6>
      <a:hlink>
        <a:srgbClr val="3394CE"/>
      </a:hlink>
      <a:folHlink>
        <a:srgbClr val="58721D"/>
      </a:folHlink>
    </a:clrScheme>
    <a:fontScheme name="US Trust BofA">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4_U.S. Trust template 1">
        <a:dk1>
          <a:srgbClr val="000000"/>
        </a:dk1>
        <a:lt1>
          <a:srgbClr val="FFFFFF"/>
        </a:lt1>
        <a:dk2>
          <a:srgbClr val="7B4868"/>
        </a:dk2>
        <a:lt2>
          <a:srgbClr val="565A5A"/>
        </a:lt2>
        <a:accent1>
          <a:srgbClr val="4F6D9D"/>
        </a:accent1>
        <a:accent2>
          <a:srgbClr val="8D1F21"/>
        </a:accent2>
        <a:accent3>
          <a:srgbClr val="FFFFFF"/>
        </a:accent3>
        <a:accent4>
          <a:srgbClr val="000000"/>
        </a:accent4>
        <a:accent5>
          <a:srgbClr val="B2BACC"/>
        </a:accent5>
        <a:accent6>
          <a:srgbClr val="7F1B1D"/>
        </a:accent6>
        <a:hlink>
          <a:srgbClr val="44705D"/>
        </a:hlink>
        <a:folHlink>
          <a:srgbClr val="AF850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UT1991_Capabilities_p2</Template>
  <TotalTime>8143</TotalTime>
  <Words>1367</Words>
  <Application>Microsoft Office PowerPoint</Application>
  <PresentationFormat>On-screen Show (4:3)</PresentationFormat>
  <Paragraphs>184</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US Trust BofA</vt:lpstr>
      <vt:lpstr>Managing Specialty Assets  in a Challenging Environment</vt:lpstr>
      <vt:lpstr>DISCLOSURE</vt:lpstr>
      <vt:lpstr>Slide 3</vt:lpstr>
      <vt:lpstr>Market Currents Illustrated March 2012</vt:lpstr>
      <vt:lpstr>Market Currents Illustrated March 2012</vt:lpstr>
      <vt:lpstr>GENERAL APPROACH TO MANAGING SPECIALTY ASSETS – Timberland, Commercial &amp; Residential Real Estate, Oil &amp; Gas, Farm &amp; Ranchlands, Closely Held Business Assets  </vt:lpstr>
      <vt:lpstr>Slide 7</vt:lpstr>
      <vt:lpstr>Slide 8</vt:lpstr>
      <vt:lpstr>Slide 9</vt:lpstr>
      <vt:lpstr>Slide 10</vt:lpstr>
      <vt:lpstr>Slide 11</vt:lpstr>
      <vt:lpstr>Capital Market Outlook March 5, 2012</vt:lpstr>
    </vt:vector>
  </TitlesOfParts>
  <Company>Charles Schwab &amp; Co. Inc., (Pro11_v.3.MST - 100104)</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Guidelines</dc:title>
  <dc:creator>Shane</dc:creator>
  <cp:lastModifiedBy>Suzette Parris</cp:lastModifiedBy>
  <cp:revision>456</cp:revision>
  <cp:lastPrinted>2011-02-15T18:55:43Z</cp:lastPrinted>
  <dcterms:created xsi:type="dcterms:W3CDTF">2007-08-08T20:03:47Z</dcterms:created>
  <dcterms:modified xsi:type="dcterms:W3CDTF">2012-03-06T21:01:16Z</dcterms:modified>
</cp:coreProperties>
</file>