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layout2.xml" ContentType="application/vnd.openxmlformats-officedocument.drawingml.diagram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66" r:id="rId2"/>
    <p:sldId id="258" r:id="rId3"/>
    <p:sldId id="263" r:id="rId4"/>
    <p:sldId id="273" r:id="rId5"/>
    <p:sldId id="274" r:id="rId6"/>
    <p:sldId id="296" r:id="rId7"/>
    <p:sldId id="276" r:id="rId8"/>
    <p:sldId id="277" r:id="rId9"/>
    <p:sldId id="270" r:id="rId10"/>
    <p:sldId id="271" r:id="rId11"/>
    <p:sldId id="287" r:id="rId12"/>
    <p:sldId id="281" r:id="rId13"/>
    <p:sldId id="280" r:id="rId14"/>
    <p:sldId id="282" r:id="rId15"/>
    <p:sldId id="283" r:id="rId16"/>
    <p:sldId id="293" r:id="rId17"/>
    <p:sldId id="294" r:id="rId18"/>
    <p:sldId id="295" r:id="rId19"/>
    <p:sldId id="265" r:id="rId20"/>
  </p:sldIdLst>
  <p:sldSz cx="9144000" cy="6858000" type="screen4x3"/>
  <p:notesSz cx="7023100" cy="93091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0099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826" autoAdjust="0"/>
    <p:restoredTop sz="90939" autoAdjust="0"/>
  </p:normalViewPr>
  <p:slideViewPr>
    <p:cSldViewPr>
      <p:cViewPr varScale="1">
        <p:scale>
          <a:sx n="94" d="100"/>
          <a:sy n="94" d="100"/>
        </p:scale>
        <p:origin x="-149"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68" y="588"/>
      </p:cViewPr>
      <p:guideLst>
        <p:guide orient="horz" pos="2932"/>
        <p:guide pos="221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E4FF83-770D-47C5-B0CF-83F08214A4E7}" type="doc">
      <dgm:prSet loTypeId="urn:microsoft.com/office/officeart/2005/8/layout/vList5" loCatId="list" qsTypeId="urn:microsoft.com/office/officeart/2005/8/quickstyle/simple3" qsCatId="simple" csTypeId="urn:microsoft.com/office/officeart/2005/8/colors/accent1_2" csCatId="accent1" phldr="1"/>
      <dgm:spPr/>
      <dgm:t>
        <a:bodyPr/>
        <a:lstStyle/>
        <a:p>
          <a:endParaRPr lang="en-US"/>
        </a:p>
      </dgm:t>
    </dgm:pt>
    <dgm:pt modelId="{1B9331B2-5C09-4DE4-A884-DAD598A257BE}">
      <dgm:prSet phldrT="[Text]" custT="1"/>
      <dgm:spPr/>
      <dgm:t>
        <a:bodyPr/>
        <a:lstStyle/>
        <a:p>
          <a:r>
            <a:rPr lang="en-US" sz="2400" b="1" dirty="0" smtClean="0">
              <a:latin typeface="Bell MT" pitchFamily="18" charset="0"/>
            </a:rPr>
            <a:t>Apply familiar risk management techniques</a:t>
          </a:r>
          <a:endParaRPr lang="en-US" sz="2400" b="1" dirty="0">
            <a:latin typeface="Bell MT" pitchFamily="18" charset="0"/>
          </a:endParaRPr>
        </a:p>
      </dgm:t>
    </dgm:pt>
    <dgm:pt modelId="{CCB022FE-4489-4429-8135-BE9A94557D9D}" type="parTrans" cxnId="{6C21DA4A-991C-4AC1-B11D-D24479CC6B91}">
      <dgm:prSet/>
      <dgm:spPr/>
      <dgm:t>
        <a:bodyPr/>
        <a:lstStyle/>
        <a:p>
          <a:endParaRPr lang="en-US"/>
        </a:p>
      </dgm:t>
    </dgm:pt>
    <dgm:pt modelId="{51AE9CEE-1A0C-4977-BD56-C413F51D1D74}" type="sibTrans" cxnId="{6C21DA4A-991C-4AC1-B11D-D24479CC6B91}">
      <dgm:prSet/>
      <dgm:spPr/>
      <dgm:t>
        <a:bodyPr/>
        <a:lstStyle/>
        <a:p>
          <a:endParaRPr lang="en-US"/>
        </a:p>
      </dgm:t>
    </dgm:pt>
    <dgm:pt modelId="{0AD4F2D9-7236-4114-9469-10F33BCBB97D}">
      <dgm:prSet phldrT="[Text]" custT="1"/>
      <dgm:spPr/>
      <dgm:t>
        <a:bodyPr/>
        <a:lstStyle/>
        <a:p>
          <a:pPr marL="73152" indent="-91440">
            <a:lnSpc>
              <a:spcPct val="100000"/>
            </a:lnSpc>
            <a:spcAft>
              <a:spcPts val="0"/>
            </a:spcAft>
          </a:pPr>
          <a:r>
            <a:rPr lang="en-US" sz="1500" b="0" dirty="0" smtClean="0">
              <a:solidFill>
                <a:schemeClr val="tx1">
                  <a:lumMod val="95000"/>
                  <a:lumOff val="5000"/>
                </a:schemeClr>
              </a:solidFill>
              <a:latin typeface="Bell MT" pitchFamily="18" charset="0"/>
            </a:rPr>
            <a:t>Identify the source of risk</a:t>
          </a:r>
          <a:endParaRPr lang="en-US" sz="1500" b="0" dirty="0">
            <a:solidFill>
              <a:schemeClr val="tx1">
                <a:lumMod val="95000"/>
                <a:lumOff val="5000"/>
              </a:schemeClr>
            </a:solidFill>
            <a:latin typeface="Bell MT" pitchFamily="18" charset="0"/>
          </a:endParaRPr>
        </a:p>
      </dgm:t>
    </dgm:pt>
    <dgm:pt modelId="{3387D62C-8D00-41F5-858F-01A0C16C0AD3}" type="parTrans" cxnId="{598919FE-4E08-4A0A-A070-55C523F8D227}">
      <dgm:prSet/>
      <dgm:spPr/>
      <dgm:t>
        <a:bodyPr/>
        <a:lstStyle/>
        <a:p>
          <a:endParaRPr lang="en-US"/>
        </a:p>
      </dgm:t>
    </dgm:pt>
    <dgm:pt modelId="{D9B8D6F1-0CFA-484F-9231-0E06B44B3DBE}" type="sibTrans" cxnId="{598919FE-4E08-4A0A-A070-55C523F8D227}">
      <dgm:prSet/>
      <dgm:spPr/>
      <dgm:t>
        <a:bodyPr/>
        <a:lstStyle/>
        <a:p>
          <a:endParaRPr lang="en-US"/>
        </a:p>
      </dgm:t>
    </dgm:pt>
    <dgm:pt modelId="{A2E251C4-1D83-494F-B837-30781D13810B}">
      <dgm:prSet phldrT="[Text]" custT="1"/>
      <dgm:spPr/>
      <dgm:t>
        <a:bodyPr/>
        <a:lstStyle/>
        <a:p>
          <a:r>
            <a:rPr lang="en-US" sz="2400" b="1" dirty="0" smtClean="0">
              <a:latin typeface="Bell MT" pitchFamily="18" charset="0"/>
            </a:rPr>
            <a:t>Development,  implementation, and use</a:t>
          </a:r>
          <a:endParaRPr lang="en-US" sz="2400" b="1" dirty="0">
            <a:latin typeface="Bell MT" pitchFamily="18" charset="0"/>
          </a:endParaRPr>
        </a:p>
      </dgm:t>
    </dgm:pt>
    <dgm:pt modelId="{1AD1EBB9-A384-4D79-966F-9FD5E2AF141C}" type="parTrans" cxnId="{6CE86CB0-D6C7-4990-B601-02787E3B6519}">
      <dgm:prSet/>
      <dgm:spPr/>
      <dgm:t>
        <a:bodyPr/>
        <a:lstStyle/>
        <a:p>
          <a:endParaRPr lang="en-US"/>
        </a:p>
      </dgm:t>
    </dgm:pt>
    <dgm:pt modelId="{700C2426-7CAD-474B-9145-C44FED537239}" type="sibTrans" cxnId="{6CE86CB0-D6C7-4990-B601-02787E3B6519}">
      <dgm:prSet/>
      <dgm:spPr/>
      <dgm:t>
        <a:bodyPr/>
        <a:lstStyle/>
        <a:p>
          <a:endParaRPr lang="en-US"/>
        </a:p>
      </dgm:t>
    </dgm:pt>
    <dgm:pt modelId="{8BB4B098-BC1D-4F52-B9DF-F0C6AFA24B27}">
      <dgm:prSet phldrT="[Text]" custT="1"/>
      <dgm:spPr/>
      <dgm:t>
        <a:bodyPr/>
        <a:lstStyle/>
        <a:p>
          <a:r>
            <a:rPr lang="en-US" sz="1500" b="0" dirty="0" smtClean="0">
              <a:solidFill>
                <a:schemeClr val="tx1">
                  <a:lumMod val="95000"/>
                  <a:lumOff val="5000"/>
                </a:schemeClr>
              </a:solidFill>
              <a:latin typeface="Bell MT" pitchFamily="18" charset="0"/>
            </a:rPr>
            <a:t>Clear statement of purpose and design</a:t>
          </a:r>
          <a:endParaRPr lang="en-US" sz="1500" b="0" dirty="0">
            <a:solidFill>
              <a:schemeClr val="tx1">
                <a:lumMod val="95000"/>
                <a:lumOff val="5000"/>
              </a:schemeClr>
            </a:solidFill>
            <a:latin typeface="Bell MT" pitchFamily="18" charset="0"/>
          </a:endParaRPr>
        </a:p>
      </dgm:t>
    </dgm:pt>
    <dgm:pt modelId="{A803D47E-78F6-4B7D-9AAC-DD10F05A16B3}" type="parTrans" cxnId="{5376662B-2B7B-4690-BDE0-F026A1FF562F}">
      <dgm:prSet/>
      <dgm:spPr/>
      <dgm:t>
        <a:bodyPr/>
        <a:lstStyle/>
        <a:p>
          <a:endParaRPr lang="en-US"/>
        </a:p>
      </dgm:t>
    </dgm:pt>
    <dgm:pt modelId="{C79DFD33-5714-48A3-AAF2-D082D08CC606}" type="sibTrans" cxnId="{5376662B-2B7B-4690-BDE0-F026A1FF562F}">
      <dgm:prSet/>
      <dgm:spPr/>
      <dgm:t>
        <a:bodyPr/>
        <a:lstStyle/>
        <a:p>
          <a:endParaRPr lang="en-US"/>
        </a:p>
      </dgm:t>
    </dgm:pt>
    <dgm:pt modelId="{7B34445F-F902-472E-A2BD-B493CEC6914B}">
      <dgm:prSet phldrT="[Text]" custT="1"/>
      <dgm:spPr/>
      <dgm:t>
        <a:bodyPr/>
        <a:lstStyle/>
        <a:p>
          <a:r>
            <a:rPr lang="en-US" sz="2400" b="1" dirty="0" smtClean="0">
              <a:latin typeface="Bell MT" pitchFamily="18" charset="0"/>
            </a:rPr>
            <a:t>Validation</a:t>
          </a:r>
          <a:endParaRPr lang="en-US" sz="2400" b="1" dirty="0">
            <a:latin typeface="Bell MT" pitchFamily="18" charset="0"/>
          </a:endParaRPr>
        </a:p>
      </dgm:t>
    </dgm:pt>
    <dgm:pt modelId="{FABFF6DB-C100-41B0-BA4E-6116D260BF51}" type="parTrans" cxnId="{9A7E457C-D662-46DC-AB52-750DFD376F25}">
      <dgm:prSet/>
      <dgm:spPr/>
      <dgm:t>
        <a:bodyPr/>
        <a:lstStyle/>
        <a:p>
          <a:endParaRPr lang="en-US"/>
        </a:p>
      </dgm:t>
    </dgm:pt>
    <dgm:pt modelId="{ED90EB54-4AB5-4685-AFF1-C5ADB3045424}" type="sibTrans" cxnId="{9A7E457C-D662-46DC-AB52-750DFD376F25}">
      <dgm:prSet/>
      <dgm:spPr/>
      <dgm:t>
        <a:bodyPr/>
        <a:lstStyle/>
        <a:p>
          <a:endParaRPr lang="en-US"/>
        </a:p>
      </dgm:t>
    </dgm:pt>
    <dgm:pt modelId="{56932569-A9C6-4ACA-8E7F-6282FD79A28F}">
      <dgm:prSet phldrT="[Text]" custT="1"/>
      <dgm:spPr/>
      <dgm:t>
        <a:bodyPr/>
        <a:lstStyle/>
        <a:p>
          <a:r>
            <a:rPr lang="en-US" sz="1500" b="0" dirty="0" smtClean="0">
              <a:solidFill>
                <a:schemeClr val="tx1">
                  <a:lumMod val="95000"/>
                  <a:lumOff val="5000"/>
                </a:schemeClr>
              </a:solidFill>
              <a:latin typeface="Bell MT" pitchFamily="18" charset="0"/>
            </a:rPr>
            <a:t>An evaluation of the </a:t>
          </a:r>
          <a:r>
            <a:rPr lang="en-US" sz="1500" b="1" dirty="0" smtClean="0">
              <a:solidFill>
                <a:schemeClr val="tx1">
                  <a:lumMod val="95000"/>
                  <a:lumOff val="5000"/>
                </a:schemeClr>
              </a:solidFill>
              <a:latin typeface="Bell MT" pitchFamily="18" charset="0"/>
            </a:rPr>
            <a:t>conceptual soundness </a:t>
          </a:r>
          <a:r>
            <a:rPr lang="en-US" sz="1500" b="0" dirty="0" smtClean="0">
              <a:solidFill>
                <a:schemeClr val="tx1">
                  <a:lumMod val="95000"/>
                  <a:lumOff val="5000"/>
                </a:schemeClr>
              </a:solidFill>
              <a:latin typeface="Bell MT" pitchFamily="18" charset="0"/>
            </a:rPr>
            <a:t>of (including developmental evidence supporting</a:t>
          </a:r>
          <a:endParaRPr lang="en-US" sz="1500" b="0" dirty="0">
            <a:solidFill>
              <a:schemeClr val="tx1">
                <a:lumMod val="95000"/>
                <a:lumOff val="5000"/>
              </a:schemeClr>
            </a:solidFill>
            <a:latin typeface="Bell MT" pitchFamily="18" charset="0"/>
          </a:endParaRPr>
        </a:p>
      </dgm:t>
    </dgm:pt>
    <dgm:pt modelId="{893D21CC-68F9-4A67-9C4A-3F3A79EF5775}" type="parTrans" cxnId="{09F59508-5DD7-49E4-A28E-55C2B48D74B3}">
      <dgm:prSet/>
      <dgm:spPr/>
      <dgm:t>
        <a:bodyPr/>
        <a:lstStyle/>
        <a:p>
          <a:endParaRPr lang="en-US"/>
        </a:p>
      </dgm:t>
    </dgm:pt>
    <dgm:pt modelId="{F645E852-76EE-42B7-8B7C-BA915C4070FC}" type="sibTrans" cxnId="{09F59508-5DD7-49E4-A28E-55C2B48D74B3}">
      <dgm:prSet/>
      <dgm:spPr/>
      <dgm:t>
        <a:bodyPr/>
        <a:lstStyle/>
        <a:p>
          <a:endParaRPr lang="en-US"/>
        </a:p>
      </dgm:t>
    </dgm:pt>
    <dgm:pt modelId="{CE04DA93-BDC6-46DD-B52A-3F70CE912316}">
      <dgm:prSet custT="1"/>
      <dgm:spPr/>
      <dgm:t>
        <a:bodyPr/>
        <a:lstStyle/>
        <a:p>
          <a:pPr marL="73152" indent="-91440">
            <a:lnSpc>
              <a:spcPct val="100000"/>
            </a:lnSpc>
            <a:spcAft>
              <a:spcPts val="0"/>
            </a:spcAft>
          </a:pPr>
          <a:r>
            <a:rPr lang="en-US" sz="1500" b="0" dirty="0" smtClean="0">
              <a:solidFill>
                <a:schemeClr val="tx1">
                  <a:lumMod val="95000"/>
                  <a:lumOff val="5000"/>
                </a:schemeClr>
              </a:solidFill>
              <a:latin typeface="Bell MT" pitchFamily="18" charset="0"/>
            </a:rPr>
            <a:t>Assess the magnitude of the risk (quantifying where possible)</a:t>
          </a:r>
        </a:p>
      </dgm:t>
    </dgm:pt>
    <dgm:pt modelId="{2FD5D058-DD00-4DF5-9A21-A8758E73572A}" type="parTrans" cxnId="{F1B5223E-B0D3-41FE-A664-D6D54C1A498F}">
      <dgm:prSet/>
      <dgm:spPr/>
      <dgm:t>
        <a:bodyPr/>
        <a:lstStyle/>
        <a:p>
          <a:endParaRPr lang="en-US"/>
        </a:p>
      </dgm:t>
    </dgm:pt>
    <dgm:pt modelId="{7052C119-3EAA-4D1D-A5AC-F42D4EA9AD63}" type="sibTrans" cxnId="{F1B5223E-B0D3-41FE-A664-D6D54C1A498F}">
      <dgm:prSet/>
      <dgm:spPr/>
      <dgm:t>
        <a:bodyPr/>
        <a:lstStyle/>
        <a:p>
          <a:endParaRPr lang="en-US"/>
        </a:p>
      </dgm:t>
    </dgm:pt>
    <dgm:pt modelId="{D231CA17-E864-48E9-B4F5-BF071CE6F3FC}">
      <dgm:prSet custT="1"/>
      <dgm:spPr/>
      <dgm:t>
        <a:bodyPr/>
        <a:lstStyle/>
        <a:p>
          <a:pPr marL="73152" indent="-91440">
            <a:lnSpc>
              <a:spcPct val="100000"/>
            </a:lnSpc>
            <a:spcAft>
              <a:spcPts val="0"/>
            </a:spcAft>
          </a:pPr>
          <a:r>
            <a:rPr lang="en-US" sz="1500" b="0" dirty="0" smtClean="0">
              <a:solidFill>
                <a:schemeClr val="tx1">
                  <a:lumMod val="95000"/>
                  <a:lumOff val="5000"/>
                </a:schemeClr>
              </a:solidFill>
              <a:latin typeface="Bell MT" pitchFamily="18" charset="0"/>
            </a:rPr>
            <a:t>Manage the risk: mitigate, control, limit, monitor</a:t>
          </a:r>
        </a:p>
      </dgm:t>
    </dgm:pt>
    <dgm:pt modelId="{070CD082-2410-4651-B3D4-947FD5AFD406}" type="parTrans" cxnId="{D32A9BA2-10CC-4B21-9490-98F43AF16B98}">
      <dgm:prSet/>
      <dgm:spPr/>
      <dgm:t>
        <a:bodyPr/>
        <a:lstStyle/>
        <a:p>
          <a:endParaRPr lang="en-US"/>
        </a:p>
      </dgm:t>
    </dgm:pt>
    <dgm:pt modelId="{590ABD83-2FF3-41D3-9B40-F7709B8682F3}" type="sibTrans" cxnId="{D32A9BA2-10CC-4B21-9490-98F43AF16B98}">
      <dgm:prSet/>
      <dgm:spPr/>
      <dgm:t>
        <a:bodyPr/>
        <a:lstStyle/>
        <a:p>
          <a:endParaRPr lang="en-US"/>
        </a:p>
      </dgm:t>
    </dgm:pt>
    <dgm:pt modelId="{A6F589C6-14D9-426E-9761-54FD8A6E6F18}">
      <dgm:prSet custT="1"/>
      <dgm:spPr/>
      <dgm:t>
        <a:bodyPr/>
        <a:lstStyle/>
        <a:p>
          <a:pPr marL="73152" indent="-91440">
            <a:lnSpc>
              <a:spcPct val="100000"/>
            </a:lnSpc>
            <a:spcAft>
              <a:spcPts val="0"/>
            </a:spcAft>
          </a:pPr>
          <a:r>
            <a:rPr lang="en-US" sz="1500" b="0" dirty="0" smtClean="0">
              <a:solidFill>
                <a:schemeClr val="tx1">
                  <a:lumMod val="95000"/>
                  <a:lumOff val="5000"/>
                </a:schemeClr>
              </a:solidFill>
              <a:latin typeface="Bell MT" pitchFamily="18" charset="0"/>
            </a:rPr>
            <a:t>Materiality plays an important role</a:t>
          </a:r>
        </a:p>
      </dgm:t>
    </dgm:pt>
    <dgm:pt modelId="{596F65A1-760C-432E-86C2-298E7F327148}" type="parTrans" cxnId="{35001705-EB81-40AA-8E87-7331E3ACD18C}">
      <dgm:prSet/>
      <dgm:spPr/>
      <dgm:t>
        <a:bodyPr/>
        <a:lstStyle/>
        <a:p>
          <a:endParaRPr lang="en-US"/>
        </a:p>
      </dgm:t>
    </dgm:pt>
    <dgm:pt modelId="{8973B09A-53D5-43DD-8290-E23AD6249405}" type="sibTrans" cxnId="{35001705-EB81-40AA-8E87-7331E3ACD18C}">
      <dgm:prSet/>
      <dgm:spPr/>
      <dgm:t>
        <a:bodyPr/>
        <a:lstStyle/>
        <a:p>
          <a:endParaRPr lang="en-US"/>
        </a:p>
      </dgm:t>
    </dgm:pt>
    <dgm:pt modelId="{98479136-0D73-42B6-8F90-A0C148F00FAF}">
      <dgm:prSet custT="1"/>
      <dgm:spPr/>
      <dgm:t>
        <a:bodyPr/>
        <a:lstStyle/>
        <a:p>
          <a:r>
            <a:rPr lang="en-US" sz="1500" b="0" dirty="0" smtClean="0">
              <a:solidFill>
                <a:schemeClr val="tx1">
                  <a:lumMod val="95000"/>
                  <a:lumOff val="5000"/>
                </a:schemeClr>
              </a:solidFill>
              <a:latin typeface="Bell MT" pitchFamily="18" charset="0"/>
            </a:rPr>
            <a:t>Assess data quality and relevance</a:t>
          </a:r>
        </a:p>
      </dgm:t>
    </dgm:pt>
    <dgm:pt modelId="{99786CC7-55B0-4A6F-96FE-80165B8CE944}" type="parTrans" cxnId="{0337463F-6D3B-4EBB-9654-77F918E110F1}">
      <dgm:prSet/>
      <dgm:spPr/>
      <dgm:t>
        <a:bodyPr/>
        <a:lstStyle/>
        <a:p>
          <a:endParaRPr lang="en-US"/>
        </a:p>
      </dgm:t>
    </dgm:pt>
    <dgm:pt modelId="{720DCE4C-D6E9-4020-9B6A-166AB0C92A20}" type="sibTrans" cxnId="{0337463F-6D3B-4EBB-9654-77F918E110F1}">
      <dgm:prSet/>
      <dgm:spPr/>
      <dgm:t>
        <a:bodyPr/>
        <a:lstStyle/>
        <a:p>
          <a:endParaRPr lang="en-US"/>
        </a:p>
      </dgm:t>
    </dgm:pt>
    <dgm:pt modelId="{8EF42C99-9FF6-464D-9C6B-7CA6E8A0653F}">
      <dgm:prSet custT="1"/>
      <dgm:spPr/>
      <dgm:t>
        <a:bodyPr/>
        <a:lstStyle/>
        <a:p>
          <a:r>
            <a:rPr lang="en-US" sz="1500" b="0" dirty="0" smtClean="0">
              <a:solidFill>
                <a:schemeClr val="tx1">
                  <a:lumMod val="95000"/>
                  <a:lumOff val="5000"/>
                </a:schemeClr>
              </a:solidFill>
              <a:latin typeface="Bell MT" pitchFamily="18" charset="0"/>
            </a:rPr>
            <a:t>Testing, analysis and appropriately documented</a:t>
          </a:r>
        </a:p>
      </dgm:t>
    </dgm:pt>
    <dgm:pt modelId="{B2E52F28-97F2-4674-ACF1-218488E3BFBA}" type="parTrans" cxnId="{9BF930F6-E834-4EB5-BE07-E5E011A5F7DD}">
      <dgm:prSet/>
      <dgm:spPr/>
      <dgm:t>
        <a:bodyPr/>
        <a:lstStyle/>
        <a:p>
          <a:endParaRPr lang="en-US"/>
        </a:p>
      </dgm:t>
    </dgm:pt>
    <dgm:pt modelId="{A37581CE-C263-4A8C-858E-95374A89ADB0}" type="sibTrans" cxnId="{9BF930F6-E834-4EB5-BE07-E5E011A5F7DD}">
      <dgm:prSet/>
      <dgm:spPr/>
      <dgm:t>
        <a:bodyPr/>
        <a:lstStyle/>
        <a:p>
          <a:endParaRPr lang="en-US"/>
        </a:p>
      </dgm:t>
    </dgm:pt>
    <dgm:pt modelId="{F5155354-C6F7-473B-9515-77F4D4D55110}">
      <dgm:prSet custT="1"/>
      <dgm:spPr/>
      <dgm:t>
        <a:bodyPr/>
        <a:lstStyle/>
        <a:p>
          <a:r>
            <a:rPr lang="en-US" sz="1500" b="0" dirty="0" smtClean="0">
              <a:solidFill>
                <a:schemeClr val="tx1">
                  <a:lumMod val="95000"/>
                  <a:lumOff val="5000"/>
                </a:schemeClr>
              </a:solidFill>
              <a:latin typeface="Bell MT" pitchFamily="18" charset="0"/>
            </a:rPr>
            <a:t>Investment in supporting systems to ensure data and reporting integrity</a:t>
          </a:r>
        </a:p>
      </dgm:t>
    </dgm:pt>
    <dgm:pt modelId="{00764085-284A-4C44-9718-F56B7C5E1422}" type="parTrans" cxnId="{488EAF62-D49D-49B6-A964-9AB9E9E8A2AF}">
      <dgm:prSet/>
      <dgm:spPr/>
      <dgm:t>
        <a:bodyPr/>
        <a:lstStyle/>
        <a:p>
          <a:endParaRPr lang="en-US"/>
        </a:p>
      </dgm:t>
    </dgm:pt>
    <dgm:pt modelId="{E0942256-E435-4F71-8BAB-717A326EF112}" type="sibTrans" cxnId="{488EAF62-D49D-49B6-A964-9AB9E9E8A2AF}">
      <dgm:prSet/>
      <dgm:spPr/>
      <dgm:t>
        <a:bodyPr/>
        <a:lstStyle/>
        <a:p>
          <a:endParaRPr lang="en-US"/>
        </a:p>
      </dgm:t>
    </dgm:pt>
    <dgm:pt modelId="{5FBB7FC9-4A48-49AE-8B9C-34815B520605}">
      <dgm:prSet custT="1"/>
      <dgm:spPr/>
      <dgm:t>
        <a:bodyPr/>
        <a:lstStyle/>
        <a:p>
          <a:r>
            <a:rPr lang="en-US" sz="1500" b="0" dirty="0" smtClean="0">
              <a:solidFill>
                <a:schemeClr val="tx1">
                  <a:lumMod val="95000"/>
                  <a:lumOff val="5000"/>
                </a:schemeClr>
              </a:solidFill>
              <a:latin typeface="Bell MT" pitchFamily="18" charset="0"/>
            </a:rPr>
            <a:t>Rationale </a:t>
          </a:r>
          <a:r>
            <a:rPr lang="en-US" sz="1500" b="0" dirty="0" smtClean="0">
              <a:solidFill>
                <a:schemeClr val="tx1">
                  <a:lumMod val="95000"/>
                  <a:lumOff val="5000"/>
                </a:schemeClr>
              </a:solidFill>
              <a:latin typeface="Bell MT" pitchFamily="18" charset="0"/>
            </a:rPr>
            <a:t>of assumptions and model choices</a:t>
          </a:r>
        </a:p>
      </dgm:t>
    </dgm:pt>
    <dgm:pt modelId="{2F638171-BDFA-4AC9-94A2-8D6EE134C7AA}" type="parTrans" cxnId="{3E7FDEDB-F3F7-470C-AF91-83320F8B08A1}">
      <dgm:prSet/>
      <dgm:spPr/>
      <dgm:t>
        <a:bodyPr/>
        <a:lstStyle/>
        <a:p>
          <a:endParaRPr lang="en-US"/>
        </a:p>
      </dgm:t>
    </dgm:pt>
    <dgm:pt modelId="{F02C296B-9CB2-4DBE-8F29-61DEB587726A}" type="sibTrans" cxnId="{3E7FDEDB-F3F7-470C-AF91-83320F8B08A1}">
      <dgm:prSet/>
      <dgm:spPr/>
      <dgm:t>
        <a:bodyPr/>
        <a:lstStyle/>
        <a:p>
          <a:endParaRPr lang="en-US"/>
        </a:p>
      </dgm:t>
    </dgm:pt>
    <dgm:pt modelId="{65DB9163-8991-431C-82DE-C40D8411BC2B}">
      <dgm:prSet phldrT="[Text]" custT="1"/>
      <dgm:spPr/>
      <dgm:t>
        <a:bodyPr/>
        <a:lstStyle/>
        <a:p>
          <a:r>
            <a:rPr lang="en-US" sz="1500" b="0" dirty="0" smtClean="0">
              <a:solidFill>
                <a:schemeClr val="tx1">
                  <a:lumMod val="95000"/>
                  <a:lumOff val="5000"/>
                </a:schemeClr>
              </a:solidFill>
              <a:latin typeface="Bell MT" pitchFamily="18" charset="0"/>
            </a:rPr>
            <a:t>An </a:t>
          </a:r>
          <a:r>
            <a:rPr lang="en-US" sz="1500" b="1" dirty="0" smtClean="0">
              <a:solidFill>
                <a:schemeClr val="tx1">
                  <a:lumMod val="95000"/>
                  <a:lumOff val="5000"/>
                </a:schemeClr>
              </a:solidFill>
              <a:latin typeface="Bell MT" pitchFamily="18" charset="0"/>
            </a:rPr>
            <a:t>ongoing monitoring </a:t>
          </a:r>
          <a:r>
            <a:rPr lang="en-US" sz="1500" b="0" dirty="0" smtClean="0">
              <a:solidFill>
                <a:schemeClr val="tx1">
                  <a:lumMod val="95000"/>
                  <a:lumOff val="5000"/>
                </a:schemeClr>
              </a:solidFill>
              <a:latin typeface="Bell MT" pitchFamily="18" charset="0"/>
            </a:rPr>
            <a:t>process that includes process verification and benchmark testing  </a:t>
          </a:r>
          <a:endParaRPr lang="en-US" sz="1500" b="0" dirty="0">
            <a:solidFill>
              <a:schemeClr val="tx1">
                <a:lumMod val="95000"/>
                <a:lumOff val="5000"/>
              </a:schemeClr>
            </a:solidFill>
            <a:latin typeface="Bell MT" pitchFamily="18" charset="0"/>
          </a:endParaRPr>
        </a:p>
      </dgm:t>
    </dgm:pt>
    <dgm:pt modelId="{FD1C7E9B-91C1-4A88-8E3D-5F92F345EB8D}" type="parTrans" cxnId="{D6CB8AF1-AB95-4109-BF44-846E034C42FF}">
      <dgm:prSet/>
      <dgm:spPr/>
    </dgm:pt>
    <dgm:pt modelId="{98E15277-1BEF-4BB3-80DC-DB34F0257B0E}" type="sibTrans" cxnId="{D6CB8AF1-AB95-4109-BF44-846E034C42FF}">
      <dgm:prSet/>
      <dgm:spPr/>
    </dgm:pt>
    <dgm:pt modelId="{F8B5A8BF-955D-4D26-B224-D45180AC331E}">
      <dgm:prSet phldrT="[Text]" custT="1"/>
      <dgm:spPr/>
      <dgm:t>
        <a:bodyPr/>
        <a:lstStyle/>
        <a:p>
          <a:r>
            <a:rPr lang="en-US" sz="1500" b="0" dirty="0" smtClean="0">
              <a:solidFill>
                <a:schemeClr val="tx1">
                  <a:lumMod val="95000"/>
                  <a:lumOff val="5000"/>
                </a:schemeClr>
              </a:solidFill>
              <a:latin typeface="Bell MT" pitchFamily="18" charset="0"/>
            </a:rPr>
            <a:t>An </a:t>
          </a:r>
          <a:r>
            <a:rPr lang="en-US" sz="1500" b="1" dirty="0" smtClean="0">
              <a:solidFill>
                <a:schemeClr val="tx1">
                  <a:lumMod val="95000"/>
                  <a:lumOff val="5000"/>
                </a:schemeClr>
              </a:solidFill>
              <a:latin typeface="Bell MT" pitchFamily="18" charset="0"/>
            </a:rPr>
            <a:t>outcomes analysis </a:t>
          </a:r>
          <a:r>
            <a:rPr lang="en-US" sz="1500" b="0" dirty="0" smtClean="0">
              <a:solidFill>
                <a:schemeClr val="tx1">
                  <a:lumMod val="95000"/>
                  <a:lumOff val="5000"/>
                </a:schemeClr>
              </a:solidFill>
              <a:latin typeface="Bell MT" pitchFamily="18" charset="0"/>
            </a:rPr>
            <a:t>process that includes </a:t>
          </a:r>
          <a:r>
            <a:rPr lang="en-US" sz="1500" b="0" dirty="0" err="1" smtClean="0">
              <a:solidFill>
                <a:schemeClr val="tx1">
                  <a:lumMod val="95000"/>
                  <a:lumOff val="5000"/>
                </a:schemeClr>
              </a:solidFill>
              <a:latin typeface="Bell MT" pitchFamily="18" charset="0"/>
            </a:rPr>
            <a:t>backtesting</a:t>
          </a:r>
          <a:endParaRPr lang="en-US" sz="1500" b="0" dirty="0">
            <a:solidFill>
              <a:schemeClr val="tx1">
                <a:lumMod val="95000"/>
                <a:lumOff val="5000"/>
              </a:schemeClr>
            </a:solidFill>
            <a:latin typeface="Bell MT" pitchFamily="18" charset="0"/>
          </a:endParaRPr>
        </a:p>
      </dgm:t>
    </dgm:pt>
    <dgm:pt modelId="{EAD35004-9A3F-45DD-894C-CB68ACCF5C6C}" type="parTrans" cxnId="{323955A2-89E1-4CC4-8F39-C5A16C0D8251}">
      <dgm:prSet/>
      <dgm:spPr/>
    </dgm:pt>
    <dgm:pt modelId="{A6C5D33D-37D0-4131-8B9E-9D512206DA9F}" type="sibTrans" cxnId="{323955A2-89E1-4CC4-8F39-C5A16C0D8251}">
      <dgm:prSet/>
      <dgm:spPr/>
    </dgm:pt>
    <dgm:pt modelId="{33E4DFAE-58F7-4231-809E-81C79B55C1C3}" type="pres">
      <dgm:prSet presAssocID="{D5E4FF83-770D-47C5-B0CF-83F08214A4E7}" presName="Name0" presStyleCnt="0">
        <dgm:presLayoutVars>
          <dgm:dir/>
          <dgm:animLvl val="lvl"/>
          <dgm:resizeHandles val="exact"/>
        </dgm:presLayoutVars>
      </dgm:prSet>
      <dgm:spPr/>
      <dgm:t>
        <a:bodyPr/>
        <a:lstStyle/>
        <a:p>
          <a:endParaRPr lang="en-US"/>
        </a:p>
      </dgm:t>
    </dgm:pt>
    <dgm:pt modelId="{079C8ABB-6341-4B84-B03C-A4CAFBC57700}" type="pres">
      <dgm:prSet presAssocID="{1B9331B2-5C09-4DE4-A884-DAD598A257BE}" presName="linNode" presStyleCnt="0"/>
      <dgm:spPr/>
      <dgm:t>
        <a:bodyPr/>
        <a:lstStyle/>
        <a:p>
          <a:endParaRPr lang="en-US"/>
        </a:p>
      </dgm:t>
    </dgm:pt>
    <dgm:pt modelId="{4B0D6E5A-E695-4A45-8075-14D05F16CDAD}" type="pres">
      <dgm:prSet presAssocID="{1B9331B2-5C09-4DE4-A884-DAD598A257BE}" presName="parentText" presStyleLbl="node1" presStyleIdx="0" presStyleCnt="3">
        <dgm:presLayoutVars>
          <dgm:chMax val="1"/>
          <dgm:bulletEnabled val="1"/>
        </dgm:presLayoutVars>
      </dgm:prSet>
      <dgm:spPr/>
      <dgm:t>
        <a:bodyPr/>
        <a:lstStyle/>
        <a:p>
          <a:endParaRPr lang="en-US"/>
        </a:p>
      </dgm:t>
    </dgm:pt>
    <dgm:pt modelId="{4DF5B184-5033-4947-954C-0518F95D14DC}" type="pres">
      <dgm:prSet presAssocID="{1B9331B2-5C09-4DE4-A884-DAD598A257BE}" presName="descendantText" presStyleLbl="alignAccFollowNode1" presStyleIdx="0" presStyleCnt="3" custLinFactNeighborX="4167" custLinFactNeighborY="-755">
        <dgm:presLayoutVars>
          <dgm:bulletEnabled val="1"/>
        </dgm:presLayoutVars>
      </dgm:prSet>
      <dgm:spPr/>
      <dgm:t>
        <a:bodyPr/>
        <a:lstStyle/>
        <a:p>
          <a:endParaRPr lang="en-US"/>
        </a:p>
      </dgm:t>
    </dgm:pt>
    <dgm:pt modelId="{BADFB3C4-ED01-415F-8E2A-8C2DAF316466}" type="pres">
      <dgm:prSet presAssocID="{51AE9CEE-1A0C-4977-BD56-C413F51D1D74}" presName="sp" presStyleCnt="0"/>
      <dgm:spPr/>
      <dgm:t>
        <a:bodyPr/>
        <a:lstStyle/>
        <a:p>
          <a:endParaRPr lang="en-US"/>
        </a:p>
      </dgm:t>
    </dgm:pt>
    <dgm:pt modelId="{F10B3EB5-91B4-4D6E-8E33-3A75C98AE360}" type="pres">
      <dgm:prSet presAssocID="{A2E251C4-1D83-494F-B837-30781D13810B}" presName="linNode" presStyleCnt="0"/>
      <dgm:spPr/>
      <dgm:t>
        <a:bodyPr/>
        <a:lstStyle/>
        <a:p>
          <a:endParaRPr lang="en-US"/>
        </a:p>
      </dgm:t>
    </dgm:pt>
    <dgm:pt modelId="{AA8E5925-3002-43C3-806B-F09CFF2D7E63}" type="pres">
      <dgm:prSet presAssocID="{A2E251C4-1D83-494F-B837-30781D13810B}" presName="parentText" presStyleLbl="node1" presStyleIdx="1" presStyleCnt="3" custLinFactNeighborY="-126">
        <dgm:presLayoutVars>
          <dgm:chMax val="1"/>
          <dgm:bulletEnabled val="1"/>
        </dgm:presLayoutVars>
      </dgm:prSet>
      <dgm:spPr/>
      <dgm:t>
        <a:bodyPr/>
        <a:lstStyle/>
        <a:p>
          <a:endParaRPr lang="en-US"/>
        </a:p>
      </dgm:t>
    </dgm:pt>
    <dgm:pt modelId="{9EB49770-EC0C-4864-8B77-172A891040FA}" type="pres">
      <dgm:prSet presAssocID="{A2E251C4-1D83-494F-B837-30781D13810B}" presName="descendantText" presStyleLbl="alignAccFollowNode1" presStyleIdx="1" presStyleCnt="3">
        <dgm:presLayoutVars>
          <dgm:bulletEnabled val="1"/>
        </dgm:presLayoutVars>
      </dgm:prSet>
      <dgm:spPr/>
      <dgm:t>
        <a:bodyPr/>
        <a:lstStyle/>
        <a:p>
          <a:endParaRPr lang="en-US"/>
        </a:p>
      </dgm:t>
    </dgm:pt>
    <dgm:pt modelId="{B31EDF3E-BD6D-4E01-810D-57F1AFA22222}" type="pres">
      <dgm:prSet presAssocID="{700C2426-7CAD-474B-9145-C44FED537239}" presName="sp" presStyleCnt="0"/>
      <dgm:spPr/>
      <dgm:t>
        <a:bodyPr/>
        <a:lstStyle/>
        <a:p>
          <a:endParaRPr lang="en-US"/>
        </a:p>
      </dgm:t>
    </dgm:pt>
    <dgm:pt modelId="{68C2FE8C-055B-4D90-9756-D51635423A55}" type="pres">
      <dgm:prSet presAssocID="{7B34445F-F902-472E-A2BD-B493CEC6914B}" presName="linNode" presStyleCnt="0"/>
      <dgm:spPr/>
      <dgm:t>
        <a:bodyPr/>
        <a:lstStyle/>
        <a:p>
          <a:endParaRPr lang="en-US"/>
        </a:p>
      </dgm:t>
    </dgm:pt>
    <dgm:pt modelId="{43881E6A-D2DF-4ACE-AE58-BE40EC6CE33C}" type="pres">
      <dgm:prSet presAssocID="{7B34445F-F902-472E-A2BD-B493CEC6914B}" presName="parentText" presStyleLbl="node1" presStyleIdx="2" presStyleCnt="3">
        <dgm:presLayoutVars>
          <dgm:chMax val="1"/>
          <dgm:bulletEnabled val="1"/>
        </dgm:presLayoutVars>
      </dgm:prSet>
      <dgm:spPr/>
      <dgm:t>
        <a:bodyPr/>
        <a:lstStyle/>
        <a:p>
          <a:endParaRPr lang="en-US"/>
        </a:p>
      </dgm:t>
    </dgm:pt>
    <dgm:pt modelId="{7EFA0E4E-D782-4F7C-9585-6EF5FB2C514A}" type="pres">
      <dgm:prSet presAssocID="{7B34445F-F902-472E-A2BD-B493CEC6914B}" presName="descendantText" presStyleLbl="alignAccFollowNode1" presStyleIdx="2" presStyleCnt="3">
        <dgm:presLayoutVars>
          <dgm:bulletEnabled val="1"/>
        </dgm:presLayoutVars>
      </dgm:prSet>
      <dgm:spPr/>
      <dgm:t>
        <a:bodyPr/>
        <a:lstStyle/>
        <a:p>
          <a:endParaRPr lang="en-US"/>
        </a:p>
      </dgm:t>
    </dgm:pt>
  </dgm:ptLst>
  <dgm:cxnLst>
    <dgm:cxn modelId="{09F59508-5DD7-49E4-A28E-55C2B48D74B3}" srcId="{7B34445F-F902-472E-A2BD-B493CEC6914B}" destId="{56932569-A9C6-4ACA-8E7F-6282FD79A28F}" srcOrd="0" destOrd="0" parTransId="{893D21CC-68F9-4A67-9C4A-3F3A79EF5775}" sibTransId="{F645E852-76EE-42B7-8B7C-BA915C4070FC}"/>
    <dgm:cxn modelId="{D6CB8AF1-AB95-4109-BF44-846E034C42FF}" srcId="{7B34445F-F902-472E-A2BD-B493CEC6914B}" destId="{65DB9163-8991-431C-82DE-C40D8411BC2B}" srcOrd="1" destOrd="0" parTransId="{FD1C7E9B-91C1-4A88-8E3D-5F92F345EB8D}" sibTransId="{98E15277-1BEF-4BB3-80DC-DB34F0257B0E}"/>
    <dgm:cxn modelId="{9A7E457C-D662-46DC-AB52-750DFD376F25}" srcId="{D5E4FF83-770D-47C5-B0CF-83F08214A4E7}" destId="{7B34445F-F902-472E-A2BD-B493CEC6914B}" srcOrd="2" destOrd="0" parTransId="{FABFF6DB-C100-41B0-BA4E-6116D260BF51}" sibTransId="{ED90EB54-4AB5-4685-AFF1-C5ADB3045424}"/>
    <dgm:cxn modelId="{89AB8D2A-DA09-47D5-B70C-220DB6212385}" type="presOf" srcId="{1B9331B2-5C09-4DE4-A884-DAD598A257BE}" destId="{4B0D6E5A-E695-4A45-8075-14D05F16CDAD}" srcOrd="0" destOrd="0" presId="urn:microsoft.com/office/officeart/2005/8/layout/vList5"/>
    <dgm:cxn modelId="{2A87EB89-BF2D-469C-B103-0C718BD4A5E3}" type="presOf" srcId="{0AD4F2D9-7236-4114-9469-10F33BCBB97D}" destId="{4DF5B184-5033-4947-954C-0518F95D14DC}" srcOrd="0" destOrd="0" presId="urn:microsoft.com/office/officeart/2005/8/layout/vList5"/>
    <dgm:cxn modelId="{D32A9BA2-10CC-4B21-9490-98F43AF16B98}" srcId="{0AD4F2D9-7236-4114-9469-10F33BCBB97D}" destId="{D231CA17-E864-48E9-B4F5-BF071CE6F3FC}" srcOrd="1" destOrd="0" parTransId="{070CD082-2410-4651-B3D4-947FD5AFD406}" sibTransId="{590ABD83-2FF3-41D3-9B40-F7709B8682F3}"/>
    <dgm:cxn modelId="{940E872E-02CB-444E-BCA5-687E5F3635A7}" type="presOf" srcId="{56932569-A9C6-4ACA-8E7F-6282FD79A28F}" destId="{7EFA0E4E-D782-4F7C-9585-6EF5FB2C514A}" srcOrd="0" destOrd="0" presId="urn:microsoft.com/office/officeart/2005/8/layout/vList5"/>
    <dgm:cxn modelId="{35001705-EB81-40AA-8E87-7331E3ACD18C}" srcId="{0AD4F2D9-7236-4114-9469-10F33BCBB97D}" destId="{A6F589C6-14D9-426E-9761-54FD8A6E6F18}" srcOrd="2" destOrd="0" parTransId="{596F65A1-760C-432E-86C2-298E7F327148}" sibTransId="{8973B09A-53D5-43DD-8290-E23AD6249405}"/>
    <dgm:cxn modelId="{BAF94431-47D2-4809-A947-D57571C5A7A0}" type="presOf" srcId="{98479136-0D73-42B6-8F90-A0C148F00FAF}" destId="{9EB49770-EC0C-4864-8B77-172A891040FA}" srcOrd="0" destOrd="1" presId="urn:microsoft.com/office/officeart/2005/8/layout/vList5"/>
    <dgm:cxn modelId="{598919FE-4E08-4A0A-A070-55C523F8D227}" srcId="{1B9331B2-5C09-4DE4-A884-DAD598A257BE}" destId="{0AD4F2D9-7236-4114-9469-10F33BCBB97D}" srcOrd="0" destOrd="0" parTransId="{3387D62C-8D00-41F5-858F-01A0C16C0AD3}" sibTransId="{D9B8D6F1-0CFA-484F-9231-0E06B44B3DBE}"/>
    <dgm:cxn modelId="{99C52AA5-50C2-4F85-805E-51A9AFDB9622}" type="presOf" srcId="{7B34445F-F902-472E-A2BD-B493CEC6914B}" destId="{43881E6A-D2DF-4ACE-AE58-BE40EC6CE33C}" srcOrd="0" destOrd="0" presId="urn:microsoft.com/office/officeart/2005/8/layout/vList5"/>
    <dgm:cxn modelId="{488EAF62-D49D-49B6-A964-9AB9E9E8A2AF}" srcId="{A2E251C4-1D83-494F-B837-30781D13810B}" destId="{F5155354-C6F7-473B-9515-77F4D4D55110}" srcOrd="4" destOrd="0" parTransId="{00764085-284A-4C44-9718-F56B7C5E1422}" sibTransId="{E0942256-E435-4F71-8BAB-717A326EF112}"/>
    <dgm:cxn modelId="{69519F06-02C0-4DE6-9A26-9B02E3C02089}" type="presOf" srcId="{5FBB7FC9-4A48-49AE-8B9C-34815B520605}" destId="{9EB49770-EC0C-4864-8B77-172A891040FA}" srcOrd="0" destOrd="2" presId="urn:microsoft.com/office/officeart/2005/8/layout/vList5"/>
    <dgm:cxn modelId="{0337463F-6D3B-4EBB-9654-77F918E110F1}" srcId="{A2E251C4-1D83-494F-B837-30781D13810B}" destId="{98479136-0D73-42B6-8F90-A0C148F00FAF}" srcOrd="1" destOrd="0" parTransId="{99786CC7-55B0-4A6F-96FE-80165B8CE944}" sibTransId="{720DCE4C-D6E9-4020-9B6A-166AB0C92A20}"/>
    <dgm:cxn modelId="{4D380258-54A5-40B9-8EC1-0DEC1FB0EA04}" type="presOf" srcId="{CE04DA93-BDC6-46DD-B52A-3F70CE912316}" destId="{4DF5B184-5033-4947-954C-0518F95D14DC}" srcOrd="0" destOrd="1" presId="urn:microsoft.com/office/officeart/2005/8/layout/vList5"/>
    <dgm:cxn modelId="{9BF930F6-E834-4EB5-BE07-E5E011A5F7DD}" srcId="{A2E251C4-1D83-494F-B837-30781D13810B}" destId="{8EF42C99-9FF6-464D-9C6B-7CA6E8A0653F}" srcOrd="3" destOrd="0" parTransId="{B2E52F28-97F2-4674-ACF1-218488E3BFBA}" sibTransId="{A37581CE-C263-4A8C-858E-95374A89ADB0}"/>
    <dgm:cxn modelId="{5376662B-2B7B-4690-BDE0-F026A1FF562F}" srcId="{A2E251C4-1D83-494F-B837-30781D13810B}" destId="{8BB4B098-BC1D-4F52-B9DF-F0C6AFA24B27}" srcOrd="0" destOrd="0" parTransId="{A803D47E-78F6-4B7D-9AAC-DD10F05A16B3}" sibTransId="{C79DFD33-5714-48A3-AAF2-D082D08CC606}"/>
    <dgm:cxn modelId="{6CE86CB0-D6C7-4990-B601-02787E3B6519}" srcId="{D5E4FF83-770D-47C5-B0CF-83F08214A4E7}" destId="{A2E251C4-1D83-494F-B837-30781D13810B}" srcOrd="1" destOrd="0" parTransId="{1AD1EBB9-A384-4D79-966F-9FD5E2AF141C}" sibTransId="{700C2426-7CAD-474B-9145-C44FED537239}"/>
    <dgm:cxn modelId="{AB5887DD-EE7A-4B1C-8393-284A8A749571}" type="presOf" srcId="{A6F589C6-14D9-426E-9761-54FD8A6E6F18}" destId="{4DF5B184-5033-4947-954C-0518F95D14DC}" srcOrd="0" destOrd="3" presId="urn:microsoft.com/office/officeart/2005/8/layout/vList5"/>
    <dgm:cxn modelId="{323955A2-89E1-4CC4-8F39-C5A16C0D8251}" srcId="{7B34445F-F902-472E-A2BD-B493CEC6914B}" destId="{F8B5A8BF-955D-4D26-B224-D45180AC331E}" srcOrd="2" destOrd="0" parTransId="{EAD35004-9A3F-45DD-894C-CB68ACCF5C6C}" sibTransId="{A6C5D33D-37D0-4131-8B9E-9D512206DA9F}"/>
    <dgm:cxn modelId="{33784F3F-23E9-4355-B6DC-AA8CAD9CE45C}" type="presOf" srcId="{F8B5A8BF-955D-4D26-B224-D45180AC331E}" destId="{7EFA0E4E-D782-4F7C-9585-6EF5FB2C514A}" srcOrd="0" destOrd="2" presId="urn:microsoft.com/office/officeart/2005/8/layout/vList5"/>
    <dgm:cxn modelId="{F1B5223E-B0D3-41FE-A664-D6D54C1A498F}" srcId="{0AD4F2D9-7236-4114-9469-10F33BCBB97D}" destId="{CE04DA93-BDC6-46DD-B52A-3F70CE912316}" srcOrd="0" destOrd="0" parTransId="{2FD5D058-DD00-4DF5-9A21-A8758E73572A}" sibTransId="{7052C119-3EAA-4D1D-A5AC-F42D4EA9AD63}"/>
    <dgm:cxn modelId="{3E7FDEDB-F3F7-470C-AF91-83320F8B08A1}" srcId="{A2E251C4-1D83-494F-B837-30781D13810B}" destId="{5FBB7FC9-4A48-49AE-8B9C-34815B520605}" srcOrd="2" destOrd="0" parTransId="{2F638171-BDFA-4AC9-94A2-8D6EE134C7AA}" sibTransId="{F02C296B-9CB2-4DBE-8F29-61DEB587726A}"/>
    <dgm:cxn modelId="{B67225C7-1A8B-440E-AB29-7610557DA708}" type="presOf" srcId="{D5E4FF83-770D-47C5-B0CF-83F08214A4E7}" destId="{33E4DFAE-58F7-4231-809E-81C79B55C1C3}" srcOrd="0" destOrd="0" presId="urn:microsoft.com/office/officeart/2005/8/layout/vList5"/>
    <dgm:cxn modelId="{B76E72A6-60FC-4A7F-A42F-66C97F5A0904}" type="presOf" srcId="{D231CA17-E864-48E9-B4F5-BF071CE6F3FC}" destId="{4DF5B184-5033-4947-954C-0518F95D14DC}" srcOrd="0" destOrd="2" presId="urn:microsoft.com/office/officeart/2005/8/layout/vList5"/>
    <dgm:cxn modelId="{2A8C808C-C6C6-4C36-95A5-62FA89B0AA9B}" type="presOf" srcId="{8BB4B098-BC1D-4F52-B9DF-F0C6AFA24B27}" destId="{9EB49770-EC0C-4864-8B77-172A891040FA}" srcOrd="0" destOrd="0" presId="urn:microsoft.com/office/officeart/2005/8/layout/vList5"/>
    <dgm:cxn modelId="{F70CF571-5ED0-4918-B276-7FE1D020830D}" type="presOf" srcId="{65DB9163-8991-431C-82DE-C40D8411BC2B}" destId="{7EFA0E4E-D782-4F7C-9585-6EF5FB2C514A}" srcOrd="0" destOrd="1" presId="urn:microsoft.com/office/officeart/2005/8/layout/vList5"/>
    <dgm:cxn modelId="{0EEE4E20-50DC-48F8-BDE6-23CCB12E5E4F}" type="presOf" srcId="{F5155354-C6F7-473B-9515-77F4D4D55110}" destId="{9EB49770-EC0C-4864-8B77-172A891040FA}" srcOrd="0" destOrd="4" presId="urn:microsoft.com/office/officeart/2005/8/layout/vList5"/>
    <dgm:cxn modelId="{11365022-CCB1-4773-9D53-1C4E14A25AFE}" type="presOf" srcId="{8EF42C99-9FF6-464D-9C6B-7CA6E8A0653F}" destId="{9EB49770-EC0C-4864-8B77-172A891040FA}" srcOrd="0" destOrd="3" presId="urn:microsoft.com/office/officeart/2005/8/layout/vList5"/>
    <dgm:cxn modelId="{6C21DA4A-991C-4AC1-B11D-D24479CC6B91}" srcId="{D5E4FF83-770D-47C5-B0CF-83F08214A4E7}" destId="{1B9331B2-5C09-4DE4-A884-DAD598A257BE}" srcOrd="0" destOrd="0" parTransId="{CCB022FE-4489-4429-8135-BE9A94557D9D}" sibTransId="{51AE9CEE-1A0C-4977-BD56-C413F51D1D74}"/>
    <dgm:cxn modelId="{4C0E92CE-E758-4EF2-9760-BA1E3224CC54}" type="presOf" srcId="{A2E251C4-1D83-494F-B837-30781D13810B}" destId="{AA8E5925-3002-43C3-806B-F09CFF2D7E63}" srcOrd="0" destOrd="0" presId="urn:microsoft.com/office/officeart/2005/8/layout/vList5"/>
    <dgm:cxn modelId="{A261BDB1-652F-45CC-9C4C-AA1BECEC23A6}" type="presParOf" srcId="{33E4DFAE-58F7-4231-809E-81C79B55C1C3}" destId="{079C8ABB-6341-4B84-B03C-A4CAFBC57700}" srcOrd="0" destOrd="0" presId="urn:microsoft.com/office/officeart/2005/8/layout/vList5"/>
    <dgm:cxn modelId="{6AAE076E-4D1A-4309-9B93-151DA1AE050B}" type="presParOf" srcId="{079C8ABB-6341-4B84-B03C-A4CAFBC57700}" destId="{4B0D6E5A-E695-4A45-8075-14D05F16CDAD}" srcOrd="0" destOrd="0" presId="urn:microsoft.com/office/officeart/2005/8/layout/vList5"/>
    <dgm:cxn modelId="{7BAA9BB8-681B-41DA-8A8B-CFF50478DC3E}" type="presParOf" srcId="{079C8ABB-6341-4B84-B03C-A4CAFBC57700}" destId="{4DF5B184-5033-4947-954C-0518F95D14DC}" srcOrd="1" destOrd="0" presId="urn:microsoft.com/office/officeart/2005/8/layout/vList5"/>
    <dgm:cxn modelId="{30C51B9A-90C7-4B1A-8954-74C1AB3B07BD}" type="presParOf" srcId="{33E4DFAE-58F7-4231-809E-81C79B55C1C3}" destId="{BADFB3C4-ED01-415F-8E2A-8C2DAF316466}" srcOrd="1" destOrd="0" presId="urn:microsoft.com/office/officeart/2005/8/layout/vList5"/>
    <dgm:cxn modelId="{AF40354A-F28C-42A6-9B60-6296F2B1D65D}" type="presParOf" srcId="{33E4DFAE-58F7-4231-809E-81C79B55C1C3}" destId="{F10B3EB5-91B4-4D6E-8E33-3A75C98AE360}" srcOrd="2" destOrd="0" presId="urn:microsoft.com/office/officeart/2005/8/layout/vList5"/>
    <dgm:cxn modelId="{FCD811EB-6733-4770-8E43-FCC2F50573BC}" type="presParOf" srcId="{F10B3EB5-91B4-4D6E-8E33-3A75C98AE360}" destId="{AA8E5925-3002-43C3-806B-F09CFF2D7E63}" srcOrd="0" destOrd="0" presId="urn:microsoft.com/office/officeart/2005/8/layout/vList5"/>
    <dgm:cxn modelId="{216DE8E5-2C26-4723-B3AC-094CAFEFC4A1}" type="presParOf" srcId="{F10B3EB5-91B4-4D6E-8E33-3A75C98AE360}" destId="{9EB49770-EC0C-4864-8B77-172A891040FA}" srcOrd="1" destOrd="0" presId="urn:microsoft.com/office/officeart/2005/8/layout/vList5"/>
    <dgm:cxn modelId="{D8A97A70-F9C5-43DB-BD47-CB8E992D95F7}" type="presParOf" srcId="{33E4DFAE-58F7-4231-809E-81C79B55C1C3}" destId="{B31EDF3E-BD6D-4E01-810D-57F1AFA22222}" srcOrd="3" destOrd="0" presId="urn:microsoft.com/office/officeart/2005/8/layout/vList5"/>
    <dgm:cxn modelId="{8E943D04-FCF1-4E8E-A663-03C972AB2BF0}" type="presParOf" srcId="{33E4DFAE-58F7-4231-809E-81C79B55C1C3}" destId="{68C2FE8C-055B-4D90-9756-D51635423A55}" srcOrd="4" destOrd="0" presId="urn:microsoft.com/office/officeart/2005/8/layout/vList5"/>
    <dgm:cxn modelId="{DDE0C194-69B9-46E8-A5FF-0DC4D6FAF14A}" type="presParOf" srcId="{68C2FE8C-055B-4D90-9756-D51635423A55}" destId="{43881E6A-D2DF-4ACE-AE58-BE40EC6CE33C}" srcOrd="0" destOrd="0" presId="urn:microsoft.com/office/officeart/2005/8/layout/vList5"/>
    <dgm:cxn modelId="{84B2F69A-83D5-4302-AAEE-6F595B17CC33}" type="presParOf" srcId="{68C2FE8C-055B-4D90-9756-D51635423A55}" destId="{7EFA0E4E-D782-4F7C-9585-6EF5FB2C514A}"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621F6EA-7771-4FFA-9D3D-179EB03E1070}" type="doc">
      <dgm:prSet loTypeId="urn:microsoft.com/office/officeart/2005/8/layout/vList5" loCatId="list" qsTypeId="urn:microsoft.com/office/officeart/2005/8/quickstyle/simple3" qsCatId="simple" csTypeId="urn:microsoft.com/office/officeart/2005/8/colors/accent1_2" csCatId="accent1" phldr="1"/>
      <dgm:spPr/>
      <dgm:t>
        <a:bodyPr/>
        <a:lstStyle/>
        <a:p>
          <a:endParaRPr lang="en-US"/>
        </a:p>
      </dgm:t>
    </dgm:pt>
    <dgm:pt modelId="{D014E38B-4779-4964-BF45-EAFE99C993C4}">
      <dgm:prSet phldrT="[Text]" custT="1"/>
      <dgm:spPr/>
      <dgm:t>
        <a:bodyPr/>
        <a:lstStyle/>
        <a:p>
          <a:r>
            <a:rPr lang="en-US" sz="1700" b="1" dirty="0" smtClean="0">
              <a:latin typeface="Bell MT" pitchFamily="18" charset="0"/>
            </a:rPr>
            <a:t>Conceptual soundness</a:t>
          </a:r>
          <a:endParaRPr lang="en-US" sz="1700" b="1" dirty="0">
            <a:latin typeface="Bell MT" pitchFamily="18" charset="0"/>
          </a:endParaRPr>
        </a:p>
      </dgm:t>
    </dgm:pt>
    <dgm:pt modelId="{99C30CD3-C8CA-4B4B-BF29-796FCB604CD0}" type="parTrans" cxnId="{A6962867-080A-4D2D-B764-DF6066C0A288}">
      <dgm:prSet/>
      <dgm:spPr/>
      <dgm:t>
        <a:bodyPr/>
        <a:lstStyle/>
        <a:p>
          <a:endParaRPr lang="en-US"/>
        </a:p>
      </dgm:t>
    </dgm:pt>
    <dgm:pt modelId="{D7704D62-51C2-4EAE-A208-133AB8273C3E}" type="sibTrans" cxnId="{A6962867-080A-4D2D-B764-DF6066C0A288}">
      <dgm:prSet/>
      <dgm:spPr/>
      <dgm:t>
        <a:bodyPr/>
        <a:lstStyle/>
        <a:p>
          <a:endParaRPr lang="en-US"/>
        </a:p>
      </dgm:t>
    </dgm:pt>
    <dgm:pt modelId="{19EAF136-2A68-4F38-B207-E7B79C902E8B}">
      <dgm:prSet phldrT="[Text]" custT="1"/>
      <dgm:spPr/>
      <dgm:t>
        <a:bodyPr lIns="182880"/>
        <a:lstStyle/>
        <a:p>
          <a:r>
            <a:rPr lang="en-US" sz="1600" dirty="0" smtClean="0">
              <a:latin typeface="Bell MT" pitchFamily="18" charset="0"/>
            </a:rPr>
            <a:t>Practitioner/academic literature regarding payoffs of risk factors</a:t>
          </a:r>
          <a:endParaRPr lang="en-US" sz="1600" dirty="0">
            <a:latin typeface="Bell MT" pitchFamily="18" charset="0"/>
          </a:endParaRPr>
        </a:p>
      </dgm:t>
    </dgm:pt>
    <dgm:pt modelId="{4E880F3D-20C0-4F98-81A4-1092D5546365}" type="parTrans" cxnId="{6F9A544D-1A28-4268-850B-B4A86B156292}">
      <dgm:prSet/>
      <dgm:spPr/>
      <dgm:t>
        <a:bodyPr/>
        <a:lstStyle/>
        <a:p>
          <a:endParaRPr lang="en-US"/>
        </a:p>
      </dgm:t>
    </dgm:pt>
    <dgm:pt modelId="{1DBA6D46-9732-4685-B5C4-333E293C774E}" type="sibTrans" cxnId="{6F9A544D-1A28-4268-850B-B4A86B156292}">
      <dgm:prSet/>
      <dgm:spPr/>
      <dgm:t>
        <a:bodyPr/>
        <a:lstStyle/>
        <a:p>
          <a:endParaRPr lang="en-US"/>
        </a:p>
      </dgm:t>
    </dgm:pt>
    <dgm:pt modelId="{D5B00E77-14E4-4F47-9660-AD7A24F7EE46}">
      <dgm:prSet phldrT="[Text]"/>
      <dgm:spPr/>
      <dgm:t>
        <a:bodyPr/>
        <a:lstStyle/>
        <a:p>
          <a:r>
            <a:rPr lang="en-US" b="1" dirty="0" smtClean="0">
              <a:latin typeface="Bell MT" pitchFamily="18" charset="0"/>
            </a:rPr>
            <a:t>Outcome analysis</a:t>
          </a:r>
          <a:endParaRPr lang="en-US" b="1" dirty="0">
            <a:latin typeface="Bell MT" pitchFamily="18" charset="0"/>
          </a:endParaRPr>
        </a:p>
      </dgm:t>
    </dgm:pt>
    <dgm:pt modelId="{9FFCF82A-05C8-4787-8EE6-2F10CF84A619}" type="parTrans" cxnId="{8E83489D-842F-4EEF-AA85-E164928B33BC}">
      <dgm:prSet/>
      <dgm:spPr/>
      <dgm:t>
        <a:bodyPr/>
        <a:lstStyle/>
        <a:p>
          <a:endParaRPr lang="en-US"/>
        </a:p>
      </dgm:t>
    </dgm:pt>
    <dgm:pt modelId="{4003777A-3B87-4E1B-A6C9-4E0451369113}" type="sibTrans" cxnId="{8E83489D-842F-4EEF-AA85-E164928B33BC}">
      <dgm:prSet/>
      <dgm:spPr/>
      <dgm:t>
        <a:bodyPr/>
        <a:lstStyle/>
        <a:p>
          <a:endParaRPr lang="en-US"/>
        </a:p>
      </dgm:t>
    </dgm:pt>
    <dgm:pt modelId="{9AF9841D-A8C5-422A-9E26-E7EAAD1524AF}">
      <dgm:prSet phldrT="[Text]" custT="1"/>
      <dgm:spPr/>
      <dgm:t>
        <a:bodyPr lIns="182880" rIns="182880"/>
        <a:lstStyle/>
        <a:p>
          <a:r>
            <a:rPr lang="en-US" sz="1600" dirty="0" smtClean="0">
              <a:latin typeface="Bell MT" pitchFamily="18" charset="0"/>
            </a:rPr>
            <a:t>In-sample, out-of-sample backtesting</a:t>
          </a:r>
          <a:endParaRPr lang="en-US" sz="1600" dirty="0">
            <a:latin typeface="Bell MT" pitchFamily="18" charset="0"/>
          </a:endParaRPr>
        </a:p>
      </dgm:t>
    </dgm:pt>
    <dgm:pt modelId="{31C025C9-F43E-4091-B456-043E49E5C945}" type="parTrans" cxnId="{96E104D3-4496-4DFB-8DFD-F8869763F480}">
      <dgm:prSet/>
      <dgm:spPr/>
      <dgm:t>
        <a:bodyPr/>
        <a:lstStyle/>
        <a:p>
          <a:endParaRPr lang="en-US"/>
        </a:p>
      </dgm:t>
    </dgm:pt>
    <dgm:pt modelId="{E9FB8123-F19E-41CF-968A-15B1DEEFDBC4}" type="sibTrans" cxnId="{96E104D3-4496-4DFB-8DFD-F8869763F480}">
      <dgm:prSet/>
      <dgm:spPr/>
      <dgm:t>
        <a:bodyPr/>
        <a:lstStyle/>
        <a:p>
          <a:endParaRPr lang="en-US"/>
        </a:p>
      </dgm:t>
    </dgm:pt>
    <dgm:pt modelId="{666A97AD-4275-4370-8DAA-E4E09142C677}">
      <dgm:prSet phldrT="[Text]"/>
      <dgm:spPr/>
      <dgm:t>
        <a:bodyPr/>
        <a:lstStyle/>
        <a:p>
          <a:r>
            <a:rPr lang="en-US" b="1" dirty="0" smtClean="0">
              <a:latin typeface="Bell MT" pitchFamily="18" charset="0"/>
            </a:rPr>
            <a:t>Ongoing monitorin</a:t>
          </a:r>
          <a:r>
            <a:rPr lang="en-US" dirty="0" smtClean="0"/>
            <a:t>g</a:t>
          </a:r>
          <a:endParaRPr lang="en-US" dirty="0"/>
        </a:p>
      </dgm:t>
    </dgm:pt>
    <dgm:pt modelId="{3947CA99-F394-432E-8AC5-B2CCF4DC6465}" type="parTrans" cxnId="{9C09A8A1-0786-4834-B427-AA5DF3393E03}">
      <dgm:prSet/>
      <dgm:spPr/>
      <dgm:t>
        <a:bodyPr/>
        <a:lstStyle/>
        <a:p>
          <a:endParaRPr lang="en-US"/>
        </a:p>
      </dgm:t>
    </dgm:pt>
    <dgm:pt modelId="{B6CF6081-5857-4694-879A-96CE7942023E}" type="sibTrans" cxnId="{9C09A8A1-0786-4834-B427-AA5DF3393E03}">
      <dgm:prSet/>
      <dgm:spPr/>
      <dgm:t>
        <a:bodyPr/>
        <a:lstStyle/>
        <a:p>
          <a:endParaRPr lang="en-US"/>
        </a:p>
      </dgm:t>
    </dgm:pt>
    <dgm:pt modelId="{7D96FA6D-87B3-490F-A55E-4DF66FDF5E29}">
      <dgm:prSet phldrT="[Text]" custT="1"/>
      <dgm:spPr/>
      <dgm:t>
        <a:bodyPr lIns="182880" rIns="182880"/>
        <a:lstStyle/>
        <a:p>
          <a:r>
            <a:rPr lang="en-US" sz="1600" dirty="0" smtClean="0">
              <a:latin typeface="Bell MT" pitchFamily="18" charset="0"/>
            </a:rPr>
            <a:t>Process verification: data quality, correctly implemented</a:t>
          </a:r>
          <a:endParaRPr lang="en-US" sz="1600" dirty="0">
            <a:latin typeface="Bell MT" pitchFamily="18" charset="0"/>
          </a:endParaRPr>
        </a:p>
      </dgm:t>
    </dgm:pt>
    <dgm:pt modelId="{833740C1-7C15-4B52-9838-8B0566EF0A77}" type="parTrans" cxnId="{FE013054-F74C-43C1-A7A2-BF181EE38E62}">
      <dgm:prSet/>
      <dgm:spPr/>
      <dgm:t>
        <a:bodyPr/>
        <a:lstStyle/>
        <a:p>
          <a:endParaRPr lang="en-US"/>
        </a:p>
      </dgm:t>
    </dgm:pt>
    <dgm:pt modelId="{764026EB-D70F-4C92-8BA2-9F72092B3DD8}" type="sibTrans" cxnId="{FE013054-F74C-43C1-A7A2-BF181EE38E62}">
      <dgm:prSet/>
      <dgm:spPr/>
      <dgm:t>
        <a:bodyPr/>
        <a:lstStyle/>
        <a:p>
          <a:endParaRPr lang="en-US"/>
        </a:p>
      </dgm:t>
    </dgm:pt>
    <dgm:pt modelId="{4DE5646B-2680-49AD-847A-56A29411482C}">
      <dgm:prSet phldrT="[Text]" custT="1"/>
      <dgm:spPr/>
      <dgm:t>
        <a:bodyPr lIns="182880" rIns="182880"/>
        <a:lstStyle/>
        <a:p>
          <a:r>
            <a:rPr lang="en-US" sz="1600" dirty="0" smtClean="0">
              <a:latin typeface="Bell MT" pitchFamily="18" charset="0"/>
            </a:rPr>
            <a:t>Individual component versus </a:t>
          </a:r>
          <a:r>
            <a:rPr lang="en-US" sz="1600" dirty="0" smtClean="0">
              <a:latin typeface="Bell MT" pitchFamily="18" charset="0"/>
            </a:rPr>
            <a:t>entire screen </a:t>
          </a:r>
          <a:endParaRPr lang="en-US" sz="1600" dirty="0">
            <a:latin typeface="Bell MT" pitchFamily="18" charset="0"/>
          </a:endParaRPr>
        </a:p>
      </dgm:t>
    </dgm:pt>
    <dgm:pt modelId="{8B665F89-6EE1-41E5-BDC4-E808137E3C06}" type="parTrans" cxnId="{8312BB0F-61EF-4524-BAB9-351CEE172811}">
      <dgm:prSet/>
      <dgm:spPr/>
      <dgm:t>
        <a:bodyPr/>
        <a:lstStyle/>
        <a:p>
          <a:endParaRPr lang="en-US"/>
        </a:p>
      </dgm:t>
    </dgm:pt>
    <dgm:pt modelId="{C9F8B098-B525-4580-8683-57D861D9474D}" type="sibTrans" cxnId="{8312BB0F-61EF-4524-BAB9-351CEE172811}">
      <dgm:prSet/>
      <dgm:spPr/>
      <dgm:t>
        <a:bodyPr/>
        <a:lstStyle/>
        <a:p>
          <a:endParaRPr lang="en-US"/>
        </a:p>
      </dgm:t>
    </dgm:pt>
    <dgm:pt modelId="{DE6949C3-15AD-45E0-A477-F601E17090FD}">
      <dgm:prSet custT="1"/>
      <dgm:spPr/>
      <dgm:t>
        <a:bodyPr lIns="182880" rIns="182880"/>
        <a:lstStyle/>
        <a:p>
          <a:r>
            <a:rPr lang="en-US" sz="1600" dirty="0" smtClean="0">
              <a:latin typeface="Bell MT" pitchFamily="18" charset="0"/>
            </a:rPr>
            <a:t>Monitor backtesting performance:  individual component, entire stock screen, along with alternatives</a:t>
          </a:r>
          <a:endParaRPr lang="en-US" sz="1600" dirty="0">
            <a:latin typeface="Bell MT" pitchFamily="18" charset="0"/>
          </a:endParaRPr>
        </a:p>
      </dgm:t>
    </dgm:pt>
    <dgm:pt modelId="{0B3C5573-D7C0-45CF-8BF6-44948C03F10B}" type="parTrans" cxnId="{8EB5E22D-6113-43F2-AE7B-DB2DAAFD397B}">
      <dgm:prSet/>
      <dgm:spPr/>
      <dgm:t>
        <a:bodyPr/>
        <a:lstStyle/>
        <a:p>
          <a:endParaRPr lang="en-US"/>
        </a:p>
      </dgm:t>
    </dgm:pt>
    <dgm:pt modelId="{F4012ED6-EDF8-4A72-9FBA-ABF099C666DF}" type="sibTrans" cxnId="{8EB5E22D-6113-43F2-AE7B-DB2DAAFD397B}">
      <dgm:prSet/>
      <dgm:spPr/>
      <dgm:t>
        <a:bodyPr/>
        <a:lstStyle/>
        <a:p>
          <a:endParaRPr lang="en-US"/>
        </a:p>
      </dgm:t>
    </dgm:pt>
    <dgm:pt modelId="{2F4C0BBA-DD56-4073-9DB2-DABA3CC8BAD8}">
      <dgm:prSet custT="1"/>
      <dgm:spPr/>
      <dgm:t>
        <a:bodyPr lIns="182880" rIns="182880"/>
        <a:lstStyle/>
        <a:p>
          <a:r>
            <a:rPr lang="en-US" sz="1600" dirty="0" smtClean="0">
              <a:latin typeface="Bell MT" pitchFamily="18" charset="0"/>
            </a:rPr>
            <a:t>Review market conditions and potential model limitations</a:t>
          </a:r>
          <a:endParaRPr lang="en-US" sz="1600" dirty="0">
            <a:latin typeface="Bell MT" pitchFamily="18" charset="0"/>
          </a:endParaRPr>
        </a:p>
      </dgm:t>
    </dgm:pt>
    <dgm:pt modelId="{B6565840-A13F-403A-9EEB-113CE2035A5E}" type="parTrans" cxnId="{04DC75BE-C096-4AEA-BC03-9181EEE69FC7}">
      <dgm:prSet/>
      <dgm:spPr/>
      <dgm:t>
        <a:bodyPr/>
        <a:lstStyle/>
        <a:p>
          <a:endParaRPr lang="en-US"/>
        </a:p>
      </dgm:t>
    </dgm:pt>
    <dgm:pt modelId="{556B7AD6-6D5E-4100-B1B7-0906408759DA}" type="sibTrans" cxnId="{04DC75BE-C096-4AEA-BC03-9181EEE69FC7}">
      <dgm:prSet/>
      <dgm:spPr/>
      <dgm:t>
        <a:bodyPr/>
        <a:lstStyle/>
        <a:p>
          <a:endParaRPr lang="en-US"/>
        </a:p>
      </dgm:t>
    </dgm:pt>
    <dgm:pt modelId="{BEE28D9B-1681-4468-8A7F-C659735DEF51}">
      <dgm:prSet phldrT="[Text]" custT="1"/>
      <dgm:spPr/>
      <dgm:t>
        <a:bodyPr lIns="182880" rIns="182880"/>
        <a:lstStyle/>
        <a:p>
          <a:r>
            <a:rPr lang="en-US" sz="1600" dirty="0" smtClean="0">
              <a:latin typeface="Bell MT" pitchFamily="18" charset="0"/>
            </a:rPr>
            <a:t>Backtesting via different market conditions--when the model does not work well and when it does</a:t>
          </a:r>
          <a:endParaRPr lang="en-US" sz="1600" dirty="0">
            <a:latin typeface="Bell MT" pitchFamily="18" charset="0"/>
          </a:endParaRPr>
        </a:p>
      </dgm:t>
    </dgm:pt>
    <dgm:pt modelId="{2F871E1E-5930-4070-B20B-5691F6D9C312}" type="parTrans" cxnId="{3C37642E-4B5A-4386-9401-23875084E43D}">
      <dgm:prSet/>
      <dgm:spPr/>
      <dgm:t>
        <a:bodyPr/>
        <a:lstStyle/>
        <a:p>
          <a:endParaRPr lang="en-US"/>
        </a:p>
      </dgm:t>
    </dgm:pt>
    <dgm:pt modelId="{A50B6F97-F2D6-4E1B-AB7A-3B99A5F67D72}" type="sibTrans" cxnId="{3C37642E-4B5A-4386-9401-23875084E43D}">
      <dgm:prSet/>
      <dgm:spPr/>
      <dgm:t>
        <a:bodyPr/>
        <a:lstStyle/>
        <a:p>
          <a:endParaRPr lang="en-US"/>
        </a:p>
      </dgm:t>
    </dgm:pt>
    <dgm:pt modelId="{D39AFFB1-ABBD-4677-AAA9-116958309291}">
      <dgm:prSet phldrT="[Text]" custT="1"/>
      <dgm:spPr/>
      <dgm:t>
        <a:bodyPr lIns="182880" rIns="182880"/>
        <a:lstStyle/>
        <a:p>
          <a:r>
            <a:rPr lang="en-US" sz="1600" dirty="0" smtClean="0">
              <a:latin typeface="Bell MT" pitchFamily="18" charset="0"/>
            </a:rPr>
            <a:t>Monthly performance review, separated by contributors</a:t>
          </a:r>
          <a:endParaRPr lang="en-US" sz="1600" dirty="0">
            <a:latin typeface="Bell MT" pitchFamily="18" charset="0"/>
          </a:endParaRPr>
        </a:p>
      </dgm:t>
    </dgm:pt>
    <dgm:pt modelId="{96CEB933-06F0-46A7-A5AB-502EBADE2764}" type="parTrans" cxnId="{010E6380-21F0-44EE-8C6E-55196C5C4324}">
      <dgm:prSet/>
      <dgm:spPr/>
      <dgm:t>
        <a:bodyPr/>
        <a:lstStyle/>
        <a:p>
          <a:endParaRPr lang="en-US"/>
        </a:p>
      </dgm:t>
    </dgm:pt>
    <dgm:pt modelId="{D710DA19-F7E5-4E4A-8745-0BEB4A30359F}" type="sibTrans" cxnId="{010E6380-21F0-44EE-8C6E-55196C5C4324}">
      <dgm:prSet/>
      <dgm:spPr/>
      <dgm:t>
        <a:bodyPr/>
        <a:lstStyle/>
        <a:p>
          <a:endParaRPr lang="en-US"/>
        </a:p>
      </dgm:t>
    </dgm:pt>
    <dgm:pt modelId="{560E81E6-9F7D-44C1-83AA-6A1F4B46D957}">
      <dgm:prSet phldrT="[Text]" custT="1"/>
      <dgm:spPr/>
      <dgm:t>
        <a:bodyPr lIns="182880"/>
        <a:lstStyle/>
        <a:p>
          <a:r>
            <a:rPr lang="en-US" sz="1600" dirty="0" smtClean="0">
              <a:latin typeface="Bell MT" pitchFamily="18" charset="0"/>
            </a:rPr>
            <a:t>Testing performance of the quant screen, individually and whole screen, over  different market conditions</a:t>
          </a:r>
          <a:endParaRPr lang="en-US" sz="1600" dirty="0">
            <a:latin typeface="Bell MT" pitchFamily="18" charset="0"/>
          </a:endParaRPr>
        </a:p>
      </dgm:t>
    </dgm:pt>
    <dgm:pt modelId="{242E77AB-A5F8-4562-99D6-D57C9D22EC44}" type="parTrans" cxnId="{492E8E9A-E2E4-41F8-8944-38D9150243BB}">
      <dgm:prSet/>
      <dgm:spPr/>
      <dgm:t>
        <a:bodyPr/>
        <a:lstStyle/>
        <a:p>
          <a:endParaRPr lang="en-US"/>
        </a:p>
      </dgm:t>
    </dgm:pt>
    <dgm:pt modelId="{FE3FB5AF-9F26-4DC2-B56F-C10DA41A7F24}" type="sibTrans" cxnId="{492E8E9A-E2E4-41F8-8944-38D9150243BB}">
      <dgm:prSet/>
      <dgm:spPr/>
      <dgm:t>
        <a:bodyPr/>
        <a:lstStyle/>
        <a:p>
          <a:endParaRPr lang="en-US"/>
        </a:p>
      </dgm:t>
    </dgm:pt>
    <dgm:pt modelId="{CB446B75-87B0-4B61-9469-D4C450B7A9EA}">
      <dgm:prSet phldrT="[Text]" custT="1"/>
      <dgm:spPr/>
      <dgm:t>
        <a:bodyPr lIns="182880"/>
        <a:lstStyle/>
        <a:p>
          <a:r>
            <a:rPr lang="en-US" sz="1600" dirty="0" smtClean="0">
              <a:latin typeface="Bell MT" pitchFamily="18" charset="0"/>
            </a:rPr>
            <a:t>Testing against different weightings on these financial ratios and different financial ratios</a:t>
          </a:r>
          <a:endParaRPr lang="en-US" sz="1600" dirty="0">
            <a:latin typeface="Bell MT" pitchFamily="18" charset="0"/>
          </a:endParaRPr>
        </a:p>
      </dgm:t>
    </dgm:pt>
    <dgm:pt modelId="{1BC68F2C-B4F6-460E-AA90-CF9CF98857CB}" type="parTrans" cxnId="{4DFF9D3C-43C3-43D7-8EE3-A96F08303E2A}">
      <dgm:prSet/>
      <dgm:spPr/>
    </dgm:pt>
    <dgm:pt modelId="{2CD01B93-4B3A-4E8D-8B75-7A2783E3A120}" type="sibTrans" cxnId="{4DFF9D3C-43C3-43D7-8EE3-A96F08303E2A}">
      <dgm:prSet/>
      <dgm:spPr/>
    </dgm:pt>
    <dgm:pt modelId="{3D47D286-2245-4ACF-B251-D1824926A0DB}">
      <dgm:prSet phldrT="[Text]" custT="1"/>
      <dgm:spPr/>
      <dgm:t>
        <a:bodyPr/>
        <a:lstStyle/>
        <a:p>
          <a:r>
            <a:rPr lang="en-US" sz="1600" dirty="0" smtClean="0">
              <a:latin typeface="Bell MT" pitchFamily="18" charset="0"/>
            </a:rPr>
            <a:t>Backtesting against alternative specifications</a:t>
          </a:r>
          <a:endParaRPr lang="en-US" sz="1600" dirty="0">
            <a:latin typeface="Bell MT" pitchFamily="18" charset="0"/>
          </a:endParaRPr>
        </a:p>
      </dgm:t>
    </dgm:pt>
    <dgm:pt modelId="{5471F0C9-FBE1-4D04-83D7-9B60CD570DD9}" type="parTrans" cxnId="{E199A500-5F21-475A-B0A5-BFEA01B6E19E}">
      <dgm:prSet/>
      <dgm:spPr/>
    </dgm:pt>
    <dgm:pt modelId="{EC9CE425-8C89-4A64-B130-55D1654CDC70}" type="sibTrans" cxnId="{E199A500-5F21-475A-B0A5-BFEA01B6E19E}">
      <dgm:prSet/>
      <dgm:spPr/>
    </dgm:pt>
    <dgm:pt modelId="{5CCA74D5-9D2C-466E-BDFD-7C21B49E34C6}" type="pres">
      <dgm:prSet presAssocID="{E621F6EA-7771-4FFA-9D3D-179EB03E1070}" presName="Name0" presStyleCnt="0">
        <dgm:presLayoutVars>
          <dgm:dir/>
          <dgm:animLvl val="lvl"/>
          <dgm:resizeHandles val="exact"/>
        </dgm:presLayoutVars>
      </dgm:prSet>
      <dgm:spPr/>
      <dgm:t>
        <a:bodyPr/>
        <a:lstStyle/>
        <a:p>
          <a:endParaRPr lang="en-US"/>
        </a:p>
      </dgm:t>
    </dgm:pt>
    <dgm:pt modelId="{61918684-F3D8-4AB4-B9DF-0815035BD0E7}" type="pres">
      <dgm:prSet presAssocID="{D014E38B-4779-4964-BF45-EAFE99C993C4}" presName="linNode" presStyleCnt="0"/>
      <dgm:spPr/>
    </dgm:pt>
    <dgm:pt modelId="{57F6654F-113A-4FD7-A5C5-473D20915A7F}" type="pres">
      <dgm:prSet presAssocID="{D014E38B-4779-4964-BF45-EAFE99C993C4}" presName="parentText" presStyleLbl="node1" presStyleIdx="0" presStyleCnt="3" custScaleX="46580" custLinFactNeighborX="-1502" custLinFactNeighborY="-5970">
        <dgm:presLayoutVars>
          <dgm:chMax val="1"/>
          <dgm:bulletEnabled val="1"/>
        </dgm:presLayoutVars>
      </dgm:prSet>
      <dgm:spPr/>
      <dgm:t>
        <a:bodyPr/>
        <a:lstStyle/>
        <a:p>
          <a:endParaRPr lang="en-US"/>
        </a:p>
      </dgm:t>
    </dgm:pt>
    <dgm:pt modelId="{DEECC2EE-915B-4278-9F6D-C7FD5F3062AA}" type="pres">
      <dgm:prSet presAssocID="{D014E38B-4779-4964-BF45-EAFE99C993C4}" presName="descendantText" presStyleLbl="alignAccFollowNode1" presStyleIdx="0" presStyleCnt="3" custScaleX="127654" custScaleY="113575" custLinFactNeighborX="-3303" custLinFactNeighborY="1856">
        <dgm:presLayoutVars>
          <dgm:bulletEnabled val="1"/>
        </dgm:presLayoutVars>
      </dgm:prSet>
      <dgm:spPr/>
      <dgm:t>
        <a:bodyPr/>
        <a:lstStyle/>
        <a:p>
          <a:endParaRPr lang="en-US"/>
        </a:p>
      </dgm:t>
    </dgm:pt>
    <dgm:pt modelId="{2853ED91-B669-4A72-90EE-9DCC3B77B6C9}" type="pres">
      <dgm:prSet presAssocID="{D7704D62-51C2-4EAE-A208-133AB8273C3E}" presName="sp" presStyleCnt="0"/>
      <dgm:spPr/>
    </dgm:pt>
    <dgm:pt modelId="{49F88185-209A-4FB9-953D-B33519C47A24}" type="pres">
      <dgm:prSet presAssocID="{D5B00E77-14E4-4F47-9660-AD7A24F7EE46}" presName="linNode" presStyleCnt="0"/>
      <dgm:spPr/>
    </dgm:pt>
    <dgm:pt modelId="{78BE8B88-CB17-4B70-985B-4858D32A3102}" type="pres">
      <dgm:prSet presAssocID="{D5B00E77-14E4-4F47-9660-AD7A24F7EE46}" presName="parentText" presStyleLbl="node1" presStyleIdx="1" presStyleCnt="3" custFlipHor="1" custScaleX="44230">
        <dgm:presLayoutVars>
          <dgm:chMax val="1"/>
          <dgm:bulletEnabled val="1"/>
        </dgm:presLayoutVars>
      </dgm:prSet>
      <dgm:spPr/>
      <dgm:t>
        <a:bodyPr/>
        <a:lstStyle/>
        <a:p>
          <a:endParaRPr lang="en-US"/>
        </a:p>
      </dgm:t>
    </dgm:pt>
    <dgm:pt modelId="{62A8DEDA-BB30-4469-B735-E9F35F14FFEB}" type="pres">
      <dgm:prSet presAssocID="{D5B00E77-14E4-4F47-9660-AD7A24F7EE46}" presName="descendantText" presStyleLbl="alignAccFollowNode1" presStyleIdx="1" presStyleCnt="3" custAng="0" custScaleX="127043" custScaleY="111659" custLinFactNeighborX="-953" custLinFactNeighborY="0">
        <dgm:presLayoutVars>
          <dgm:bulletEnabled val="1"/>
        </dgm:presLayoutVars>
      </dgm:prSet>
      <dgm:spPr/>
      <dgm:t>
        <a:bodyPr/>
        <a:lstStyle/>
        <a:p>
          <a:endParaRPr lang="en-US"/>
        </a:p>
      </dgm:t>
    </dgm:pt>
    <dgm:pt modelId="{F054DE6C-9EAA-447D-A56F-9E2A71BB3631}" type="pres">
      <dgm:prSet presAssocID="{4003777A-3B87-4E1B-A6C9-4E0451369113}" presName="sp" presStyleCnt="0"/>
      <dgm:spPr/>
    </dgm:pt>
    <dgm:pt modelId="{2AD7B858-99E1-45AC-A9C4-E5D9818E9D5A}" type="pres">
      <dgm:prSet presAssocID="{666A97AD-4275-4370-8DAA-E4E09142C677}" presName="linNode" presStyleCnt="0"/>
      <dgm:spPr/>
    </dgm:pt>
    <dgm:pt modelId="{23EBA32C-D445-4AC8-AE3B-E33144DEAD6A}" type="pres">
      <dgm:prSet presAssocID="{666A97AD-4275-4370-8DAA-E4E09142C677}" presName="parentText" presStyleLbl="node1" presStyleIdx="2" presStyleCnt="3" custFlipHor="1" custScaleX="44231" custScaleY="116998" custLinFactNeighborX="305" custLinFactNeighborY="138">
        <dgm:presLayoutVars>
          <dgm:chMax val="1"/>
          <dgm:bulletEnabled val="1"/>
        </dgm:presLayoutVars>
      </dgm:prSet>
      <dgm:spPr/>
      <dgm:t>
        <a:bodyPr/>
        <a:lstStyle/>
        <a:p>
          <a:endParaRPr lang="en-US"/>
        </a:p>
      </dgm:t>
    </dgm:pt>
    <dgm:pt modelId="{6C1BD7AC-5196-4E08-8667-7DF780D54084}" type="pres">
      <dgm:prSet presAssocID="{666A97AD-4275-4370-8DAA-E4E09142C677}" presName="descendantText" presStyleLbl="alignAccFollowNode1" presStyleIdx="2" presStyleCnt="3" custScaleX="127043" custScaleY="131076" custLinFactNeighborX="-954" custLinFactNeighborY="1174">
        <dgm:presLayoutVars>
          <dgm:bulletEnabled val="1"/>
        </dgm:presLayoutVars>
      </dgm:prSet>
      <dgm:spPr/>
      <dgm:t>
        <a:bodyPr/>
        <a:lstStyle/>
        <a:p>
          <a:endParaRPr lang="en-US"/>
        </a:p>
      </dgm:t>
    </dgm:pt>
  </dgm:ptLst>
  <dgm:cxnLst>
    <dgm:cxn modelId="{8312BB0F-61EF-4524-BAB9-351CEE172811}" srcId="{D5B00E77-14E4-4F47-9660-AD7A24F7EE46}" destId="{4DE5646B-2680-49AD-847A-56A29411482C}" srcOrd="1" destOrd="0" parTransId="{8B665F89-6EE1-41E5-BDC4-E808137E3C06}" sibTransId="{C9F8B098-B525-4580-8683-57D861D9474D}"/>
    <dgm:cxn modelId="{CED42B2C-ED46-409A-BCB9-EDB52AD5E463}" type="presOf" srcId="{BEE28D9B-1681-4468-8A7F-C659735DEF51}" destId="{62A8DEDA-BB30-4469-B735-E9F35F14FFEB}" srcOrd="0" destOrd="2" presId="urn:microsoft.com/office/officeart/2005/8/layout/vList5"/>
    <dgm:cxn modelId="{3C37642E-4B5A-4386-9401-23875084E43D}" srcId="{D5B00E77-14E4-4F47-9660-AD7A24F7EE46}" destId="{BEE28D9B-1681-4468-8A7F-C659735DEF51}" srcOrd="2" destOrd="0" parTransId="{2F871E1E-5930-4070-B20B-5691F6D9C312}" sibTransId="{A50B6F97-F2D6-4E1B-AB7A-3B99A5F67D72}"/>
    <dgm:cxn modelId="{492E8E9A-E2E4-41F8-8944-38D9150243BB}" srcId="{D014E38B-4779-4964-BF45-EAFE99C993C4}" destId="{560E81E6-9F7D-44C1-83AA-6A1F4B46D957}" srcOrd="1" destOrd="0" parTransId="{242E77AB-A5F8-4562-99D6-D57C9D22EC44}" sibTransId="{FE3FB5AF-9F26-4DC2-B56F-C10DA41A7F24}"/>
    <dgm:cxn modelId="{43917667-A386-42C3-A36C-C21215A2D884}" type="presOf" srcId="{D5B00E77-14E4-4F47-9660-AD7A24F7EE46}" destId="{78BE8B88-CB17-4B70-985B-4858D32A3102}" srcOrd="0" destOrd="0" presId="urn:microsoft.com/office/officeart/2005/8/layout/vList5"/>
    <dgm:cxn modelId="{8EB5E22D-6113-43F2-AE7B-DB2DAAFD397B}" srcId="{666A97AD-4275-4370-8DAA-E4E09142C677}" destId="{DE6949C3-15AD-45E0-A477-F601E17090FD}" srcOrd="2" destOrd="0" parTransId="{0B3C5573-D7C0-45CF-8BF6-44948C03F10B}" sibTransId="{F4012ED6-EDF8-4A72-9FBA-ABF099C666DF}"/>
    <dgm:cxn modelId="{262199B7-62EC-4F65-8338-C70704848552}" type="presOf" srcId="{666A97AD-4275-4370-8DAA-E4E09142C677}" destId="{23EBA32C-D445-4AC8-AE3B-E33144DEAD6A}" srcOrd="0" destOrd="0" presId="urn:microsoft.com/office/officeart/2005/8/layout/vList5"/>
    <dgm:cxn modelId="{E6801DAA-604C-4536-A52E-BC6A6F2EC77C}" type="presOf" srcId="{560E81E6-9F7D-44C1-83AA-6A1F4B46D957}" destId="{DEECC2EE-915B-4278-9F6D-C7FD5F3062AA}" srcOrd="0" destOrd="1" presId="urn:microsoft.com/office/officeart/2005/8/layout/vList5"/>
    <dgm:cxn modelId="{79F3C799-069A-450F-93C1-9F5962651867}" type="presOf" srcId="{2F4C0BBA-DD56-4073-9DB2-DABA3CC8BAD8}" destId="{6C1BD7AC-5196-4E08-8667-7DF780D54084}" srcOrd="0" destOrd="3" presId="urn:microsoft.com/office/officeart/2005/8/layout/vList5"/>
    <dgm:cxn modelId="{6437B806-9A86-41AE-A992-C61D84B3A2F4}" type="presOf" srcId="{D014E38B-4779-4964-BF45-EAFE99C993C4}" destId="{57F6654F-113A-4FD7-A5C5-473D20915A7F}" srcOrd="0" destOrd="0" presId="urn:microsoft.com/office/officeart/2005/8/layout/vList5"/>
    <dgm:cxn modelId="{114A9C02-75A0-48CC-96B9-5576D82D51CF}" type="presOf" srcId="{DE6949C3-15AD-45E0-A477-F601E17090FD}" destId="{6C1BD7AC-5196-4E08-8667-7DF780D54084}" srcOrd="0" destOrd="2" presId="urn:microsoft.com/office/officeart/2005/8/layout/vList5"/>
    <dgm:cxn modelId="{E199A500-5F21-475A-B0A5-BFEA01B6E19E}" srcId="{D5B00E77-14E4-4F47-9660-AD7A24F7EE46}" destId="{3D47D286-2245-4ACF-B251-D1824926A0DB}" srcOrd="3" destOrd="0" parTransId="{5471F0C9-FBE1-4D04-83D7-9B60CD570DD9}" sibTransId="{EC9CE425-8C89-4A64-B130-55D1654CDC70}"/>
    <dgm:cxn modelId="{4EA020EC-DA67-4B8D-ADA4-8CFDABC64532}" type="presOf" srcId="{19EAF136-2A68-4F38-B207-E7B79C902E8B}" destId="{DEECC2EE-915B-4278-9F6D-C7FD5F3062AA}" srcOrd="0" destOrd="0" presId="urn:microsoft.com/office/officeart/2005/8/layout/vList5"/>
    <dgm:cxn modelId="{6F9A544D-1A28-4268-850B-B4A86B156292}" srcId="{D014E38B-4779-4964-BF45-EAFE99C993C4}" destId="{19EAF136-2A68-4F38-B207-E7B79C902E8B}" srcOrd="0" destOrd="0" parTransId="{4E880F3D-20C0-4F98-81A4-1092D5546365}" sibTransId="{1DBA6D46-9732-4685-B5C4-333E293C774E}"/>
    <dgm:cxn modelId="{8E83489D-842F-4EEF-AA85-E164928B33BC}" srcId="{E621F6EA-7771-4FFA-9D3D-179EB03E1070}" destId="{D5B00E77-14E4-4F47-9660-AD7A24F7EE46}" srcOrd="1" destOrd="0" parTransId="{9FFCF82A-05C8-4787-8EE6-2F10CF84A619}" sibTransId="{4003777A-3B87-4E1B-A6C9-4E0451369113}"/>
    <dgm:cxn modelId="{FE013054-F74C-43C1-A7A2-BF181EE38E62}" srcId="{666A97AD-4275-4370-8DAA-E4E09142C677}" destId="{7D96FA6D-87B3-490F-A55E-4DF66FDF5E29}" srcOrd="0" destOrd="0" parTransId="{833740C1-7C15-4B52-9838-8B0566EF0A77}" sibTransId="{764026EB-D70F-4C92-8BA2-9F72092B3DD8}"/>
    <dgm:cxn modelId="{04DC75BE-C096-4AEA-BC03-9181EEE69FC7}" srcId="{666A97AD-4275-4370-8DAA-E4E09142C677}" destId="{2F4C0BBA-DD56-4073-9DB2-DABA3CC8BAD8}" srcOrd="3" destOrd="0" parTransId="{B6565840-A13F-403A-9EEB-113CE2035A5E}" sibTransId="{556B7AD6-6D5E-4100-B1B7-0906408759DA}"/>
    <dgm:cxn modelId="{ADBB4366-76F5-44C0-A3EB-0E475C9CBD37}" type="presOf" srcId="{CB446B75-87B0-4B61-9469-D4C450B7A9EA}" destId="{DEECC2EE-915B-4278-9F6D-C7FD5F3062AA}" srcOrd="0" destOrd="2" presId="urn:microsoft.com/office/officeart/2005/8/layout/vList5"/>
    <dgm:cxn modelId="{96E104D3-4496-4DFB-8DFD-F8869763F480}" srcId="{D5B00E77-14E4-4F47-9660-AD7A24F7EE46}" destId="{9AF9841D-A8C5-422A-9E26-E7EAAD1524AF}" srcOrd="0" destOrd="0" parTransId="{31C025C9-F43E-4091-B456-043E49E5C945}" sibTransId="{E9FB8123-F19E-41CF-968A-15B1DEEFDBC4}"/>
    <dgm:cxn modelId="{C9E2123A-CC5B-40A1-A04A-55F53BC4A0D0}" type="presOf" srcId="{E621F6EA-7771-4FFA-9D3D-179EB03E1070}" destId="{5CCA74D5-9D2C-466E-BDFD-7C21B49E34C6}" srcOrd="0" destOrd="0" presId="urn:microsoft.com/office/officeart/2005/8/layout/vList5"/>
    <dgm:cxn modelId="{52A1F88D-47B9-4CA9-9625-05DEFE9182FB}" type="presOf" srcId="{7D96FA6D-87B3-490F-A55E-4DF66FDF5E29}" destId="{6C1BD7AC-5196-4E08-8667-7DF780D54084}" srcOrd="0" destOrd="0" presId="urn:microsoft.com/office/officeart/2005/8/layout/vList5"/>
    <dgm:cxn modelId="{9C09A8A1-0786-4834-B427-AA5DF3393E03}" srcId="{E621F6EA-7771-4FFA-9D3D-179EB03E1070}" destId="{666A97AD-4275-4370-8DAA-E4E09142C677}" srcOrd="2" destOrd="0" parTransId="{3947CA99-F394-432E-8AC5-B2CCF4DC6465}" sibTransId="{B6CF6081-5857-4694-879A-96CE7942023E}"/>
    <dgm:cxn modelId="{4DFF9D3C-43C3-43D7-8EE3-A96F08303E2A}" srcId="{D014E38B-4779-4964-BF45-EAFE99C993C4}" destId="{CB446B75-87B0-4B61-9469-D4C450B7A9EA}" srcOrd="2" destOrd="0" parTransId="{1BC68F2C-B4F6-460E-AA90-CF9CF98857CB}" sibTransId="{2CD01B93-4B3A-4E8D-8B75-7A2783E3A120}"/>
    <dgm:cxn modelId="{010E6380-21F0-44EE-8C6E-55196C5C4324}" srcId="{666A97AD-4275-4370-8DAA-E4E09142C677}" destId="{D39AFFB1-ABBD-4677-AAA9-116958309291}" srcOrd="1" destOrd="0" parTransId="{96CEB933-06F0-46A7-A5AB-502EBADE2764}" sibTransId="{D710DA19-F7E5-4E4A-8745-0BEB4A30359F}"/>
    <dgm:cxn modelId="{40DF7281-7540-4111-8A9A-8F8F1E2D10B1}" type="presOf" srcId="{D39AFFB1-ABBD-4677-AAA9-116958309291}" destId="{6C1BD7AC-5196-4E08-8667-7DF780D54084}" srcOrd="0" destOrd="1" presId="urn:microsoft.com/office/officeart/2005/8/layout/vList5"/>
    <dgm:cxn modelId="{D8F5EEF4-54AF-44D5-9716-FF8689836623}" type="presOf" srcId="{4DE5646B-2680-49AD-847A-56A29411482C}" destId="{62A8DEDA-BB30-4469-B735-E9F35F14FFEB}" srcOrd="0" destOrd="1" presId="urn:microsoft.com/office/officeart/2005/8/layout/vList5"/>
    <dgm:cxn modelId="{A6962867-080A-4D2D-B764-DF6066C0A288}" srcId="{E621F6EA-7771-4FFA-9D3D-179EB03E1070}" destId="{D014E38B-4779-4964-BF45-EAFE99C993C4}" srcOrd="0" destOrd="0" parTransId="{99C30CD3-C8CA-4B4B-BF29-796FCB604CD0}" sibTransId="{D7704D62-51C2-4EAE-A208-133AB8273C3E}"/>
    <dgm:cxn modelId="{2981D2D0-4591-4A2C-A904-AD353649596E}" type="presOf" srcId="{9AF9841D-A8C5-422A-9E26-E7EAAD1524AF}" destId="{62A8DEDA-BB30-4469-B735-E9F35F14FFEB}" srcOrd="0" destOrd="0" presId="urn:microsoft.com/office/officeart/2005/8/layout/vList5"/>
    <dgm:cxn modelId="{0AA17B39-0848-41A3-A73A-8417B6F4B0CB}" type="presOf" srcId="{3D47D286-2245-4ACF-B251-D1824926A0DB}" destId="{62A8DEDA-BB30-4469-B735-E9F35F14FFEB}" srcOrd="0" destOrd="3" presId="urn:microsoft.com/office/officeart/2005/8/layout/vList5"/>
    <dgm:cxn modelId="{6B1443C4-5762-4354-8727-A0AED34C4609}" type="presParOf" srcId="{5CCA74D5-9D2C-466E-BDFD-7C21B49E34C6}" destId="{61918684-F3D8-4AB4-B9DF-0815035BD0E7}" srcOrd="0" destOrd="0" presId="urn:microsoft.com/office/officeart/2005/8/layout/vList5"/>
    <dgm:cxn modelId="{B4AE115E-6CA7-4F58-BA02-238573C53652}" type="presParOf" srcId="{61918684-F3D8-4AB4-B9DF-0815035BD0E7}" destId="{57F6654F-113A-4FD7-A5C5-473D20915A7F}" srcOrd="0" destOrd="0" presId="urn:microsoft.com/office/officeart/2005/8/layout/vList5"/>
    <dgm:cxn modelId="{7E5A1DD2-69F4-4169-A2C4-EDD8A4000F95}" type="presParOf" srcId="{61918684-F3D8-4AB4-B9DF-0815035BD0E7}" destId="{DEECC2EE-915B-4278-9F6D-C7FD5F3062AA}" srcOrd="1" destOrd="0" presId="urn:microsoft.com/office/officeart/2005/8/layout/vList5"/>
    <dgm:cxn modelId="{C7C52F7F-8368-4F1E-B36D-D53D57820103}" type="presParOf" srcId="{5CCA74D5-9D2C-466E-BDFD-7C21B49E34C6}" destId="{2853ED91-B669-4A72-90EE-9DCC3B77B6C9}" srcOrd="1" destOrd="0" presId="urn:microsoft.com/office/officeart/2005/8/layout/vList5"/>
    <dgm:cxn modelId="{159DEB12-0B1D-4E15-89E1-FCE0E8A121C2}" type="presParOf" srcId="{5CCA74D5-9D2C-466E-BDFD-7C21B49E34C6}" destId="{49F88185-209A-4FB9-953D-B33519C47A24}" srcOrd="2" destOrd="0" presId="urn:microsoft.com/office/officeart/2005/8/layout/vList5"/>
    <dgm:cxn modelId="{1630B4C2-5055-40D3-A07B-E8D114D060CF}" type="presParOf" srcId="{49F88185-209A-4FB9-953D-B33519C47A24}" destId="{78BE8B88-CB17-4B70-985B-4858D32A3102}" srcOrd="0" destOrd="0" presId="urn:microsoft.com/office/officeart/2005/8/layout/vList5"/>
    <dgm:cxn modelId="{4C10C457-76F0-423D-BF63-9A21EE20C270}" type="presParOf" srcId="{49F88185-209A-4FB9-953D-B33519C47A24}" destId="{62A8DEDA-BB30-4469-B735-E9F35F14FFEB}" srcOrd="1" destOrd="0" presId="urn:microsoft.com/office/officeart/2005/8/layout/vList5"/>
    <dgm:cxn modelId="{35D925AC-07D5-4DEB-BD4C-E16070F73CDE}" type="presParOf" srcId="{5CCA74D5-9D2C-466E-BDFD-7C21B49E34C6}" destId="{F054DE6C-9EAA-447D-A56F-9E2A71BB3631}" srcOrd="3" destOrd="0" presId="urn:microsoft.com/office/officeart/2005/8/layout/vList5"/>
    <dgm:cxn modelId="{9AFE4E58-E6CA-44C5-9FC7-5DD9D7747F41}" type="presParOf" srcId="{5CCA74D5-9D2C-466E-BDFD-7C21B49E34C6}" destId="{2AD7B858-99E1-45AC-A9C4-E5D9818E9D5A}" srcOrd="4" destOrd="0" presId="urn:microsoft.com/office/officeart/2005/8/layout/vList5"/>
    <dgm:cxn modelId="{E08F0665-8B67-4794-B38F-D3C374B40311}" type="presParOf" srcId="{2AD7B858-99E1-45AC-A9C4-E5D9818E9D5A}" destId="{23EBA32C-D445-4AC8-AE3B-E33144DEAD6A}" srcOrd="0" destOrd="0" presId="urn:microsoft.com/office/officeart/2005/8/layout/vList5"/>
    <dgm:cxn modelId="{DD299386-6848-4882-A256-7D974157C2A2}" type="presParOf" srcId="{2AD7B858-99E1-45AC-A9C4-E5D9818E9D5A}" destId="{6C1BD7AC-5196-4E08-8667-7DF780D54084}" srcOrd="1" destOrd="0" presId="urn:microsoft.com/office/officeart/2005/8/layout/vList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DF5B184-5033-4947-954C-0518F95D14DC}">
      <dsp:nvSpPr>
        <dsp:cNvPr id="0" name=""/>
        <dsp:cNvSpPr/>
      </dsp:nvSpPr>
      <dsp:spPr>
        <a:xfrm rot="5400000">
          <a:off x="4306395" y="-1513494"/>
          <a:ext cx="1335881" cy="4681728"/>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73152" lvl="1" indent="-91440" algn="l" defTabSz="666750">
            <a:lnSpc>
              <a:spcPct val="100000"/>
            </a:lnSpc>
            <a:spcBef>
              <a:spcPct val="0"/>
            </a:spcBef>
            <a:spcAft>
              <a:spcPts val="0"/>
            </a:spcAft>
            <a:buChar char="••"/>
          </a:pPr>
          <a:r>
            <a:rPr lang="en-US" sz="1500" b="0" kern="1200" dirty="0" smtClean="0">
              <a:solidFill>
                <a:schemeClr val="tx1">
                  <a:lumMod val="95000"/>
                  <a:lumOff val="5000"/>
                </a:schemeClr>
              </a:solidFill>
              <a:latin typeface="Bell MT" pitchFamily="18" charset="0"/>
            </a:rPr>
            <a:t>Identify the source of risk</a:t>
          </a:r>
          <a:endParaRPr lang="en-US" sz="1500" b="0" kern="1200" dirty="0">
            <a:solidFill>
              <a:schemeClr val="tx1">
                <a:lumMod val="95000"/>
                <a:lumOff val="5000"/>
              </a:schemeClr>
            </a:solidFill>
            <a:latin typeface="Bell MT" pitchFamily="18" charset="0"/>
          </a:endParaRPr>
        </a:p>
        <a:p>
          <a:pPr marL="73152" lvl="2" indent="-91440" algn="l" defTabSz="666750">
            <a:lnSpc>
              <a:spcPct val="100000"/>
            </a:lnSpc>
            <a:spcBef>
              <a:spcPct val="0"/>
            </a:spcBef>
            <a:spcAft>
              <a:spcPts val="0"/>
            </a:spcAft>
            <a:buChar char="••"/>
          </a:pPr>
          <a:r>
            <a:rPr lang="en-US" sz="1500" b="0" kern="1200" dirty="0" smtClean="0">
              <a:solidFill>
                <a:schemeClr val="tx1">
                  <a:lumMod val="95000"/>
                  <a:lumOff val="5000"/>
                </a:schemeClr>
              </a:solidFill>
              <a:latin typeface="Bell MT" pitchFamily="18" charset="0"/>
            </a:rPr>
            <a:t>Assess the magnitude of the risk (quantifying where possible)</a:t>
          </a:r>
        </a:p>
        <a:p>
          <a:pPr marL="73152" lvl="2" indent="-91440" algn="l" defTabSz="666750">
            <a:lnSpc>
              <a:spcPct val="100000"/>
            </a:lnSpc>
            <a:spcBef>
              <a:spcPct val="0"/>
            </a:spcBef>
            <a:spcAft>
              <a:spcPts val="0"/>
            </a:spcAft>
            <a:buChar char="••"/>
          </a:pPr>
          <a:r>
            <a:rPr lang="en-US" sz="1500" b="0" kern="1200" dirty="0" smtClean="0">
              <a:solidFill>
                <a:schemeClr val="tx1">
                  <a:lumMod val="95000"/>
                  <a:lumOff val="5000"/>
                </a:schemeClr>
              </a:solidFill>
              <a:latin typeface="Bell MT" pitchFamily="18" charset="0"/>
            </a:rPr>
            <a:t>Manage the risk: mitigate, control, limit, monitor</a:t>
          </a:r>
        </a:p>
        <a:p>
          <a:pPr marL="73152" lvl="2" indent="-91440" algn="l" defTabSz="666750">
            <a:lnSpc>
              <a:spcPct val="100000"/>
            </a:lnSpc>
            <a:spcBef>
              <a:spcPct val="0"/>
            </a:spcBef>
            <a:spcAft>
              <a:spcPts val="0"/>
            </a:spcAft>
            <a:buChar char="••"/>
          </a:pPr>
          <a:r>
            <a:rPr lang="en-US" sz="1500" b="0" kern="1200" dirty="0" smtClean="0">
              <a:solidFill>
                <a:schemeClr val="tx1">
                  <a:lumMod val="95000"/>
                  <a:lumOff val="5000"/>
                </a:schemeClr>
              </a:solidFill>
              <a:latin typeface="Bell MT" pitchFamily="18" charset="0"/>
            </a:rPr>
            <a:t>Materiality plays an important role</a:t>
          </a:r>
        </a:p>
      </dsp:txBody>
      <dsp:txXfrm rot="5400000">
        <a:off x="4306395" y="-1513494"/>
        <a:ext cx="1335881" cy="4681728"/>
      </dsp:txXfrm>
    </dsp:sp>
    <dsp:sp modelId="{4B0D6E5A-E695-4A45-8075-14D05F16CDAD}">
      <dsp:nvSpPr>
        <dsp:cNvPr id="0" name=""/>
        <dsp:cNvSpPr/>
      </dsp:nvSpPr>
      <dsp:spPr>
        <a:xfrm>
          <a:off x="0" y="2530"/>
          <a:ext cx="2633472" cy="166985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b="1" kern="1200" dirty="0" smtClean="0">
              <a:latin typeface="Bell MT" pitchFamily="18" charset="0"/>
            </a:rPr>
            <a:t>Apply familiar risk management techniques</a:t>
          </a:r>
          <a:endParaRPr lang="en-US" sz="2400" b="1" kern="1200" dirty="0">
            <a:latin typeface="Bell MT" pitchFamily="18" charset="0"/>
          </a:endParaRPr>
        </a:p>
      </dsp:txBody>
      <dsp:txXfrm>
        <a:off x="0" y="2530"/>
        <a:ext cx="2633472" cy="1669851"/>
      </dsp:txXfrm>
    </dsp:sp>
    <dsp:sp modelId="{9EB49770-EC0C-4864-8B77-172A891040FA}">
      <dsp:nvSpPr>
        <dsp:cNvPr id="0" name=""/>
        <dsp:cNvSpPr/>
      </dsp:nvSpPr>
      <dsp:spPr>
        <a:xfrm rot="5400000">
          <a:off x="4306395" y="249935"/>
          <a:ext cx="1335881" cy="4681728"/>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66750">
            <a:lnSpc>
              <a:spcPct val="90000"/>
            </a:lnSpc>
            <a:spcBef>
              <a:spcPct val="0"/>
            </a:spcBef>
            <a:spcAft>
              <a:spcPct val="15000"/>
            </a:spcAft>
            <a:buChar char="••"/>
          </a:pPr>
          <a:r>
            <a:rPr lang="en-US" sz="1500" b="0" kern="1200" dirty="0" smtClean="0">
              <a:solidFill>
                <a:schemeClr val="tx1">
                  <a:lumMod val="95000"/>
                  <a:lumOff val="5000"/>
                </a:schemeClr>
              </a:solidFill>
              <a:latin typeface="Bell MT" pitchFamily="18" charset="0"/>
            </a:rPr>
            <a:t>Clear statement of purpose and design</a:t>
          </a:r>
          <a:endParaRPr lang="en-US" sz="1500" b="0" kern="1200" dirty="0">
            <a:solidFill>
              <a:schemeClr val="tx1">
                <a:lumMod val="95000"/>
                <a:lumOff val="5000"/>
              </a:schemeClr>
            </a:solidFill>
            <a:latin typeface="Bell MT" pitchFamily="18" charset="0"/>
          </a:endParaRPr>
        </a:p>
        <a:p>
          <a:pPr marL="114300" lvl="1" indent="-114300" algn="l" defTabSz="666750">
            <a:lnSpc>
              <a:spcPct val="90000"/>
            </a:lnSpc>
            <a:spcBef>
              <a:spcPct val="0"/>
            </a:spcBef>
            <a:spcAft>
              <a:spcPct val="15000"/>
            </a:spcAft>
            <a:buChar char="••"/>
          </a:pPr>
          <a:r>
            <a:rPr lang="en-US" sz="1500" b="0" kern="1200" dirty="0" smtClean="0">
              <a:solidFill>
                <a:schemeClr val="tx1">
                  <a:lumMod val="95000"/>
                  <a:lumOff val="5000"/>
                </a:schemeClr>
              </a:solidFill>
              <a:latin typeface="Bell MT" pitchFamily="18" charset="0"/>
            </a:rPr>
            <a:t>Assess data quality and relevance</a:t>
          </a:r>
        </a:p>
        <a:p>
          <a:pPr marL="114300" lvl="1" indent="-114300" algn="l" defTabSz="666750">
            <a:lnSpc>
              <a:spcPct val="90000"/>
            </a:lnSpc>
            <a:spcBef>
              <a:spcPct val="0"/>
            </a:spcBef>
            <a:spcAft>
              <a:spcPct val="15000"/>
            </a:spcAft>
            <a:buChar char="••"/>
          </a:pPr>
          <a:r>
            <a:rPr lang="en-US" sz="1500" b="0" kern="1200" dirty="0" smtClean="0">
              <a:solidFill>
                <a:schemeClr val="tx1">
                  <a:lumMod val="95000"/>
                  <a:lumOff val="5000"/>
                </a:schemeClr>
              </a:solidFill>
              <a:latin typeface="Bell MT" pitchFamily="18" charset="0"/>
            </a:rPr>
            <a:t>Rationale </a:t>
          </a:r>
          <a:r>
            <a:rPr lang="en-US" sz="1500" b="0" kern="1200" dirty="0" smtClean="0">
              <a:solidFill>
                <a:schemeClr val="tx1">
                  <a:lumMod val="95000"/>
                  <a:lumOff val="5000"/>
                </a:schemeClr>
              </a:solidFill>
              <a:latin typeface="Bell MT" pitchFamily="18" charset="0"/>
            </a:rPr>
            <a:t>of assumptions and model choices</a:t>
          </a:r>
        </a:p>
        <a:p>
          <a:pPr marL="114300" lvl="1" indent="-114300" algn="l" defTabSz="666750">
            <a:lnSpc>
              <a:spcPct val="90000"/>
            </a:lnSpc>
            <a:spcBef>
              <a:spcPct val="0"/>
            </a:spcBef>
            <a:spcAft>
              <a:spcPct val="15000"/>
            </a:spcAft>
            <a:buChar char="••"/>
          </a:pPr>
          <a:r>
            <a:rPr lang="en-US" sz="1500" b="0" kern="1200" dirty="0" smtClean="0">
              <a:solidFill>
                <a:schemeClr val="tx1">
                  <a:lumMod val="95000"/>
                  <a:lumOff val="5000"/>
                </a:schemeClr>
              </a:solidFill>
              <a:latin typeface="Bell MT" pitchFamily="18" charset="0"/>
            </a:rPr>
            <a:t>Testing, analysis and appropriately documented</a:t>
          </a:r>
        </a:p>
        <a:p>
          <a:pPr marL="114300" lvl="1" indent="-114300" algn="l" defTabSz="666750">
            <a:lnSpc>
              <a:spcPct val="90000"/>
            </a:lnSpc>
            <a:spcBef>
              <a:spcPct val="0"/>
            </a:spcBef>
            <a:spcAft>
              <a:spcPct val="15000"/>
            </a:spcAft>
            <a:buChar char="••"/>
          </a:pPr>
          <a:r>
            <a:rPr lang="en-US" sz="1500" b="0" kern="1200" dirty="0" smtClean="0">
              <a:solidFill>
                <a:schemeClr val="tx1">
                  <a:lumMod val="95000"/>
                  <a:lumOff val="5000"/>
                </a:schemeClr>
              </a:solidFill>
              <a:latin typeface="Bell MT" pitchFamily="18" charset="0"/>
            </a:rPr>
            <a:t>Investment in supporting systems to ensure data and reporting integrity</a:t>
          </a:r>
        </a:p>
      </dsp:txBody>
      <dsp:txXfrm rot="5400000">
        <a:off x="4306395" y="249935"/>
        <a:ext cx="1335881" cy="4681728"/>
      </dsp:txXfrm>
    </dsp:sp>
    <dsp:sp modelId="{AA8E5925-3002-43C3-806B-F09CFF2D7E63}">
      <dsp:nvSpPr>
        <dsp:cNvPr id="0" name=""/>
        <dsp:cNvSpPr/>
      </dsp:nvSpPr>
      <dsp:spPr>
        <a:xfrm>
          <a:off x="0" y="1753770"/>
          <a:ext cx="2633472" cy="166985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b="1" kern="1200" dirty="0" smtClean="0">
              <a:latin typeface="Bell MT" pitchFamily="18" charset="0"/>
            </a:rPr>
            <a:t>Development,  implementation, and use</a:t>
          </a:r>
          <a:endParaRPr lang="en-US" sz="2400" b="1" kern="1200" dirty="0">
            <a:latin typeface="Bell MT" pitchFamily="18" charset="0"/>
          </a:endParaRPr>
        </a:p>
      </dsp:txBody>
      <dsp:txXfrm>
        <a:off x="0" y="1753770"/>
        <a:ext cx="2633472" cy="1669851"/>
      </dsp:txXfrm>
    </dsp:sp>
    <dsp:sp modelId="{7EFA0E4E-D782-4F7C-9585-6EF5FB2C514A}">
      <dsp:nvSpPr>
        <dsp:cNvPr id="0" name=""/>
        <dsp:cNvSpPr/>
      </dsp:nvSpPr>
      <dsp:spPr>
        <a:xfrm rot="5400000">
          <a:off x="4306395" y="2003280"/>
          <a:ext cx="1335881" cy="4681728"/>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66750">
            <a:lnSpc>
              <a:spcPct val="90000"/>
            </a:lnSpc>
            <a:spcBef>
              <a:spcPct val="0"/>
            </a:spcBef>
            <a:spcAft>
              <a:spcPct val="15000"/>
            </a:spcAft>
            <a:buChar char="••"/>
          </a:pPr>
          <a:r>
            <a:rPr lang="en-US" sz="1500" b="0" kern="1200" dirty="0" smtClean="0">
              <a:solidFill>
                <a:schemeClr val="tx1">
                  <a:lumMod val="95000"/>
                  <a:lumOff val="5000"/>
                </a:schemeClr>
              </a:solidFill>
              <a:latin typeface="Bell MT" pitchFamily="18" charset="0"/>
            </a:rPr>
            <a:t>An evaluation of the </a:t>
          </a:r>
          <a:r>
            <a:rPr lang="en-US" sz="1500" b="1" kern="1200" dirty="0" smtClean="0">
              <a:solidFill>
                <a:schemeClr val="tx1">
                  <a:lumMod val="95000"/>
                  <a:lumOff val="5000"/>
                </a:schemeClr>
              </a:solidFill>
              <a:latin typeface="Bell MT" pitchFamily="18" charset="0"/>
            </a:rPr>
            <a:t>conceptual soundness </a:t>
          </a:r>
          <a:r>
            <a:rPr lang="en-US" sz="1500" b="0" kern="1200" dirty="0" smtClean="0">
              <a:solidFill>
                <a:schemeClr val="tx1">
                  <a:lumMod val="95000"/>
                  <a:lumOff val="5000"/>
                </a:schemeClr>
              </a:solidFill>
              <a:latin typeface="Bell MT" pitchFamily="18" charset="0"/>
            </a:rPr>
            <a:t>of (including developmental evidence supporting</a:t>
          </a:r>
          <a:endParaRPr lang="en-US" sz="1500" b="0" kern="1200" dirty="0">
            <a:solidFill>
              <a:schemeClr val="tx1">
                <a:lumMod val="95000"/>
                <a:lumOff val="5000"/>
              </a:schemeClr>
            </a:solidFill>
            <a:latin typeface="Bell MT" pitchFamily="18" charset="0"/>
          </a:endParaRPr>
        </a:p>
        <a:p>
          <a:pPr marL="114300" lvl="1" indent="-114300" algn="l" defTabSz="666750">
            <a:lnSpc>
              <a:spcPct val="90000"/>
            </a:lnSpc>
            <a:spcBef>
              <a:spcPct val="0"/>
            </a:spcBef>
            <a:spcAft>
              <a:spcPct val="15000"/>
            </a:spcAft>
            <a:buChar char="••"/>
          </a:pPr>
          <a:r>
            <a:rPr lang="en-US" sz="1500" b="0" kern="1200" dirty="0" smtClean="0">
              <a:solidFill>
                <a:schemeClr val="tx1">
                  <a:lumMod val="95000"/>
                  <a:lumOff val="5000"/>
                </a:schemeClr>
              </a:solidFill>
              <a:latin typeface="Bell MT" pitchFamily="18" charset="0"/>
            </a:rPr>
            <a:t>An </a:t>
          </a:r>
          <a:r>
            <a:rPr lang="en-US" sz="1500" b="1" kern="1200" dirty="0" smtClean="0">
              <a:solidFill>
                <a:schemeClr val="tx1">
                  <a:lumMod val="95000"/>
                  <a:lumOff val="5000"/>
                </a:schemeClr>
              </a:solidFill>
              <a:latin typeface="Bell MT" pitchFamily="18" charset="0"/>
            </a:rPr>
            <a:t>ongoing monitoring </a:t>
          </a:r>
          <a:r>
            <a:rPr lang="en-US" sz="1500" b="0" kern="1200" dirty="0" smtClean="0">
              <a:solidFill>
                <a:schemeClr val="tx1">
                  <a:lumMod val="95000"/>
                  <a:lumOff val="5000"/>
                </a:schemeClr>
              </a:solidFill>
              <a:latin typeface="Bell MT" pitchFamily="18" charset="0"/>
            </a:rPr>
            <a:t>process that includes process verification and benchmark testing  </a:t>
          </a:r>
          <a:endParaRPr lang="en-US" sz="1500" b="0" kern="1200" dirty="0">
            <a:solidFill>
              <a:schemeClr val="tx1">
                <a:lumMod val="95000"/>
                <a:lumOff val="5000"/>
              </a:schemeClr>
            </a:solidFill>
            <a:latin typeface="Bell MT" pitchFamily="18" charset="0"/>
          </a:endParaRPr>
        </a:p>
        <a:p>
          <a:pPr marL="114300" lvl="1" indent="-114300" algn="l" defTabSz="666750">
            <a:lnSpc>
              <a:spcPct val="90000"/>
            </a:lnSpc>
            <a:spcBef>
              <a:spcPct val="0"/>
            </a:spcBef>
            <a:spcAft>
              <a:spcPct val="15000"/>
            </a:spcAft>
            <a:buChar char="••"/>
          </a:pPr>
          <a:r>
            <a:rPr lang="en-US" sz="1500" b="0" kern="1200" dirty="0" smtClean="0">
              <a:solidFill>
                <a:schemeClr val="tx1">
                  <a:lumMod val="95000"/>
                  <a:lumOff val="5000"/>
                </a:schemeClr>
              </a:solidFill>
              <a:latin typeface="Bell MT" pitchFamily="18" charset="0"/>
            </a:rPr>
            <a:t>An </a:t>
          </a:r>
          <a:r>
            <a:rPr lang="en-US" sz="1500" b="1" kern="1200" dirty="0" smtClean="0">
              <a:solidFill>
                <a:schemeClr val="tx1">
                  <a:lumMod val="95000"/>
                  <a:lumOff val="5000"/>
                </a:schemeClr>
              </a:solidFill>
              <a:latin typeface="Bell MT" pitchFamily="18" charset="0"/>
            </a:rPr>
            <a:t>outcomes analysis </a:t>
          </a:r>
          <a:r>
            <a:rPr lang="en-US" sz="1500" b="0" kern="1200" dirty="0" smtClean="0">
              <a:solidFill>
                <a:schemeClr val="tx1">
                  <a:lumMod val="95000"/>
                  <a:lumOff val="5000"/>
                </a:schemeClr>
              </a:solidFill>
              <a:latin typeface="Bell MT" pitchFamily="18" charset="0"/>
            </a:rPr>
            <a:t>process that includes </a:t>
          </a:r>
          <a:r>
            <a:rPr lang="en-US" sz="1500" b="0" kern="1200" dirty="0" err="1" smtClean="0">
              <a:solidFill>
                <a:schemeClr val="tx1">
                  <a:lumMod val="95000"/>
                  <a:lumOff val="5000"/>
                </a:schemeClr>
              </a:solidFill>
              <a:latin typeface="Bell MT" pitchFamily="18" charset="0"/>
            </a:rPr>
            <a:t>backtesting</a:t>
          </a:r>
          <a:endParaRPr lang="en-US" sz="1500" b="0" kern="1200" dirty="0">
            <a:solidFill>
              <a:schemeClr val="tx1">
                <a:lumMod val="95000"/>
                <a:lumOff val="5000"/>
              </a:schemeClr>
            </a:solidFill>
            <a:latin typeface="Bell MT" pitchFamily="18" charset="0"/>
          </a:endParaRPr>
        </a:p>
      </dsp:txBody>
      <dsp:txXfrm rot="5400000">
        <a:off x="4306395" y="2003280"/>
        <a:ext cx="1335881" cy="4681728"/>
      </dsp:txXfrm>
    </dsp:sp>
    <dsp:sp modelId="{43881E6A-D2DF-4ACE-AE58-BE40EC6CE33C}">
      <dsp:nvSpPr>
        <dsp:cNvPr id="0" name=""/>
        <dsp:cNvSpPr/>
      </dsp:nvSpPr>
      <dsp:spPr>
        <a:xfrm>
          <a:off x="0" y="3509218"/>
          <a:ext cx="2633472" cy="166985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b="1" kern="1200" dirty="0" smtClean="0">
              <a:latin typeface="Bell MT" pitchFamily="18" charset="0"/>
            </a:rPr>
            <a:t>Validation</a:t>
          </a:r>
          <a:endParaRPr lang="en-US" sz="2400" b="1" kern="1200" dirty="0">
            <a:latin typeface="Bell MT" pitchFamily="18" charset="0"/>
          </a:endParaRPr>
        </a:p>
      </dsp:txBody>
      <dsp:txXfrm>
        <a:off x="0" y="3509218"/>
        <a:ext cx="2633472" cy="166985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EECC2EE-915B-4278-9F6D-C7FD5F3062AA}">
      <dsp:nvSpPr>
        <dsp:cNvPr id="0" name=""/>
        <dsp:cNvSpPr/>
      </dsp:nvSpPr>
      <dsp:spPr>
        <a:xfrm rot="5400000">
          <a:off x="3968274" y="-2596685"/>
          <a:ext cx="1128679" cy="6474447"/>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8288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Bell MT" pitchFamily="18" charset="0"/>
            </a:rPr>
            <a:t>Practitioner/academic literature regarding payoffs of risk factors</a:t>
          </a:r>
          <a:endParaRPr lang="en-US" sz="1600" kern="1200" dirty="0">
            <a:latin typeface="Bell MT" pitchFamily="18" charset="0"/>
          </a:endParaRPr>
        </a:p>
        <a:p>
          <a:pPr marL="171450" lvl="1" indent="-171450" algn="l" defTabSz="711200">
            <a:lnSpc>
              <a:spcPct val="90000"/>
            </a:lnSpc>
            <a:spcBef>
              <a:spcPct val="0"/>
            </a:spcBef>
            <a:spcAft>
              <a:spcPct val="15000"/>
            </a:spcAft>
            <a:buChar char="••"/>
          </a:pPr>
          <a:r>
            <a:rPr lang="en-US" sz="1600" kern="1200" dirty="0" smtClean="0">
              <a:latin typeface="Bell MT" pitchFamily="18" charset="0"/>
            </a:rPr>
            <a:t>Testing performance of the quant screen, individually and whole screen, over  different market conditions</a:t>
          </a:r>
          <a:endParaRPr lang="en-US" sz="1600" kern="1200" dirty="0">
            <a:latin typeface="Bell MT" pitchFamily="18" charset="0"/>
          </a:endParaRPr>
        </a:p>
        <a:p>
          <a:pPr marL="171450" lvl="1" indent="-171450" algn="l" defTabSz="711200">
            <a:lnSpc>
              <a:spcPct val="90000"/>
            </a:lnSpc>
            <a:spcBef>
              <a:spcPct val="0"/>
            </a:spcBef>
            <a:spcAft>
              <a:spcPct val="15000"/>
            </a:spcAft>
            <a:buChar char="••"/>
          </a:pPr>
          <a:r>
            <a:rPr lang="en-US" sz="1600" kern="1200" dirty="0" smtClean="0">
              <a:latin typeface="Bell MT" pitchFamily="18" charset="0"/>
            </a:rPr>
            <a:t>Testing against different weightings on these financial ratios and different financial ratios</a:t>
          </a:r>
          <a:endParaRPr lang="en-US" sz="1600" kern="1200" dirty="0">
            <a:latin typeface="Bell MT" pitchFamily="18" charset="0"/>
          </a:endParaRPr>
        </a:p>
      </dsp:txBody>
      <dsp:txXfrm rot="5400000">
        <a:off x="3968274" y="-2596685"/>
        <a:ext cx="1128679" cy="6474447"/>
      </dsp:txXfrm>
    </dsp:sp>
    <dsp:sp modelId="{57F6654F-113A-4FD7-A5C5-473D20915A7F}">
      <dsp:nvSpPr>
        <dsp:cNvPr id="0" name=""/>
        <dsp:cNvSpPr/>
      </dsp:nvSpPr>
      <dsp:spPr>
        <a:xfrm>
          <a:off x="0" y="0"/>
          <a:ext cx="1328893" cy="124221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4770" tIns="32385" rIns="64770" bIns="32385" numCol="1" spcCol="1270" anchor="ctr" anchorCtr="0">
          <a:noAutofit/>
        </a:bodyPr>
        <a:lstStyle/>
        <a:p>
          <a:pPr lvl="0" algn="ctr" defTabSz="755650">
            <a:lnSpc>
              <a:spcPct val="90000"/>
            </a:lnSpc>
            <a:spcBef>
              <a:spcPct val="0"/>
            </a:spcBef>
            <a:spcAft>
              <a:spcPct val="35000"/>
            </a:spcAft>
          </a:pPr>
          <a:r>
            <a:rPr lang="en-US" sz="1700" b="1" kern="1200" dirty="0" smtClean="0">
              <a:latin typeface="Bell MT" pitchFamily="18" charset="0"/>
            </a:rPr>
            <a:t>Conceptual soundness</a:t>
          </a:r>
          <a:endParaRPr lang="en-US" sz="1700" b="1" kern="1200" dirty="0">
            <a:latin typeface="Bell MT" pitchFamily="18" charset="0"/>
          </a:endParaRPr>
        </a:p>
      </dsp:txBody>
      <dsp:txXfrm>
        <a:off x="0" y="0"/>
        <a:ext cx="1328893" cy="1242218"/>
      </dsp:txXfrm>
    </dsp:sp>
    <dsp:sp modelId="{62A8DEDA-BB30-4469-B735-E9F35F14FFEB}">
      <dsp:nvSpPr>
        <dsp:cNvPr id="0" name=""/>
        <dsp:cNvSpPr/>
      </dsp:nvSpPr>
      <dsp:spPr>
        <a:xfrm rot="5400000">
          <a:off x="3962300" y="-1295305"/>
          <a:ext cx="1109639" cy="6443458"/>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82880" tIns="123825" rIns="18288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Bell MT" pitchFamily="18" charset="0"/>
            </a:rPr>
            <a:t>In-sample, out-of-sample backtesting</a:t>
          </a:r>
          <a:endParaRPr lang="en-US" sz="1600" kern="1200" dirty="0">
            <a:latin typeface="Bell MT" pitchFamily="18" charset="0"/>
          </a:endParaRPr>
        </a:p>
        <a:p>
          <a:pPr marL="171450" lvl="1" indent="-171450" algn="l" defTabSz="711200">
            <a:lnSpc>
              <a:spcPct val="90000"/>
            </a:lnSpc>
            <a:spcBef>
              <a:spcPct val="0"/>
            </a:spcBef>
            <a:spcAft>
              <a:spcPct val="15000"/>
            </a:spcAft>
            <a:buChar char="••"/>
          </a:pPr>
          <a:r>
            <a:rPr lang="en-US" sz="1600" kern="1200" dirty="0" smtClean="0">
              <a:latin typeface="Bell MT" pitchFamily="18" charset="0"/>
            </a:rPr>
            <a:t>Individual component versus </a:t>
          </a:r>
          <a:r>
            <a:rPr lang="en-US" sz="1600" kern="1200" dirty="0" smtClean="0">
              <a:latin typeface="Bell MT" pitchFamily="18" charset="0"/>
            </a:rPr>
            <a:t>entire screen </a:t>
          </a:r>
          <a:endParaRPr lang="en-US" sz="1600" kern="1200" dirty="0">
            <a:latin typeface="Bell MT" pitchFamily="18" charset="0"/>
          </a:endParaRPr>
        </a:p>
        <a:p>
          <a:pPr marL="171450" lvl="1" indent="-171450" algn="l" defTabSz="711200">
            <a:lnSpc>
              <a:spcPct val="90000"/>
            </a:lnSpc>
            <a:spcBef>
              <a:spcPct val="0"/>
            </a:spcBef>
            <a:spcAft>
              <a:spcPct val="15000"/>
            </a:spcAft>
            <a:buChar char="••"/>
          </a:pPr>
          <a:r>
            <a:rPr lang="en-US" sz="1600" kern="1200" dirty="0" smtClean="0">
              <a:latin typeface="Bell MT" pitchFamily="18" charset="0"/>
            </a:rPr>
            <a:t>Backtesting via different market conditions--when the model does not work well and when it does</a:t>
          </a:r>
          <a:endParaRPr lang="en-US" sz="1600" kern="1200" dirty="0">
            <a:latin typeface="Bell MT" pitchFamily="18" charset="0"/>
          </a:endParaRPr>
        </a:p>
        <a:p>
          <a:pPr marL="171450" lvl="1" indent="-171450" algn="l" defTabSz="711200">
            <a:lnSpc>
              <a:spcPct val="90000"/>
            </a:lnSpc>
            <a:spcBef>
              <a:spcPct val="0"/>
            </a:spcBef>
            <a:spcAft>
              <a:spcPct val="15000"/>
            </a:spcAft>
            <a:buChar char="••"/>
          </a:pPr>
          <a:r>
            <a:rPr lang="en-US" sz="1600" kern="1200" dirty="0" smtClean="0">
              <a:latin typeface="Bell MT" pitchFamily="18" charset="0"/>
            </a:rPr>
            <a:t>Backtesting against alternative specifications</a:t>
          </a:r>
          <a:endParaRPr lang="en-US" sz="1600" kern="1200" dirty="0">
            <a:latin typeface="Bell MT" pitchFamily="18" charset="0"/>
          </a:endParaRPr>
        </a:p>
      </dsp:txBody>
      <dsp:txXfrm rot="5400000">
        <a:off x="3962300" y="-1295305"/>
        <a:ext cx="1109639" cy="6443458"/>
      </dsp:txXfrm>
    </dsp:sp>
    <dsp:sp modelId="{78BE8B88-CB17-4B70-985B-4858D32A3102}">
      <dsp:nvSpPr>
        <dsp:cNvPr id="0" name=""/>
        <dsp:cNvSpPr/>
      </dsp:nvSpPr>
      <dsp:spPr>
        <a:xfrm flipH="1">
          <a:off x="60729" y="1305314"/>
          <a:ext cx="1261850" cy="1242218"/>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dirty="0" smtClean="0">
              <a:latin typeface="Bell MT" pitchFamily="18" charset="0"/>
            </a:rPr>
            <a:t>Outcome analysis</a:t>
          </a:r>
          <a:endParaRPr lang="en-US" sz="1600" b="1" kern="1200" dirty="0">
            <a:latin typeface="Bell MT" pitchFamily="18" charset="0"/>
          </a:endParaRPr>
        </a:p>
      </dsp:txBody>
      <dsp:txXfrm flipH="1">
        <a:off x="60729" y="1305314"/>
        <a:ext cx="1261850" cy="1242218"/>
      </dsp:txXfrm>
    </dsp:sp>
    <dsp:sp modelId="{6C1BD7AC-5196-4E08-8667-7DF780D54084}">
      <dsp:nvSpPr>
        <dsp:cNvPr id="0" name=""/>
        <dsp:cNvSpPr/>
      </dsp:nvSpPr>
      <dsp:spPr>
        <a:xfrm rot="5400000">
          <a:off x="3861467" y="129413"/>
          <a:ext cx="1302600" cy="6437165"/>
        </a:xfrm>
        <a:prstGeom prst="round2SameRect">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82880" tIns="123825" rIns="182880" bIns="123825" numCol="1" spcCol="1270" anchor="ctr" anchorCtr="0">
          <a:noAutofit/>
        </a:bodyPr>
        <a:lstStyle/>
        <a:p>
          <a:pPr marL="171450" lvl="1" indent="-171450" algn="l" defTabSz="711200">
            <a:lnSpc>
              <a:spcPct val="90000"/>
            </a:lnSpc>
            <a:spcBef>
              <a:spcPct val="0"/>
            </a:spcBef>
            <a:spcAft>
              <a:spcPct val="15000"/>
            </a:spcAft>
            <a:buChar char="••"/>
          </a:pPr>
          <a:r>
            <a:rPr lang="en-US" sz="1600" kern="1200" dirty="0" smtClean="0">
              <a:latin typeface="Bell MT" pitchFamily="18" charset="0"/>
            </a:rPr>
            <a:t>Process verification: data quality, correctly implemented</a:t>
          </a:r>
          <a:endParaRPr lang="en-US" sz="1600" kern="1200" dirty="0">
            <a:latin typeface="Bell MT" pitchFamily="18" charset="0"/>
          </a:endParaRPr>
        </a:p>
        <a:p>
          <a:pPr marL="171450" lvl="1" indent="-171450" algn="l" defTabSz="711200">
            <a:lnSpc>
              <a:spcPct val="90000"/>
            </a:lnSpc>
            <a:spcBef>
              <a:spcPct val="0"/>
            </a:spcBef>
            <a:spcAft>
              <a:spcPct val="15000"/>
            </a:spcAft>
            <a:buChar char="••"/>
          </a:pPr>
          <a:r>
            <a:rPr lang="en-US" sz="1600" kern="1200" dirty="0" smtClean="0">
              <a:latin typeface="Bell MT" pitchFamily="18" charset="0"/>
            </a:rPr>
            <a:t>Monthly performance review, separated by contributors</a:t>
          </a:r>
          <a:endParaRPr lang="en-US" sz="1600" kern="1200" dirty="0">
            <a:latin typeface="Bell MT" pitchFamily="18" charset="0"/>
          </a:endParaRPr>
        </a:p>
        <a:p>
          <a:pPr marL="171450" lvl="1" indent="-171450" algn="l" defTabSz="711200">
            <a:lnSpc>
              <a:spcPct val="90000"/>
            </a:lnSpc>
            <a:spcBef>
              <a:spcPct val="0"/>
            </a:spcBef>
            <a:spcAft>
              <a:spcPct val="15000"/>
            </a:spcAft>
            <a:buChar char="••"/>
          </a:pPr>
          <a:r>
            <a:rPr lang="en-US" sz="1600" kern="1200" dirty="0" smtClean="0">
              <a:latin typeface="Bell MT" pitchFamily="18" charset="0"/>
            </a:rPr>
            <a:t>Monitor backtesting performance:  individual component, entire stock screen, along with alternatives</a:t>
          </a:r>
          <a:endParaRPr lang="en-US" sz="1600" kern="1200" dirty="0">
            <a:latin typeface="Bell MT" pitchFamily="18" charset="0"/>
          </a:endParaRPr>
        </a:p>
        <a:p>
          <a:pPr marL="171450" lvl="1" indent="-171450" algn="l" defTabSz="711200">
            <a:lnSpc>
              <a:spcPct val="90000"/>
            </a:lnSpc>
            <a:spcBef>
              <a:spcPct val="0"/>
            </a:spcBef>
            <a:spcAft>
              <a:spcPct val="15000"/>
            </a:spcAft>
            <a:buChar char="••"/>
          </a:pPr>
          <a:r>
            <a:rPr lang="en-US" sz="1600" kern="1200" dirty="0" smtClean="0">
              <a:latin typeface="Bell MT" pitchFamily="18" charset="0"/>
            </a:rPr>
            <a:t>Review market conditions and potential model limitations</a:t>
          </a:r>
          <a:endParaRPr lang="en-US" sz="1600" kern="1200" dirty="0">
            <a:latin typeface="Bell MT" pitchFamily="18" charset="0"/>
          </a:endParaRPr>
        </a:p>
      </dsp:txBody>
      <dsp:txXfrm rot="5400000">
        <a:off x="3861467" y="129413"/>
        <a:ext cx="1302600" cy="6437165"/>
      </dsp:txXfrm>
    </dsp:sp>
    <dsp:sp modelId="{23EBA32C-D445-4AC8-AE3B-E33144DEAD6A}">
      <dsp:nvSpPr>
        <dsp:cNvPr id="0" name=""/>
        <dsp:cNvSpPr/>
      </dsp:nvSpPr>
      <dsp:spPr>
        <a:xfrm flipH="1">
          <a:off x="76183" y="2610628"/>
          <a:ext cx="1260646" cy="1453371"/>
        </a:xfrm>
        <a:prstGeom prst="round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b="1" kern="1200" dirty="0" smtClean="0">
              <a:latin typeface="Bell MT" pitchFamily="18" charset="0"/>
            </a:rPr>
            <a:t>Ongoing monitorin</a:t>
          </a:r>
          <a:r>
            <a:rPr lang="en-US" sz="1600" kern="1200" dirty="0" smtClean="0"/>
            <a:t>g</a:t>
          </a:r>
          <a:endParaRPr lang="en-US" sz="1600" kern="1200" dirty="0"/>
        </a:p>
      </dsp:txBody>
      <dsp:txXfrm flipH="1">
        <a:off x="76183" y="2610628"/>
        <a:ext cx="1260646" cy="1453371"/>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1026"/>
          <p:cNvSpPr>
            <a:spLocks noGrp="1" noChangeArrowheads="1"/>
          </p:cNvSpPr>
          <p:nvPr>
            <p:ph type="hdr" sz="quarter"/>
          </p:nvPr>
        </p:nvSpPr>
        <p:spPr bwMode="auto">
          <a:xfrm>
            <a:off x="0" y="0"/>
            <a:ext cx="3043556" cy="466257"/>
          </a:xfrm>
          <a:prstGeom prst="rect">
            <a:avLst/>
          </a:prstGeom>
          <a:noFill/>
          <a:ln w="9525">
            <a:noFill/>
            <a:miter lim="800000"/>
            <a:headEnd/>
            <a:tailEnd/>
          </a:ln>
          <a:effectLst/>
        </p:spPr>
        <p:txBody>
          <a:bodyPr vert="horz" wrap="square" lIns="92991" tIns="46496" rIns="92991" bIns="46496" numCol="1" anchor="t" anchorCtr="0" compatLnSpc="1">
            <a:prstTxWarp prst="textNoShape">
              <a:avLst/>
            </a:prstTxWarp>
          </a:bodyPr>
          <a:lstStyle>
            <a:lvl1pPr defTabSz="929838">
              <a:defRPr sz="1200"/>
            </a:lvl1pPr>
          </a:lstStyle>
          <a:p>
            <a:endParaRPr lang="en-US" dirty="0"/>
          </a:p>
        </p:txBody>
      </p:sp>
      <p:sp>
        <p:nvSpPr>
          <p:cNvPr id="13315" name="Rectangle 1027"/>
          <p:cNvSpPr>
            <a:spLocks noGrp="1" noChangeArrowheads="1"/>
          </p:cNvSpPr>
          <p:nvPr>
            <p:ph type="dt" sz="quarter" idx="1"/>
          </p:nvPr>
        </p:nvSpPr>
        <p:spPr bwMode="auto">
          <a:xfrm>
            <a:off x="3979544" y="0"/>
            <a:ext cx="3043556" cy="466257"/>
          </a:xfrm>
          <a:prstGeom prst="rect">
            <a:avLst/>
          </a:prstGeom>
          <a:noFill/>
          <a:ln w="9525">
            <a:noFill/>
            <a:miter lim="800000"/>
            <a:headEnd/>
            <a:tailEnd/>
          </a:ln>
          <a:effectLst/>
        </p:spPr>
        <p:txBody>
          <a:bodyPr vert="horz" wrap="square" lIns="92991" tIns="46496" rIns="92991" bIns="46496" numCol="1" anchor="t" anchorCtr="0" compatLnSpc="1">
            <a:prstTxWarp prst="textNoShape">
              <a:avLst/>
            </a:prstTxWarp>
          </a:bodyPr>
          <a:lstStyle>
            <a:lvl1pPr algn="r" defTabSz="929838">
              <a:defRPr sz="1200"/>
            </a:lvl1pPr>
          </a:lstStyle>
          <a:p>
            <a:endParaRPr lang="en-US" dirty="0"/>
          </a:p>
        </p:txBody>
      </p:sp>
      <p:sp>
        <p:nvSpPr>
          <p:cNvPr id="13316" name="Rectangle 1028"/>
          <p:cNvSpPr>
            <a:spLocks noGrp="1" noChangeArrowheads="1"/>
          </p:cNvSpPr>
          <p:nvPr>
            <p:ph type="ftr" sz="quarter" idx="2"/>
          </p:nvPr>
        </p:nvSpPr>
        <p:spPr bwMode="auto">
          <a:xfrm>
            <a:off x="0" y="8842844"/>
            <a:ext cx="3043556" cy="466256"/>
          </a:xfrm>
          <a:prstGeom prst="rect">
            <a:avLst/>
          </a:prstGeom>
          <a:noFill/>
          <a:ln w="9525">
            <a:noFill/>
            <a:miter lim="800000"/>
            <a:headEnd/>
            <a:tailEnd/>
          </a:ln>
          <a:effectLst/>
        </p:spPr>
        <p:txBody>
          <a:bodyPr vert="horz" wrap="square" lIns="92991" tIns="46496" rIns="92991" bIns="46496" numCol="1" anchor="b" anchorCtr="0" compatLnSpc="1">
            <a:prstTxWarp prst="textNoShape">
              <a:avLst/>
            </a:prstTxWarp>
          </a:bodyPr>
          <a:lstStyle>
            <a:lvl1pPr defTabSz="929838">
              <a:defRPr sz="1200"/>
            </a:lvl1pPr>
          </a:lstStyle>
          <a:p>
            <a:endParaRPr lang="en-US" dirty="0"/>
          </a:p>
        </p:txBody>
      </p:sp>
      <p:sp>
        <p:nvSpPr>
          <p:cNvPr id="13317" name="Rectangle 1029"/>
          <p:cNvSpPr>
            <a:spLocks noGrp="1" noChangeArrowheads="1"/>
          </p:cNvSpPr>
          <p:nvPr>
            <p:ph type="sldNum" sz="quarter" idx="3"/>
          </p:nvPr>
        </p:nvSpPr>
        <p:spPr bwMode="auto">
          <a:xfrm>
            <a:off x="3979544" y="8842844"/>
            <a:ext cx="3043556" cy="466256"/>
          </a:xfrm>
          <a:prstGeom prst="rect">
            <a:avLst/>
          </a:prstGeom>
          <a:noFill/>
          <a:ln w="9525">
            <a:noFill/>
            <a:miter lim="800000"/>
            <a:headEnd/>
            <a:tailEnd/>
          </a:ln>
          <a:effectLst/>
        </p:spPr>
        <p:txBody>
          <a:bodyPr vert="horz" wrap="square" lIns="92991" tIns="46496" rIns="92991" bIns="46496" numCol="1" anchor="b" anchorCtr="0" compatLnSpc="1">
            <a:prstTxWarp prst="textNoShape">
              <a:avLst/>
            </a:prstTxWarp>
          </a:bodyPr>
          <a:lstStyle>
            <a:lvl1pPr algn="r" defTabSz="929838">
              <a:defRPr sz="1200"/>
            </a:lvl1pPr>
          </a:lstStyle>
          <a:p>
            <a:fld id="{F01ECE13-B7D7-4C3A-B6A4-ADA6017B7625}" type="slidenum">
              <a:rPr lang="en-US"/>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0"/>
            <a:ext cx="3056290" cy="461449"/>
          </a:xfrm>
          <a:prstGeom prst="rect">
            <a:avLst/>
          </a:prstGeom>
          <a:noFill/>
          <a:ln w="9525">
            <a:noFill/>
            <a:miter lim="800000"/>
            <a:headEnd/>
            <a:tailEnd/>
          </a:ln>
          <a:effectLst/>
        </p:spPr>
        <p:txBody>
          <a:bodyPr vert="horz" wrap="square" lIns="92025" tIns="46013" rIns="92025" bIns="46013" numCol="1" anchor="t" anchorCtr="0" compatLnSpc="1">
            <a:prstTxWarp prst="textNoShape">
              <a:avLst/>
            </a:prstTxWarp>
          </a:bodyPr>
          <a:lstStyle>
            <a:lvl1pPr>
              <a:defRPr sz="1200"/>
            </a:lvl1pPr>
          </a:lstStyle>
          <a:p>
            <a:endParaRPr lang="en-US" dirty="0"/>
          </a:p>
        </p:txBody>
      </p:sp>
      <p:sp>
        <p:nvSpPr>
          <p:cNvPr id="18435" name="Rectangle 3"/>
          <p:cNvSpPr>
            <a:spLocks noGrp="1" noChangeArrowheads="1"/>
          </p:cNvSpPr>
          <p:nvPr>
            <p:ph type="dt" idx="1"/>
          </p:nvPr>
        </p:nvSpPr>
        <p:spPr bwMode="auto">
          <a:xfrm>
            <a:off x="3973177" y="0"/>
            <a:ext cx="3056290" cy="461449"/>
          </a:xfrm>
          <a:prstGeom prst="rect">
            <a:avLst/>
          </a:prstGeom>
          <a:noFill/>
          <a:ln w="9525">
            <a:noFill/>
            <a:miter lim="800000"/>
            <a:headEnd/>
            <a:tailEnd/>
          </a:ln>
          <a:effectLst/>
        </p:spPr>
        <p:txBody>
          <a:bodyPr vert="horz" wrap="square" lIns="92025" tIns="46013" rIns="92025" bIns="46013" numCol="1" anchor="t" anchorCtr="0" compatLnSpc="1">
            <a:prstTxWarp prst="textNoShape">
              <a:avLst/>
            </a:prstTxWarp>
          </a:bodyPr>
          <a:lstStyle>
            <a:lvl1pPr algn="r">
              <a:defRPr sz="1200"/>
            </a:lvl1pPr>
          </a:lstStyle>
          <a:p>
            <a:endParaRPr lang="en-US" dirty="0"/>
          </a:p>
        </p:txBody>
      </p:sp>
      <p:sp>
        <p:nvSpPr>
          <p:cNvPr id="18436" name="Rectangle 4"/>
          <p:cNvSpPr>
            <a:spLocks noGrp="1" noRot="1" noChangeAspect="1" noChangeArrowheads="1" noTextEdit="1"/>
          </p:cNvSpPr>
          <p:nvPr>
            <p:ph type="sldImg" idx="2"/>
          </p:nvPr>
        </p:nvSpPr>
        <p:spPr bwMode="auto">
          <a:xfrm>
            <a:off x="1208088" y="692150"/>
            <a:ext cx="4613275" cy="3460750"/>
          </a:xfrm>
          <a:prstGeom prst="rect">
            <a:avLst/>
          </a:prstGeom>
          <a:noFill/>
          <a:ln w="9525">
            <a:solidFill>
              <a:srgbClr val="000000"/>
            </a:solidFill>
            <a:miter lim="800000"/>
            <a:headEnd/>
            <a:tailEnd/>
          </a:ln>
          <a:effectLst/>
        </p:spPr>
      </p:sp>
      <p:sp>
        <p:nvSpPr>
          <p:cNvPr id="18437" name="Rectangle 5"/>
          <p:cNvSpPr>
            <a:spLocks noGrp="1" noChangeArrowheads="1"/>
          </p:cNvSpPr>
          <p:nvPr>
            <p:ph type="body" sz="quarter" idx="3"/>
          </p:nvPr>
        </p:nvSpPr>
        <p:spPr bwMode="auto">
          <a:xfrm>
            <a:off x="916887" y="4460677"/>
            <a:ext cx="5195693" cy="4153044"/>
          </a:xfrm>
          <a:prstGeom prst="rect">
            <a:avLst/>
          </a:prstGeom>
          <a:noFill/>
          <a:ln w="9525">
            <a:noFill/>
            <a:miter lim="800000"/>
            <a:headEnd/>
            <a:tailEnd/>
          </a:ln>
          <a:effectLst/>
        </p:spPr>
        <p:txBody>
          <a:bodyPr vert="horz" wrap="square" lIns="92025" tIns="46013" rIns="92025" bIns="4601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8438" name="Rectangle 6"/>
          <p:cNvSpPr>
            <a:spLocks noGrp="1" noChangeArrowheads="1"/>
          </p:cNvSpPr>
          <p:nvPr>
            <p:ph type="ftr" sz="quarter" idx="4"/>
          </p:nvPr>
        </p:nvSpPr>
        <p:spPr bwMode="auto">
          <a:xfrm>
            <a:off x="0" y="8844446"/>
            <a:ext cx="3056290" cy="461449"/>
          </a:xfrm>
          <a:prstGeom prst="rect">
            <a:avLst/>
          </a:prstGeom>
          <a:noFill/>
          <a:ln w="9525">
            <a:noFill/>
            <a:miter lim="800000"/>
            <a:headEnd/>
            <a:tailEnd/>
          </a:ln>
          <a:effectLst/>
        </p:spPr>
        <p:txBody>
          <a:bodyPr vert="horz" wrap="square" lIns="92025" tIns="46013" rIns="92025" bIns="46013" numCol="1" anchor="b" anchorCtr="0" compatLnSpc="1">
            <a:prstTxWarp prst="textNoShape">
              <a:avLst/>
            </a:prstTxWarp>
          </a:bodyPr>
          <a:lstStyle>
            <a:lvl1pPr>
              <a:defRPr sz="1200"/>
            </a:lvl1pPr>
          </a:lstStyle>
          <a:p>
            <a:endParaRPr lang="en-US" dirty="0"/>
          </a:p>
        </p:txBody>
      </p:sp>
      <p:sp>
        <p:nvSpPr>
          <p:cNvPr id="18439" name="Rectangle 7"/>
          <p:cNvSpPr>
            <a:spLocks noGrp="1" noChangeArrowheads="1"/>
          </p:cNvSpPr>
          <p:nvPr>
            <p:ph type="sldNum" sz="quarter" idx="5"/>
          </p:nvPr>
        </p:nvSpPr>
        <p:spPr bwMode="auto">
          <a:xfrm>
            <a:off x="3973177" y="8844446"/>
            <a:ext cx="3056290" cy="461449"/>
          </a:xfrm>
          <a:prstGeom prst="rect">
            <a:avLst/>
          </a:prstGeom>
          <a:noFill/>
          <a:ln w="9525">
            <a:noFill/>
            <a:miter lim="800000"/>
            <a:headEnd/>
            <a:tailEnd/>
          </a:ln>
          <a:effectLst/>
        </p:spPr>
        <p:txBody>
          <a:bodyPr vert="horz" wrap="square" lIns="92025" tIns="46013" rIns="92025" bIns="46013" numCol="1" anchor="b" anchorCtr="0" compatLnSpc="1">
            <a:prstTxWarp prst="textNoShape">
              <a:avLst/>
            </a:prstTxWarp>
          </a:bodyPr>
          <a:lstStyle>
            <a:lvl1pPr algn="r">
              <a:defRPr sz="1200"/>
            </a:lvl1pPr>
          </a:lstStyle>
          <a:p>
            <a:fld id="{F1596A5E-9E9E-4C8E-B80F-64D3FD7A0750}"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013CA40-B280-4FAB-AEF4-7DE14045D557}" type="slidenum">
              <a:rPr lang="en-US"/>
              <a:pPr/>
              <a:t>1</a:t>
            </a:fld>
            <a:endParaRPr lang="en-US" dirty="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xfrm>
            <a:off x="916887" y="4306861"/>
            <a:ext cx="5195693" cy="4306861"/>
          </a:xfrm>
        </p:spPr>
        <p:txBody>
          <a:bodyPr/>
          <a:lstStyle/>
          <a:p>
            <a:r>
              <a:rPr lang="en-US" dirty="0"/>
              <a:t>This slide should be your Presentation Title Slide, the first slide of your presentation.  It should also be the last slide of your presentation.  </a:t>
            </a:r>
          </a:p>
          <a:p>
            <a:endParaRPr lang="en-US" dirty="0"/>
          </a:p>
          <a:p>
            <a:r>
              <a:rPr lang="en-US" dirty="0"/>
              <a:t>To insert a Title, double click on the “Insert Title” box in the template.  Highlight the words “Insert Title” by clicking at the beginning of the box and dragging your mouse across the words.  With the words highlighted, type in your title.</a:t>
            </a:r>
          </a:p>
          <a:p>
            <a:r>
              <a:rPr lang="en-US" dirty="0"/>
              <a:t>The format allows two lines for a primary title and one for a subtitle.  If you only need one title line, delete the top “Insert Title (If Applicable)” box.  Also, if you do not use the subtitle box, delete it.</a:t>
            </a:r>
          </a:p>
          <a:p>
            <a:endParaRPr lang="en-US" dirty="0"/>
          </a:p>
          <a:p>
            <a:r>
              <a:rPr lang="en-US" b="1" dirty="0"/>
              <a:t>Communication Tips:</a:t>
            </a:r>
            <a:r>
              <a:rPr lang="en-US" dirty="0"/>
              <a:t>  Giving text the right look can have an impact on the appearance of the presentation.  Using too many fonts on the same slide looks unprofessional. Choose a font that is easy to read and projects well. Use bold type for titles and medium for subtitles. </a:t>
            </a:r>
          </a:p>
          <a:p>
            <a:endParaRPr lang="en-US" dirty="0"/>
          </a:p>
          <a:p>
            <a:r>
              <a:rPr lang="en-US" b="1" dirty="0"/>
              <a:t>Design Notes:</a:t>
            </a:r>
            <a:r>
              <a:rPr lang="en-US" dirty="0"/>
              <a:t>  The “Full OCC Presentation Signature” (Broken Doughnut, Comptroller…, Administrator…, and Column) appears only on the first, last and contact slides. The Column is used on all slides that contain only text.  All the slides except for the first and last have the “Faded Broken Doughnut Signature” in the bottom right corner. Slides with graphs, photos and text should not have the Column, only the “Faded Broken Doughnut Signature”.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F429F9-5787-4F18-BFCF-1EF18CBC028D}" type="slidenum">
              <a:rPr lang="en-US"/>
              <a:pPr/>
              <a:t>10</a:t>
            </a:fld>
            <a:endParaRPr lang="en-US" dirty="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dirty="0"/>
          </a:p>
          <a:p>
            <a:r>
              <a:rPr lang="en-US" b="1" dirty="0"/>
              <a:t>Communication Tips:</a:t>
            </a:r>
            <a:r>
              <a:rPr lang="en-US" dirty="0"/>
              <a:t>  Select graphics and illustrations which relate to the topic.  Keep the image size proportioned and well-balanced with the text.  </a:t>
            </a:r>
          </a:p>
          <a:p>
            <a:endParaRPr lang="en-US" dirty="0"/>
          </a:p>
          <a:p>
            <a:pPr eaLnBrk="0" hangingPunct="0">
              <a:spcBef>
                <a:spcPct val="0"/>
              </a:spcBef>
            </a:pPr>
            <a:r>
              <a:rPr lang="en-US" b="1" dirty="0"/>
              <a:t>Design Notes:</a:t>
            </a:r>
            <a:r>
              <a:rPr lang="en-US" dirty="0"/>
              <a:t>  The “Full OCC Presentation Signature” (Broken Doughnut, Comptroller…, Administrator…, and Column) appears only on the first, last and contact slides. The Column is used on all slides that contain only text.  All the slides except for the first and last have the “Faded Broken Doughnut Signature” in the bottom right corner. Slides with graphs, photos and text should not have the Column, only the “Faded Broken Doughnut Signature”.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F429F9-5787-4F18-BFCF-1EF18CBC028D}" type="slidenum">
              <a:rPr lang="en-US"/>
              <a:pPr/>
              <a:t>11</a:t>
            </a:fld>
            <a:endParaRPr lang="en-US" dirty="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dirty="0"/>
          </a:p>
          <a:p>
            <a:r>
              <a:rPr lang="en-US" b="1" dirty="0"/>
              <a:t>Communication Tips:</a:t>
            </a:r>
            <a:r>
              <a:rPr lang="en-US" dirty="0"/>
              <a:t>  Select graphics and illustrations which relate to the topic.  Keep the image size proportioned and well-balanced with the text.  </a:t>
            </a:r>
          </a:p>
          <a:p>
            <a:endParaRPr lang="en-US" dirty="0"/>
          </a:p>
          <a:p>
            <a:pPr eaLnBrk="0" hangingPunct="0">
              <a:spcBef>
                <a:spcPct val="0"/>
              </a:spcBef>
            </a:pPr>
            <a:r>
              <a:rPr lang="en-US" b="1" dirty="0"/>
              <a:t>Design Notes:</a:t>
            </a:r>
            <a:r>
              <a:rPr lang="en-US" dirty="0"/>
              <a:t>  The “Full OCC Presentation Signature” (Broken Doughnut, Comptroller…, Administrator…, and Column) appears only on the first, last and contact slides. The Column is used on all slides that contain only text.  All the slides except for the first and last have the “Faded Broken Doughnut Signature” in the bottom right corner. Slides with graphs, photos and text should not have the Column, only the “Faded Broken Doughnut Signature”.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rtl="0">
              <a:defRPr sz="1000"/>
            </a:pPr>
            <a:r>
              <a:rPr lang="en-US" b="1" dirty="0" smtClean="0">
                <a:solidFill>
                  <a:srgbClr val="000000"/>
                </a:solidFill>
                <a:latin typeface="Tahoma"/>
                <a:ea typeface="Tahoma"/>
                <a:cs typeface="Tahoma"/>
              </a:rPr>
              <a:t>Hint</a:t>
            </a:r>
            <a:endParaRPr lang="en-US" dirty="0" smtClean="0">
              <a:solidFill>
                <a:srgbClr val="000000"/>
              </a:solidFill>
              <a:latin typeface="Tahoma"/>
              <a:ea typeface="Tahoma"/>
              <a:cs typeface="Tahoma"/>
            </a:endParaRPr>
          </a:p>
          <a:p>
            <a:pPr algn="l" rtl="0">
              <a:defRPr sz="1000"/>
            </a:pPr>
            <a:r>
              <a:rPr lang="en-US" dirty="0" smtClean="0">
                <a:solidFill>
                  <a:srgbClr val="000000"/>
                </a:solidFill>
                <a:latin typeface="Tahoma"/>
                <a:ea typeface="Tahoma"/>
                <a:cs typeface="Tahoma"/>
              </a:rPr>
              <a:t>•To create a flowchart, you can modify this example (copy &amp; paste) or you can start from scratch to create your own flowchart.</a:t>
            </a:r>
          </a:p>
          <a:p>
            <a:pPr algn="l" rtl="0">
              <a:defRPr sz="1000"/>
            </a:pPr>
            <a:r>
              <a:rPr lang="en-US" b="1" dirty="0" smtClean="0">
                <a:solidFill>
                  <a:srgbClr val="000000"/>
                </a:solidFill>
                <a:latin typeface="Tahoma"/>
                <a:ea typeface="Tahoma"/>
                <a:cs typeface="Tahoma"/>
              </a:rPr>
              <a:t>To add flowchart shapes</a:t>
            </a:r>
            <a:endParaRPr lang="en-US" dirty="0" smtClean="0">
              <a:solidFill>
                <a:srgbClr val="000000"/>
              </a:solidFill>
              <a:latin typeface="Tahoma"/>
              <a:ea typeface="Tahoma"/>
              <a:cs typeface="Tahoma"/>
            </a:endParaRPr>
          </a:p>
          <a:p>
            <a:pPr marL="234066" indent="-234066">
              <a:buFont typeface="+mj-lt"/>
              <a:buAutoNum type="arabicPeriod"/>
              <a:defRPr sz="1000"/>
            </a:pPr>
            <a:r>
              <a:rPr lang="en-US" dirty="0" smtClean="0">
                <a:solidFill>
                  <a:srgbClr val="000000"/>
                </a:solidFill>
                <a:latin typeface="Tahoma"/>
                <a:ea typeface="Tahoma"/>
                <a:cs typeface="Tahoma"/>
              </a:rPr>
              <a:t>In the </a:t>
            </a:r>
            <a:r>
              <a:rPr lang="en-US" b="1" dirty="0" smtClean="0">
                <a:solidFill>
                  <a:srgbClr val="000000"/>
                </a:solidFill>
                <a:latin typeface="Tahoma"/>
                <a:ea typeface="Tahoma"/>
                <a:cs typeface="Tahoma"/>
              </a:rPr>
              <a:t>Drawing</a:t>
            </a:r>
            <a:r>
              <a:rPr lang="en-US" dirty="0" smtClean="0">
                <a:solidFill>
                  <a:srgbClr val="000000"/>
                </a:solidFill>
                <a:latin typeface="Tahoma"/>
                <a:ea typeface="Tahoma"/>
                <a:cs typeface="Tahoma"/>
              </a:rPr>
              <a:t> group on the </a:t>
            </a:r>
            <a:r>
              <a:rPr lang="en-US" b="1" dirty="0" smtClean="0">
                <a:solidFill>
                  <a:srgbClr val="000000"/>
                </a:solidFill>
                <a:latin typeface="Tahoma"/>
                <a:ea typeface="Tahoma"/>
                <a:cs typeface="Tahoma"/>
              </a:rPr>
              <a:t>Home</a:t>
            </a:r>
            <a:r>
              <a:rPr lang="en-US" dirty="0" smtClean="0">
                <a:solidFill>
                  <a:srgbClr val="000000"/>
                </a:solidFill>
                <a:latin typeface="Tahoma"/>
                <a:ea typeface="Tahoma"/>
                <a:cs typeface="Tahoma"/>
              </a:rPr>
              <a:t> tab, click on the bottom “arrow” button next to the shapes, and find the </a:t>
            </a:r>
            <a:r>
              <a:rPr lang="en-US" b="1" dirty="0" smtClean="0">
                <a:solidFill>
                  <a:srgbClr val="000000"/>
                </a:solidFill>
                <a:latin typeface="Tahoma"/>
                <a:ea typeface="Tahoma"/>
                <a:cs typeface="Tahoma"/>
              </a:rPr>
              <a:t>Flowchart</a:t>
            </a:r>
            <a:r>
              <a:rPr lang="en-US" dirty="0" smtClean="0">
                <a:solidFill>
                  <a:srgbClr val="000000"/>
                </a:solidFill>
                <a:latin typeface="Tahoma"/>
                <a:ea typeface="Tahoma"/>
                <a:cs typeface="Tahoma"/>
              </a:rPr>
              <a:t> shapes.</a:t>
            </a:r>
          </a:p>
          <a:p>
            <a:pPr marL="234066" indent="-234066">
              <a:buFont typeface="+mj-lt"/>
              <a:buAutoNum type="arabicPeriod"/>
              <a:defRPr sz="1000"/>
            </a:pPr>
            <a:r>
              <a:rPr lang="en-US" dirty="0" smtClean="0">
                <a:solidFill>
                  <a:srgbClr val="000000"/>
                </a:solidFill>
                <a:latin typeface="Tahoma"/>
                <a:ea typeface="Tahoma"/>
                <a:cs typeface="Tahoma"/>
              </a:rPr>
              <a:t>Click on the shape that you want. Use the cursor to create the shape where you want it on the slide, and size it as you like.</a:t>
            </a:r>
          </a:p>
          <a:p>
            <a:pPr algn="l" rtl="0">
              <a:defRPr sz="1000"/>
            </a:pPr>
            <a:endParaRPr lang="en-US" dirty="0" smtClean="0">
              <a:solidFill>
                <a:srgbClr val="000000"/>
              </a:solidFill>
              <a:latin typeface="Tahoma"/>
              <a:ea typeface="Tahoma"/>
              <a:cs typeface="Tahoma"/>
            </a:endParaRPr>
          </a:p>
          <a:p>
            <a:pPr algn="l" rtl="0">
              <a:defRPr sz="1000"/>
            </a:pPr>
            <a:r>
              <a:rPr lang="en-US" b="1" dirty="0" smtClean="0">
                <a:solidFill>
                  <a:srgbClr val="000000"/>
                </a:solidFill>
                <a:latin typeface="Tahoma"/>
                <a:ea typeface="Tahoma"/>
                <a:cs typeface="Tahoma"/>
              </a:rPr>
              <a:t>To add connectors between the shapes</a:t>
            </a:r>
            <a:endParaRPr lang="en-US" dirty="0" smtClean="0">
              <a:solidFill>
                <a:srgbClr val="000000"/>
              </a:solidFill>
              <a:latin typeface="Tahoma"/>
              <a:ea typeface="Tahoma"/>
              <a:cs typeface="Tahoma"/>
            </a:endParaRPr>
          </a:p>
          <a:p>
            <a:pPr>
              <a:defRPr sz="1000"/>
            </a:pPr>
            <a:r>
              <a:rPr lang="en-US" dirty="0" smtClean="0">
                <a:solidFill>
                  <a:srgbClr val="000000"/>
                </a:solidFill>
                <a:latin typeface="Tahoma"/>
                <a:ea typeface="Tahoma"/>
                <a:cs typeface="Tahoma"/>
              </a:rPr>
              <a:t>1. On the </a:t>
            </a:r>
            <a:r>
              <a:rPr lang="en-US" b="1" dirty="0" smtClean="0">
                <a:solidFill>
                  <a:srgbClr val="000000"/>
                </a:solidFill>
                <a:latin typeface="Tahoma"/>
                <a:ea typeface="Tahoma"/>
                <a:cs typeface="Tahoma"/>
              </a:rPr>
              <a:t>Drawing</a:t>
            </a:r>
            <a:r>
              <a:rPr lang="en-US" dirty="0" smtClean="0">
                <a:solidFill>
                  <a:srgbClr val="000000"/>
                </a:solidFill>
                <a:latin typeface="Tahoma"/>
                <a:ea typeface="Tahoma"/>
                <a:cs typeface="Tahoma"/>
              </a:rPr>
              <a:t> group, click on the bottom “arrow” button next to the shapes, and find the </a:t>
            </a:r>
            <a:r>
              <a:rPr lang="en-US" b="1" dirty="0" smtClean="0">
                <a:solidFill>
                  <a:srgbClr val="000000"/>
                </a:solidFill>
                <a:latin typeface="Tahoma"/>
                <a:ea typeface="Tahoma"/>
                <a:cs typeface="Tahoma"/>
              </a:rPr>
              <a:t>Lines </a:t>
            </a:r>
            <a:r>
              <a:rPr lang="en-US" dirty="0" smtClean="0">
                <a:solidFill>
                  <a:srgbClr val="000000"/>
                </a:solidFill>
                <a:latin typeface="Tahoma"/>
                <a:ea typeface="Tahoma"/>
                <a:cs typeface="Tahoma"/>
              </a:rPr>
              <a:t>shapes.</a:t>
            </a:r>
          </a:p>
          <a:p>
            <a:pPr algn="l" rtl="0">
              <a:defRPr sz="1000"/>
            </a:pPr>
            <a:r>
              <a:rPr lang="en-US" dirty="0" smtClean="0">
                <a:solidFill>
                  <a:srgbClr val="000000"/>
                </a:solidFill>
                <a:latin typeface="Tahoma"/>
                <a:ea typeface="Tahoma"/>
                <a:cs typeface="Tahoma"/>
              </a:rPr>
              <a:t>2. Point to where you want to lock the connector.</a:t>
            </a:r>
          </a:p>
          <a:p>
            <a:pPr algn="l" rtl="0">
              <a:defRPr sz="1000"/>
            </a:pPr>
            <a:r>
              <a:rPr lang="en-US" dirty="0" smtClean="0">
                <a:solidFill>
                  <a:srgbClr val="000000"/>
                </a:solidFill>
                <a:latin typeface="Tahoma"/>
                <a:ea typeface="Tahoma"/>
                <a:cs typeface="Tahoma"/>
              </a:rPr>
              <a:t>3. Click the first connection site you want, point to the other shape, and then click the second connection site.</a:t>
            </a:r>
          </a:p>
          <a:p>
            <a:pPr algn="l" rtl="0">
              <a:defRPr sz="1000"/>
            </a:pPr>
            <a:r>
              <a:rPr lang="en-US" dirty="0" smtClean="0">
                <a:solidFill>
                  <a:srgbClr val="000000"/>
                </a:solidFill>
                <a:latin typeface="Tahoma"/>
                <a:ea typeface="Tahoma"/>
                <a:cs typeface="Tahoma"/>
              </a:rPr>
              <a:t>•To delete the sample flowchart and these instructions, press Control + A and then Delete.</a:t>
            </a:r>
          </a:p>
          <a:p>
            <a:endParaRPr lang="en-US" dirty="0"/>
          </a:p>
        </p:txBody>
      </p:sp>
      <p:sp>
        <p:nvSpPr>
          <p:cNvPr id="4" name="Slide Number Placeholder 3"/>
          <p:cNvSpPr>
            <a:spLocks noGrp="1"/>
          </p:cNvSpPr>
          <p:nvPr>
            <p:ph type="sldNum" sz="quarter" idx="10"/>
          </p:nvPr>
        </p:nvSpPr>
        <p:spPr/>
        <p:txBody>
          <a:bodyPr/>
          <a:lstStyle/>
          <a:p>
            <a:fld id="{F8842A6C-50AC-49E9-9064-57B5950B9834}"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F429F9-5787-4F18-BFCF-1EF18CBC028D}" type="slidenum">
              <a:rPr lang="en-US"/>
              <a:pPr/>
              <a:t>13</a:t>
            </a:fld>
            <a:endParaRPr lang="en-US" dirty="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dirty="0"/>
          </a:p>
          <a:p>
            <a:r>
              <a:rPr lang="en-US" b="1" dirty="0"/>
              <a:t>Communication Tips:</a:t>
            </a:r>
            <a:r>
              <a:rPr lang="en-US" dirty="0"/>
              <a:t>  Select graphics and illustrations which relate to the topic.  Keep the image size proportioned and well-balanced with the text.  </a:t>
            </a:r>
          </a:p>
          <a:p>
            <a:endParaRPr lang="en-US" dirty="0"/>
          </a:p>
          <a:p>
            <a:pPr eaLnBrk="0" hangingPunct="0">
              <a:spcBef>
                <a:spcPct val="0"/>
              </a:spcBef>
            </a:pPr>
            <a:r>
              <a:rPr lang="en-US" b="1" dirty="0"/>
              <a:t>Design Notes:</a:t>
            </a:r>
            <a:r>
              <a:rPr lang="en-US" dirty="0"/>
              <a:t>  The “Full OCC Presentation Signature” (Broken Doughnut, Comptroller…, Administrator…, and Column) appears only on the first, last and contact slides. The Column is used on all slides that contain only text.  All the slides except for the first and last have the “Faded Broken Doughnut Signature” in the bottom right corner. Slides with graphs, photos and text should not have the Column, only the “Faded Broken Doughnut Signature”.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F429F9-5787-4F18-BFCF-1EF18CBC028D}" type="slidenum">
              <a:rPr lang="en-US"/>
              <a:pPr/>
              <a:t>14</a:t>
            </a:fld>
            <a:endParaRPr lang="en-US" dirty="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dirty="0"/>
          </a:p>
          <a:p>
            <a:r>
              <a:rPr lang="en-US" b="1" dirty="0"/>
              <a:t>Communication Tips:</a:t>
            </a:r>
            <a:r>
              <a:rPr lang="en-US" dirty="0"/>
              <a:t>  Select graphics and illustrations which relate to the topic.  Keep the image size proportioned and well-balanced with the text.  </a:t>
            </a:r>
          </a:p>
          <a:p>
            <a:endParaRPr lang="en-US" dirty="0"/>
          </a:p>
          <a:p>
            <a:pPr eaLnBrk="0" hangingPunct="0">
              <a:spcBef>
                <a:spcPct val="0"/>
              </a:spcBef>
            </a:pPr>
            <a:r>
              <a:rPr lang="en-US" b="1" dirty="0"/>
              <a:t>Design Notes:</a:t>
            </a:r>
            <a:r>
              <a:rPr lang="en-US" dirty="0"/>
              <a:t>  The “Full OCC Presentation Signature” (Broken Doughnut, Comptroller…, Administrator…, and Column) appears only on the first, last and contact slides. The Column is used on all slides that contain only text.  All the slides except for the first and last have the “Faded Broken Doughnut Signature” in the bottom right corner. Slides with graphs, photos and text should not have the Column, only the “Faded Broken Doughnut Signature”.</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F429F9-5787-4F18-BFCF-1EF18CBC028D}" type="slidenum">
              <a:rPr lang="en-US"/>
              <a:pPr/>
              <a:t>15</a:t>
            </a:fld>
            <a:endParaRPr lang="en-US" dirty="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dirty="0"/>
          </a:p>
          <a:p>
            <a:r>
              <a:rPr lang="en-US" b="1" dirty="0"/>
              <a:t>Communication Tips:</a:t>
            </a:r>
            <a:r>
              <a:rPr lang="en-US" dirty="0"/>
              <a:t>  Select graphics and illustrations which relate to the topic.  Keep the image size proportioned and well-balanced with the text.  </a:t>
            </a:r>
          </a:p>
          <a:p>
            <a:endParaRPr lang="en-US" dirty="0"/>
          </a:p>
          <a:p>
            <a:pPr eaLnBrk="0" hangingPunct="0">
              <a:spcBef>
                <a:spcPct val="0"/>
              </a:spcBef>
            </a:pPr>
            <a:r>
              <a:rPr lang="en-US" b="1" dirty="0"/>
              <a:t>Design Notes:</a:t>
            </a:r>
            <a:r>
              <a:rPr lang="en-US" dirty="0"/>
              <a:t>  The “Full OCC Presentation Signature” (Broken Doughnut, Comptroller…, Administrator…, and Column) appears only on the first, last and contact slides. The Column is used on all slides that contain only text.  All the slides except for the first and last have the “Faded Broken Doughnut Signature” in the bottom right corner. Slides with graphs, photos and text should not have the Column, only the “Faded Broken Doughnut Signature”.</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F429F9-5787-4F18-BFCF-1EF18CBC028D}" type="slidenum">
              <a:rPr lang="en-US"/>
              <a:pPr/>
              <a:t>16</a:t>
            </a:fld>
            <a:endParaRPr lang="en-US" dirty="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dirty="0"/>
          </a:p>
          <a:p>
            <a:r>
              <a:rPr lang="en-US" b="1" dirty="0"/>
              <a:t>Communication Tips:</a:t>
            </a:r>
            <a:r>
              <a:rPr lang="en-US" dirty="0"/>
              <a:t>  Select graphics and illustrations which relate to the topic.  Keep the image size proportioned and well-balanced with the text.  </a:t>
            </a:r>
          </a:p>
          <a:p>
            <a:endParaRPr lang="en-US" dirty="0"/>
          </a:p>
          <a:p>
            <a:pPr eaLnBrk="0" hangingPunct="0">
              <a:spcBef>
                <a:spcPct val="0"/>
              </a:spcBef>
            </a:pPr>
            <a:r>
              <a:rPr lang="en-US" b="1" dirty="0"/>
              <a:t>Design Notes:</a:t>
            </a:r>
            <a:r>
              <a:rPr lang="en-US" dirty="0"/>
              <a:t>  The “Full OCC Presentation Signature” (Broken Doughnut, Comptroller…, Administrator…, and Column) appears only on the first, last and contact slides. The Column is used on all slides that contain only text.  All the slides except for the first and last have the “Faded Broken Doughnut Signature” in the bottom right corner. Slides with graphs, photos and text should not have the Column, only the “Faded Broken Doughnut Signature”.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F429F9-5787-4F18-BFCF-1EF18CBC028D}" type="slidenum">
              <a:rPr lang="en-US"/>
              <a:pPr/>
              <a:t>17</a:t>
            </a:fld>
            <a:endParaRPr lang="en-US" dirty="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dirty="0"/>
          </a:p>
          <a:p>
            <a:r>
              <a:rPr lang="en-US" b="1" dirty="0"/>
              <a:t>Communication Tips:</a:t>
            </a:r>
            <a:r>
              <a:rPr lang="en-US" dirty="0"/>
              <a:t>  Select graphics and illustrations which relate to the topic.  Keep the image size proportioned and well-balanced with the text.  </a:t>
            </a:r>
          </a:p>
          <a:p>
            <a:endParaRPr lang="en-US" dirty="0"/>
          </a:p>
          <a:p>
            <a:pPr eaLnBrk="0" hangingPunct="0">
              <a:spcBef>
                <a:spcPct val="0"/>
              </a:spcBef>
            </a:pPr>
            <a:r>
              <a:rPr lang="en-US" b="1" dirty="0"/>
              <a:t>Design Notes:</a:t>
            </a:r>
            <a:r>
              <a:rPr lang="en-US" dirty="0"/>
              <a:t>  The “Full OCC Presentation Signature” (Broken Doughnut, Comptroller…, Administrator…, and Column) appears only on the first, last and contact slides. The Column is used on all slides that contain only text.  All the slides except for the first and last have the “Faded Broken Doughnut Signature” in the bottom right corner. Slides with graphs, photos and text should not have the Column, only the “Faded Broken Doughnut Signature”.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F429F9-5787-4F18-BFCF-1EF18CBC028D}" type="slidenum">
              <a:rPr lang="en-US"/>
              <a:pPr/>
              <a:t>18</a:t>
            </a:fld>
            <a:endParaRPr lang="en-US" dirty="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dirty="0"/>
          </a:p>
          <a:p>
            <a:r>
              <a:rPr lang="en-US" b="1" dirty="0"/>
              <a:t>Communication Tips:</a:t>
            </a:r>
            <a:r>
              <a:rPr lang="en-US" dirty="0"/>
              <a:t>  Select graphics and illustrations which relate to the topic.  Keep the image size proportioned and well-balanced with the text.  </a:t>
            </a:r>
          </a:p>
          <a:p>
            <a:endParaRPr lang="en-US" dirty="0"/>
          </a:p>
          <a:p>
            <a:pPr eaLnBrk="0" hangingPunct="0">
              <a:spcBef>
                <a:spcPct val="0"/>
              </a:spcBef>
            </a:pPr>
            <a:r>
              <a:rPr lang="en-US" b="1" dirty="0"/>
              <a:t>Design Notes:</a:t>
            </a:r>
            <a:r>
              <a:rPr lang="en-US" dirty="0"/>
              <a:t>  The “Full OCC Presentation Signature” (Broken Doughnut, Comptroller…, Administrator…, and Column) appears only on the first, last and contact slides. The Column is used on all slides that contain only text.  All the slides except for the first and last have the “Faded Broken Doughnut Signature” in the bottom right corner. Slides with graphs, photos and text should not have the Column, only the “Faded Broken Doughnut Signature”.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6D5B61-06AE-4923-962E-4ED294FC45AF}" type="slidenum">
              <a:rPr lang="en-US"/>
              <a:pPr/>
              <a:t>19</a:t>
            </a:fld>
            <a:endParaRPr lang="en-US" dirty="0"/>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r>
              <a:rPr lang="en-US" dirty="0"/>
              <a:t>This is an example of a “Contact” slide.</a:t>
            </a:r>
          </a:p>
          <a:p>
            <a:endParaRPr lang="en-US" dirty="0"/>
          </a:p>
          <a:p>
            <a:r>
              <a:rPr lang="en-US" b="1" dirty="0"/>
              <a:t>Communication Tips:</a:t>
            </a:r>
            <a:r>
              <a:rPr lang="en-US" dirty="0"/>
              <a:t>  Choose a font which is easy to read and projects well.</a:t>
            </a:r>
          </a:p>
          <a:p>
            <a:endParaRPr lang="en-US" dirty="0"/>
          </a:p>
          <a:p>
            <a:pPr eaLnBrk="0" hangingPunct="0">
              <a:spcBef>
                <a:spcPct val="0"/>
              </a:spcBef>
            </a:pPr>
            <a:r>
              <a:rPr lang="en-US" b="1" dirty="0"/>
              <a:t>Design Notes:</a:t>
            </a:r>
            <a:r>
              <a:rPr lang="en-US" dirty="0"/>
              <a:t>  The “Full OCC Presentation Signature” (Broken Doughnut, Comptroller…, Administrator…, and Column) appears only on the first, last and contact slides. The Column is used on all slides that contain only text.  All the slides except for the first and last have the “Faded Broken Doughnut Signature” in the bottom right corner. Slides with graphs, photos and text should not have the Column, only the “Faded Broken Doughnut Signature”.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A6BCC2-E9FD-4211-A501-12281E8F7792}" type="slidenum">
              <a:rPr lang="en-US"/>
              <a:pPr/>
              <a:t>2</a:t>
            </a:fld>
            <a:endParaRPr lang="en-US" dirty="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r>
              <a:rPr lang="en-US" dirty="0"/>
              <a:t>This is an example of a typical screen using only bulleted text.  </a:t>
            </a:r>
          </a:p>
          <a:p>
            <a:endParaRPr lang="en-US" dirty="0"/>
          </a:p>
          <a:p>
            <a:r>
              <a:rPr lang="en-US" b="1" dirty="0"/>
              <a:t>Communication Tips:</a:t>
            </a:r>
            <a:r>
              <a:rPr lang="en-US" dirty="0"/>
              <a:t>   Avoid using full sentences. Try to keep the bullet topics clear and brief, using key words to convey the message.  Use a conservative typeface for text and keep the it consistent throughout the document. Adding color can make your presentation attractive and support your message, but be conservative and select your colors carefully. </a:t>
            </a:r>
          </a:p>
          <a:p>
            <a:endParaRPr lang="en-US" dirty="0"/>
          </a:p>
          <a:p>
            <a:pPr eaLnBrk="0" hangingPunct="0">
              <a:spcBef>
                <a:spcPct val="0"/>
              </a:spcBef>
            </a:pPr>
            <a:r>
              <a:rPr lang="en-US" b="1" dirty="0"/>
              <a:t>Design Notes:</a:t>
            </a:r>
            <a:r>
              <a:rPr lang="en-US" dirty="0"/>
              <a:t>  The “Full OCC Presentation Signature” (Broken Doughnut, Comptroller…, Administrator…, and Column) appears only on the first, last and contact slides. The Column is used on all slides that contain only text.  All the slides except for the first and last have the “Faded Broken Doughnut Signature” in the bottom right corner. Slides with graphs, photos and text should not have the Column, only the “Faded Broken Doughnut Signature”.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DBB0D-62D8-4DE7-B3DC-6E6CCA68A2D8}" type="slidenum">
              <a:rPr lang="en-US"/>
              <a:pPr/>
              <a:t>3</a:t>
            </a:fld>
            <a:endParaRPr lang="en-US" dirty="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n-US" dirty="0"/>
              <a:t>This is an example of a text screen with a single graphic inserted.  Note:  Faded Broken Doughnut is in front of the graphic.</a:t>
            </a:r>
          </a:p>
          <a:p>
            <a:endParaRPr lang="en-US" dirty="0"/>
          </a:p>
          <a:p>
            <a:r>
              <a:rPr lang="en-US" b="1" dirty="0"/>
              <a:t>Communication Tips:</a:t>
            </a:r>
            <a:r>
              <a:rPr lang="en-US" dirty="0"/>
              <a:t>   Use pictures and graphics which are appropriate and enhance your presentation.  The use of graphics and illustrations add interest to presentations, however their use should be kept to a minimum.  Use color to support and not decorate your message.</a:t>
            </a:r>
          </a:p>
          <a:p>
            <a:endParaRPr lang="en-US" b="1" dirty="0"/>
          </a:p>
          <a:p>
            <a:pPr eaLnBrk="0" hangingPunct="0">
              <a:spcBef>
                <a:spcPct val="0"/>
              </a:spcBef>
            </a:pPr>
            <a:r>
              <a:rPr lang="en-US" b="1" dirty="0"/>
              <a:t>Design Notes:</a:t>
            </a:r>
            <a:r>
              <a:rPr lang="en-US" dirty="0"/>
              <a:t>  The “Full OCC Presentation Signature” (Broken Doughnut, Comptroller…, Administrator…, and Column) appears only on the first, last and contact slides. The Column is used on all slides that contain only text.  All the slides except for the first and last have the “Faded Broken Doughnut Signature” in the bottom right corner. Slides with graphs, photos and text should not have the Column, only the “Faded Broken Doughnut Signature”.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DBB0D-62D8-4DE7-B3DC-6E6CCA68A2D8}" type="slidenum">
              <a:rPr lang="en-US"/>
              <a:pPr/>
              <a:t>4</a:t>
            </a:fld>
            <a:endParaRPr lang="en-US" dirty="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n-US" dirty="0"/>
              <a:t>This is an example of a text screen with a single graphic inserted.  Note:  Faded Broken Doughnut is in front of the graphic.</a:t>
            </a:r>
          </a:p>
          <a:p>
            <a:endParaRPr lang="en-US" dirty="0"/>
          </a:p>
          <a:p>
            <a:r>
              <a:rPr lang="en-US" b="1" dirty="0"/>
              <a:t>Communication Tips:</a:t>
            </a:r>
            <a:r>
              <a:rPr lang="en-US" dirty="0"/>
              <a:t>   Use pictures and graphics which are appropriate and enhance your presentation.  The use of graphics and illustrations add interest to presentations, however their use should be kept to a minimum.  Use color to support and not decorate your message.</a:t>
            </a:r>
          </a:p>
          <a:p>
            <a:endParaRPr lang="en-US" b="1" dirty="0"/>
          </a:p>
          <a:p>
            <a:pPr eaLnBrk="0" hangingPunct="0">
              <a:spcBef>
                <a:spcPct val="0"/>
              </a:spcBef>
            </a:pPr>
            <a:r>
              <a:rPr lang="en-US" b="1" dirty="0"/>
              <a:t>Design Notes:</a:t>
            </a:r>
            <a:r>
              <a:rPr lang="en-US" dirty="0"/>
              <a:t>  The “Full OCC Presentation Signature” (Broken Doughnut, Comptroller…, Administrator…, and Column) appears only on the first, last and contact slides. The Column is used on all slides that contain only text.  All the slides except for the first and last have the “Faded Broken Doughnut Signature” in the bottom right corner. Slides with graphs, photos and text should not have the Column, only the “Faded Broken Doughnut Signature”.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DBB0D-62D8-4DE7-B3DC-6E6CCA68A2D8}" type="slidenum">
              <a:rPr lang="en-US"/>
              <a:pPr/>
              <a:t>5</a:t>
            </a:fld>
            <a:endParaRPr lang="en-US" dirty="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n-US" dirty="0"/>
              <a:t>This is an example of a text screen with a single graphic inserted.  Note:  Faded Broken Doughnut is in front of the graphic.</a:t>
            </a:r>
          </a:p>
          <a:p>
            <a:endParaRPr lang="en-US" dirty="0"/>
          </a:p>
          <a:p>
            <a:r>
              <a:rPr lang="en-US" b="1" dirty="0"/>
              <a:t>Communication Tips:</a:t>
            </a:r>
            <a:r>
              <a:rPr lang="en-US" dirty="0"/>
              <a:t>   Use pictures and graphics which are appropriate and enhance your presentation.  The use of graphics and illustrations add interest to presentations, however their use should be kept to a minimum.  Use color to support and not decorate your message.</a:t>
            </a:r>
          </a:p>
          <a:p>
            <a:endParaRPr lang="en-US" b="1" dirty="0"/>
          </a:p>
          <a:p>
            <a:pPr eaLnBrk="0" hangingPunct="0">
              <a:spcBef>
                <a:spcPct val="0"/>
              </a:spcBef>
            </a:pPr>
            <a:r>
              <a:rPr lang="en-US" b="1" dirty="0"/>
              <a:t>Design Notes:</a:t>
            </a:r>
            <a:r>
              <a:rPr lang="en-US" dirty="0"/>
              <a:t>  The “Full OCC Presentation Signature” (Broken Doughnut, Comptroller…, Administrator…, and Column) appears only on the first, last and contact slides. The Column is used on all slides that contain only text.  All the slides except for the first and last have the “Faded Broken Doughnut Signature” in the bottom right corner. Slides with graphs, photos and text should not have the Column, only the “Faded Broken Doughnut Signature”.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rtl="0">
              <a:defRPr sz="1000"/>
            </a:pPr>
            <a:r>
              <a:rPr lang="en-US" b="1" dirty="0" smtClean="0">
                <a:solidFill>
                  <a:srgbClr val="000000"/>
                </a:solidFill>
                <a:latin typeface="Tahoma"/>
                <a:ea typeface="Tahoma"/>
                <a:cs typeface="Tahoma"/>
              </a:rPr>
              <a:t>Hint</a:t>
            </a:r>
            <a:endParaRPr lang="en-US" dirty="0" smtClean="0">
              <a:solidFill>
                <a:srgbClr val="000000"/>
              </a:solidFill>
              <a:latin typeface="Tahoma"/>
              <a:ea typeface="Tahoma"/>
              <a:cs typeface="Tahoma"/>
            </a:endParaRPr>
          </a:p>
          <a:p>
            <a:pPr algn="l" rtl="0">
              <a:defRPr sz="1000"/>
            </a:pPr>
            <a:r>
              <a:rPr lang="en-US" dirty="0" smtClean="0">
                <a:solidFill>
                  <a:srgbClr val="000000"/>
                </a:solidFill>
                <a:latin typeface="Tahoma"/>
                <a:ea typeface="Tahoma"/>
                <a:cs typeface="Tahoma"/>
              </a:rPr>
              <a:t>•To create a flowchart, you can modify this example (copy &amp; paste) or you can start from scratch to create your own flowchart.</a:t>
            </a:r>
          </a:p>
          <a:p>
            <a:pPr algn="l" rtl="0">
              <a:defRPr sz="1000"/>
            </a:pPr>
            <a:r>
              <a:rPr lang="en-US" b="1" dirty="0" smtClean="0">
                <a:solidFill>
                  <a:srgbClr val="000000"/>
                </a:solidFill>
                <a:latin typeface="Tahoma"/>
                <a:ea typeface="Tahoma"/>
                <a:cs typeface="Tahoma"/>
              </a:rPr>
              <a:t>To add flowchart shapes</a:t>
            </a:r>
            <a:endParaRPr lang="en-US" dirty="0" smtClean="0">
              <a:solidFill>
                <a:srgbClr val="000000"/>
              </a:solidFill>
              <a:latin typeface="Tahoma"/>
              <a:ea typeface="Tahoma"/>
              <a:cs typeface="Tahoma"/>
            </a:endParaRPr>
          </a:p>
          <a:p>
            <a:pPr marL="233299" indent="-233299">
              <a:buFont typeface="+mj-lt"/>
              <a:buAutoNum type="arabicPeriod"/>
              <a:defRPr sz="1000"/>
            </a:pPr>
            <a:r>
              <a:rPr lang="en-US" dirty="0" smtClean="0">
                <a:solidFill>
                  <a:srgbClr val="000000"/>
                </a:solidFill>
                <a:latin typeface="Tahoma"/>
                <a:ea typeface="Tahoma"/>
                <a:cs typeface="Tahoma"/>
              </a:rPr>
              <a:t>In the </a:t>
            </a:r>
            <a:r>
              <a:rPr lang="en-US" b="1" dirty="0" smtClean="0">
                <a:solidFill>
                  <a:srgbClr val="000000"/>
                </a:solidFill>
                <a:latin typeface="Tahoma"/>
                <a:ea typeface="Tahoma"/>
                <a:cs typeface="Tahoma"/>
              </a:rPr>
              <a:t>Drawing</a:t>
            </a:r>
            <a:r>
              <a:rPr lang="en-US" dirty="0" smtClean="0">
                <a:solidFill>
                  <a:srgbClr val="000000"/>
                </a:solidFill>
                <a:latin typeface="Tahoma"/>
                <a:ea typeface="Tahoma"/>
                <a:cs typeface="Tahoma"/>
              </a:rPr>
              <a:t> group on the </a:t>
            </a:r>
            <a:r>
              <a:rPr lang="en-US" b="1" dirty="0" smtClean="0">
                <a:solidFill>
                  <a:srgbClr val="000000"/>
                </a:solidFill>
                <a:latin typeface="Tahoma"/>
                <a:ea typeface="Tahoma"/>
                <a:cs typeface="Tahoma"/>
              </a:rPr>
              <a:t>Home</a:t>
            </a:r>
            <a:r>
              <a:rPr lang="en-US" dirty="0" smtClean="0">
                <a:solidFill>
                  <a:srgbClr val="000000"/>
                </a:solidFill>
                <a:latin typeface="Tahoma"/>
                <a:ea typeface="Tahoma"/>
                <a:cs typeface="Tahoma"/>
              </a:rPr>
              <a:t> tab, click on the bottom “arrow” button next to the shapes, and find the </a:t>
            </a:r>
            <a:r>
              <a:rPr lang="en-US" b="1" dirty="0" smtClean="0">
                <a:solidFill>
                  <a:srgbClr val="000000"/>
                </a:solidFill>
                <a:latin typeface="Tahoma"/>
                <a:ea typeface="Tahoma"/>
                <a:cs typeface="Tahoma"/>
              </a:rPr>
              <a:t>Flowchart</a:t>
            </a:r>
            <a:r>
              <a:rPr lang="en-US" dirty="0" smtClean="0">
                <a:solidFill>
                  <a:srgbClr val="000000"/>
                </a:solidFill>
                <a:latin typeface="Tahoma"/>
                <a:ea typeface="Tahoma"/>
                <a:cs typeface="Tahoma"/>
              </a:rPr>
              <a:t> shapes.</a:t>
            </a:r>
          </a:p>
          <a:p>
            <a:pPr marL="233299" indent="-233299">
              <a:buFont typeface="+mj-lt"/>
              <a:buAutoNum type="arabicPeriod"/>
              <a:defRPr sz="1000"/>
            </a:pPr>
            <a:r>
              <a:rPr lang="en-US" dirty="0" smtClean="0">
                <a:solidFill>
                  <a:srgbClr val="000000"/>
                </a:solidFill>
                <a:latin typeface="Tahoma"/>
                <a:ea typeface="Tahoma"/>
                <a:cs typeface="Tahoma"/>
              </a:rPr>
              <a:t>Click on the shape that you want. Use the cursor to create the shape where you want it on the slide, and size it as you like.</a:t>
            </a:r>
          </a:p>
          <a:p>
            <a:pPr algn="l" rtl="0">
              <a:defRPr sz="1000"/>
            </a:pPr>
            <a:endParaRPr lang="en-US" dirty="0" smtClean="0">
              <a:solidFill>
                <a:srgbClr val="000000"/>
              </a:solidFill>
              <a:latin typeface="Tahoma"/>
              <a:ea typeface="Tahoma"/>
              <a:cs typeface="Tahoma"/>
            </a:endParaRPr>
          </a:p>
          <a:p>
            <a:pPr algn="l" rtl="0">
              <a:defRPr sz="1000"/>
            </a:pPr>
            <a:r>
              <a:rPr lang="en-US" b="1" dirty="0" smtClean="0">
                <a:solidFill>
                  <a:srgbClr val="000000"/>
                </a:solidFill>
                <a:latin typeface="Tahoma"/>
                <a:ea typeface="Tahoma"/>
                <a:cs typeface="Tahoma"/>
              </a:rPr>
              <a:t>To add connectors between the shapes</a:t>
            </a:r>
            <a:endParaRPr lang="en-US" dirty="0" smtClean="0">
              <a:solidFill>
                <a:srgbClr val="000000"/>
              </a:solidFill>
              <a:latin typeface="Tahoma"/>
              <a:ea typeface="Tahoma"/>
              <a:cs typeface="Tahoma"/>
            </a:endParaRPr>
          </a:p>
          <a:p>
            <a:pPr>
              <a:defRPr sz="1000"/>
            </a:pPr>
            <a:r>
              <a:rPr lang="en-US" dirty="0" smtClean="0">
                <a:solidFill>
                  <a:srgbClr val="000000"/>
                </a:solidFill>
                <a:latin typeface="Tahoma"/>
                <a:ea typeface="Tahoma"/>
                <a:cs typeface="Tahoma"/>
              </a:rPr>
              <a:t>1. On the </a:t>
            </a:r>
            <a:r>
              <a:rPr lang="en-US" b="1" dirty="0" smtClean="0">
                <a:solidFill>
                  <a:srgbClr val="000000"/>
                </a:solidFill>
                <a:latin typeface="Tahoma"/>
                <a:ea typeface="Tahoma"/>
                <a:cs typeface="Tahoma"/>
              </a:rPr>
              <a:t>Drawing</a:t>
            </a:r>
            <a:r>
              <a:rPr lang="en-US" dirty="0" smtClean="0">
                <a:solidFill>
                  <a:srgbClr val="000000"/>
                </a:solidFill>
                <a:latin typeface="Tahoma"/>
                <a:ea typeface="Tahoma"/>
                <a:cs typeface="Tahoma"/>
              </a:rPr>
              <a:t> group, click on the bottom “arrow” button next to the shapes, and find the </a:t>
            </a:r>
            <a:r>
              <a:rPr lang="en-US" b="1" dirty="0" smtClean="0">
                <a:solidFill>
                  <a:srgbClr val="000000"/>
                </a:solidFill>
                <a:latin typeface="Tahoma"/>
                <a:ea typeface="Tahoma"/>
                <a:cs typeface="Tahoma"/>
              </a:rPr>
              <a:t>Lines </a:t>
            </a:r>
            <a:r>
              <a:rPr lang="en-US" dirty="0" smtClean="0">
                <a:solidFill>
                  <a:srgbClr val="000000"/>
                </a:solidFill>
                <a:latin typeface="Tahoma"/>
                <a:ea typeface="Tahoma"/>
                <a:cs typeface="Tahoma"/>
              </a:rPr>
              <a:t>shapes.</a:t>
            </a:r>
          </a:p>
          <a:p>
            <a:pPr algn="l" rtl="0">
              <a:defRPr sz="1000"/>
            </a:pPr>
            <a:r>
              <a:rPr lang="en-US" dirty="0" smtClean="0">
                <a:solidFill>
                  <a:srgbClr val="000000"/>
                </a:solidFill>
                <a:latin typeface="Tahoma"/>
                <a:ea typeface="Tahoma"/>
                <a:cs typeface="Tahoma"/>
              </a:rPr>
              <a:t>2. Point to where you want to lock the connector.</a:t>
            </a:r>
          </a:p>
          <a:p>
            <a:pPr algn="l" rtl="0">
              <a:defRPr sz="1000"/>
            </a:pPr>
            <a:r>
              <a:rPr lang="en-US" dirty="0" smtClean="0">
                <a:solidFill>
                  <a:srgbClr val="000000"/>
                </a:solidFill>
                <a:latin typeface="Tahoma"/>
                <a:ea typeface="Tahoma"/>
                <a:cs typeface="Tahoma"/>
              </a:rPr>
              <a:t>3. Click the first connection site you want, point to the other shape, and then click the second connection site.</a:t>
            </a:r>
          </a:p>
          <a:p>
            <a:pPr algn="l" rtl="0">
              <a:defRPr sz="1000"/>
            </a:pPr>
            <a:r>
              <a:rPr lang="en-US" dirty="0" smtClean="0">
                <a:solidFill>
                  <a:srgbClr val="000000"/>
                </a:solidFill>
                <a:latin typeface="Tahoma"/>
                <a:ea typeface="Tahoma"/>
                <a:cs typeface="Tahoma"/>
              </a:rPr>
              <a:t>•To delete the sample flowchart and these instructions, press Control + A and then Delete.</a:t>
            </a:r>
          </a:p>
          <a:p>
            <a:endParaRPr lang="en-US" dirty="0"/>
          </a:p>
        </p:txBody>
      </p:sp>
      <p:sp>
        <p:nvSpPr>
          <p:cNvPr id="4" name="Slide Number Placeholder 3"/>
          <p:cNvSpPr>
            <a:spLocks noGrp="1"/>
          </p:cNvSpPr>
          <p:nvPr>
            <p:ph type="sldNum" sz="quarter" idx="10"/>
          </p:nvPr>
        </p:nvSpPr>
        <p:spPr/>
        <p:txBody>
          <a:bodyPr/>
          <a:lstStyle/>
          <a:p>
            <a:fld id="{F8842A6C-50AC-49E9-9064-57B5950B9834}"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DBB0D-62D8-4DE7-B3DC-6E6CCA68A2D8}" type="slidenum">
              <a:rPr lang="en-US"/>
              <a:pPr/>
              <a:t>7</a:t>
            </a:fld>
            <a:endParaRPr lang="en-US" dirty="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n-US" dirty="0"/>
              <a:t>This is an example of a text screen with a single graphic inserted.  Note:  Faded Broken Doughnut is in front of the graphic.</a:t>
            </a:r>
          </a:p>
          <a:p>
            <a:endParaRPr lang="en-US" dirty="0"/>
          </a:p>
          <a:p>
            <a:r>
              <a:rPr lang="en-US" b="1" dirty="0"/>
              <a:t>Communication Tips:</a:t>
            </a:r>
            <a:r>
              <a:rPr lang="en-US" dirty="0"/>
              <a:t>   Use pictures and graphics which are appropriate and enhance your presentation.  The use of graphics and illustrations add interest to presentations, however their use should be kept to a minimum.  Use color to support and not decorate your message.</a:t>
            </a:r>
          </a:p>
          <a:p>
            <a:endParaRPr lang="en-US" b="1" dirty="0"/>
          </a:p>
          <a:p>
            <a:pPr eaLnBrk="0" hangingPunct="0">
              <a:spcBef>
                <a:spcPct val="0"/>
              </a:spcBef>
            </a:pPr>
            <a:r>
              <a:rPr lang="en-US" b="1" dirty="0"/>
              <a:t>Design Notes:</a:t>
            </a:r>
            <a:r>
              <a:rPr lang="en-US" dirty="0"/>
              <a:t>  The “Full OCC Presentation Signature” (Broken Doughnut, Comptroller…, Administrator…, and Column) appears only on the first, last and contact slides. The Column is used on all slides that contain only text.  All the slides except for the first and last have the “Faded Broken Doughnut Signature” in the bottom right corner. Slides with graphs, photos and text should not have the Column, only the “Faded Broken Doughnut Signature”.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6DBB0D-62D8-4DE7-B3DC-6E6CCA68A2D8}" type="slidenum">
              <a:rPr lang="en-US"/>
              <a:pPr/>
              <a:t>8</a:t>
            </a:fld>
            <a:endParaRPr lang="en-US" dirty="0"/>
          </a:p>
        </p:txBody>
      </p:sp>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p:txBody>
          <a:bodyPr/>
          <a:lstStyle/>
          <a:p>
            <a:r>
              <a:rPr lang="en-US" dirty="0"/>
              <a:t>This is an example of a text screen with a single graphic inserted.  Note:  Faded Broken Doughnut is in front of the graphic.</a:t>
            </a:r>
          </a:p>
          <a:p>
            <a:endParaRPr lang="en-US" dirty="0"/>
          </a:p>
          <a:p>
            <a:r>
              <a:rPr lang="en-US" b="1" dirty="0"/>
              <a:t>Communication Tips:</a:t>
            </a:r>
            <a:r>
              <a:rPr lang="en-US" dirty="0"/>
              <a:t>   Use pictures and graphics which are appropriate and enhance your presentation.  The use of graphics and illustrations add interest to presentations, however their use should be kept to a minimum.  Use color to support and not decorate your message.</a:t>
            </a:r>
          </a:p>
          <a:p>
            <a:endParaRPr lang="en-US" b="1" dirty="0"/>
          </a:p>
          <a:p>
            <a:pPr eaLnBrk="0" hangingPunct="0">
              <a:spcBef>
                <a:spcPct val="0"/>
              </a:spcBef>
            </a:pPr>
            <a:r>
              <a:rPr lang="en-US" b="1" dirty="0"/>
              <a:t>Design Notes:</a:t>
            </a:r>
            <a:r>
              <a:rPr lang="en-US" dirty="0"/>
              <a:t>  The “Full OCC Presentation Signature” (Broken Doughnut, Comptroller…, Administrator…, and Column) appears only on the first, last and contact slides. The Column is used on all slides that contain only text.  All the slides except for the first and last have the “Faded Broken Doughnut Signature” in the bottom right corner. Slides with graphs, photos and text should not have the Column, only the “Faded Broken Doughnut Signature”.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857610-5F4C-4FEB-B73D-A82DB17CA950}" type="slidenum">
              <a:rPr lang="en-US"/>
              <a:pPr/>
              <a:t>9</a:t>
            </a:fld>
            <a:endParaRPr lang="en-US" dirty="0"/>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r>
              <a:rPr lang="en-US" dirty="0"/>
              <a:t>This is an example of a text screen with two graphics images inserted.  </a:t>
            </a:r>
          </a:p>
          <a:p>
            <a:endParaRPr lang="en-US" dirty="0"/>
          </a:p>
          <a:p>
            <a:r>
              <a:rPr lang="en-US" b="1" dirty="0"/>
              <a:t>Communication Tips:</a:t>
            </a:r>
            <a:r>
              <a:rPr lang="en-US" dirty="0"/>
              <a:t>  Proper use of color and graphics can make the difference between a boring, dull presentation and one that is stimulating and informative. </a:t>
            </a:r>
          </a:p>
          <a:p>
            <a:endParaRPr lang="en-US" dirty="0"/>
          </a:p>
          <a:p>
            <a:pPr eaLnBrk="0" hangingPunct="0">
              <a:spcBef>
                <a:spcPct val="0"/>
              </a:spcBef>
            </a:pPr>
            <a:r>
              <a:rPr lang="en-US" b="1" dirty="0"/>
              <a:t>Design Notes:</a:t>
            </a:r>
            <a:r>
              <a:rPr lang="en-US" dirty="0"/>
              <a:t>  The “Full OCC Presentation Signature” (Broken Doughnut, Comptroller…, Administrator…, and Column) appears only on the first, last and contact slides. The Column is used on all slides that contain only text.  All the slides except for the first and last have the “Faded Broken Doughnut Signature” in the bottom right corner. Slides with graphs, photos and text should not have the Column, only the “Faded Broken Doughnut Signature”.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DAB19BEC-D376-4277-A056-26E75CE727B4}"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BE40523E-0692-41BA-AECC-6B6A30945B50}"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D014C2B6-7501-4BF0-A7A0-B0673E40DBA3}"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69D565A2-1AC3-4271-BE63-144278771F3A}"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453704FD-CB42-4E35-B135-6E73FE709A98}"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15FCD620-CFE3-4E30-94C5-7C9231451743}"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2D8D0D03-83BF-43E0-B6EF-5137BE2CC51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D8A40FDF-8D08-42BD-AB82-F84E6F353939}"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8E77A588-0D2B-400D-A112-0448B6C55C22}"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7814558C-1876-4855-8E87-6E81C039F200}"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A63D57FF-8246-4F06-8F11-0AF4C425B0B7}"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FF5CCD4-A957-4724-9227-A6133D0A3951}"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10.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57" name="Group 2069"/>
          <p:cNvGrpSpPr>
            <a:grpSpLocks/>
          </p:cNvGrpSpPr>
          <p:nvPr/>
        </p:nvGrpSpPr>
        <p:grpSpPr bwMode="auto">
          <a:xfrm>
            <a:off x="0" y="0"/>
            <a:ext cx="3276600" cy="6858000"/>
            <a:chOff x="0" y="0"/>
            <a:chExt cx="2064" cy="4320"/>
          </a:xfrm>
        </p:grpSpPr>
        <p:pic>
          <p:nvPicPr>
            <p:cNvPr id="14358" name="Picture 2070" descr="O:\SPP\Pictures\Columns\Column8c50% copy.jpg"/>
            <p:cNvPicPr>
              <a:picLocks noChangeAspect="1" noChangeArrowheads="1"/>
            </p:cNvPicPr>
            <p:nvPr/>
          </p:nvPicPr>
          <p:blipFill>
            <a:blip r:embed="rId3" cstate="print"/>
            <a:srcRect l="12766"/>
            <a:stretch>
              <a:fillRect/>
            </a:stretch>
          </p:blipFill>
          <p:spPr bwMode="auto">
            <a:xfrm>
              <a:off x="0" y="0"/>
              <a:ext cx="1968" cy="4320"/>
            </a:xfrm>
            <a:prstGeom prst="rect">
              <a:avLst/>
            </a:prstGeom>
            <a:noFill/>
          </p:spPr>
        </p:pic>
        <p:pic>
          <p:nvPicPr>
            <p:cNvPr id="14359" name="Picture 2071" descr="C:\temp\TITZMAN\Seal\REDS\5\OCCDough.t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28" y="444"/>
              <a:ext cx="269" cy="288"/>
            </a:xfrm>
            <a:prstGeom prst="rect">
              <a:avLst/>
            </a:prstGeom>
            <a:noFill/>
          </p:spPr>
        </p:pic>
        <p:sp>
          <p:nvSpPr>
            <p:cNvPr id="14360" name="Text Box 2072"/>
            <p:cNvSpPr txBox="1">
              <a:spLocks noChangeArrowheads="1"/>
            </p:cNvSpPr>
            <p:nvPr/>
          </p:nvSpPr>
          <p:spPr bwMode="auto">
            <a:xfrm>
              <a:off x="617" y="732"/>
              <a:ext cx="1279" cy="164"/>
            </a:xfrm>
            <a:prstGeom prst="rect">
              <a:avLst/>
            </a:prstGeom>
            <a:noFill/>
            <a:ln w="9525">
              <a:noFill/>
              <a:miter lim="800000"/>
              <a:headEnd/>
              <a:tailEnd/>
            </a:ln>
            <a:effectLst/>
          </p:spPr>
          <p:txBody>
            <a:bodyPr wrap="none">
              <a:spAutoFit/>
            </a:bodyPr>
            <a:lstStyle/>
            <a:p>
              <a:r>
                <a:rPr lang="en-US" sz="1100" b="1" dirty="0">
                  <a:latin typeface="Helvetica" pitchFamily="34" charset="0"/>
                </a:rPr>
                <a:t>Comptroller of the Currency</a:t>
              </a:r>
            </a:p>
          </p:txBody>
        </p:sp>
        <p:sp>
          <p:nvSpPr>
            <p:cNvPr id="14361" name="Text Box 2073"/>
            <p:cNvSpPr txBox="1">
              <a:spLocks noChangeArrowheads="1"/>
            </p:cNvSpPr>
            <p:nvPr/>
          </p:nvSpPr>
          <p:spPr bwMode="auto">
            <a:xfrm>
              <a:off x="615" y="844"/>
              <a:ext cx="1449" cy="164"/>
            </a:xfrm>
            <a:prstGeom prst="rect">
              <a:avLst/>
            </a:prstGeom>
            <a:noFill/>
            <a:ln w="9525">
              <a:noFill/>
              <a:miter lim="800000"/>
              <a:headEnd/>
              <a:tailEnd/>
            </a:ln>
            <a:effectLst/>
          </p:spPr>
          <p:txBody>
            <a:bodyPr wrap="none">
              <a:spAutoFit/>
            </a:bodyPr>
            <a:lstStyle/>
            <a:p>
              <a:r>
                <a:rPr lang="en-US" sz="1100" b="1" dirty="0">
                  <a:latin typeface="Helvetica" pitchFamily="34" charset="0"/>
                </a:rPr>
                <a:t>Administrator of National Banks</a:t>
              </a:r>
            </a:p>
          </p:txBody>
        </p:sp>
      </p:grpSp>
      <p:sp>
        <p:nvSpPr>
          <p:cNvPr id="14362" name="Text Box 2074"/>
          <p:cNvSpPr txBox="1">
            <a:spLocks noChangeArrowheads="1"/>
          </p:cNvSpPr>
          <p:nvPr/>
        </p:nvSpPr>
        <p:spPr bwMode="auto">
          <a:xfrm>
            <a:off x="2057400" y="2286001"/>
            <a:ext cx="7086600" cy="584775"/>
          </a:xfrm>
          <a:prstGeom prst="rect">
            <a:avLst/>
          </a:prstGeom>
          <a:noFill/>
          <a:ln w="9525">
            <a:noFill/>
            <a:miter lim="800000"/>
            <a:headEnd/>
            <a:tailEnd/>
          </a:ln>
          <a:effectLst/>
        </p:spPr>
        <p:txBody>
          <a:bodyPr wrap="square">
            <a:spAutoFit/>
          </a:bodyPr>
          <a:lstStyle/>
          <a:p>
            <a:r>
              <a:rPr lang="en-US" sz="3200" b="1" dirty="0" smtClean="0">
                <a:latin typeface="Bell MT" pitchFamily="18" charset="0"/>
              </a:rPr>
              <a:t>Practical Model Risk Management</a:t>
            </a:r>
            <a:endParaRPr lang="en-US" sz="3200" b="1" dirty="0">
              <a:latin typeface="Bell MT" pitchFamily="18" charset="0"/>
            </a:endParaRPr>
          </a:p>
        </p:txBody>
      </p:sp>
      <p:sp>
        <p:nvSpPr>
          <p:cNvPr id="14363" name="Text Box 2075"/>
          <p:cNvSpPr txBox="1">
            <a:spLocks noChangeArrowheads="1"/>
          </p:cNvSpPr>
          <p:nvPr/>
        </p:nvSpPr>
        <p:spPr bwMode="auto">
          <a:xfrm>
            <a:off x="2209800" y="5715000"/>
            <a:ext cx="6629400" cy="584775"/>
          </a:xfrm>
          <a:prstGeom prst="rect">
            <a:avLst/>
          </a:prstGeom>
          <a:noFill/>
          <a:ln w="9525">
            <a:noFill/>
            <a:miter lim="800000"/>
            <a:headEnd/>
            <a:tailEnd/>
          </a:ln>
          <a:effectLst/>
        </p:spPr>
        <p:txBody>
          <a:bodyPr wrap="square">
            <a:spAutoFit/>
          </a:bodyPr>
          <a:lstStyle/>
          <a:p>
            <a:r>
              <a:rPr lang="en-US" sz="1600" b="1" u="none" dirty="0" smtClean="0">
                <a:solidFill>
                  <a:schemeClr val="tx1">
                    <a:lumMod val="85000"/>
                    <a:lumOff val="15000"/>
                  </a:schemeClr>
                </a:solidFill>
                <a:latin typeface="Bell MT" pitchFamily="18" charset="0"/>
              </a:rPr>
              <a:t>Disclaimer: </a:t>
            </a:r>
            <a:r>
              <a:rPr lang="en-US" sz="1600" u="none" dirty="0" smtClean="0">
                <a:solidFill>
                  <a:schemeClr val="tx1">
                    <a:lumMod val="85000"/>
                    <a:lumOff val="15000"/>
                  </a:schemeClr>
                </a:solidFill>
                <a:latin typeface="Bell MT" pitchFamily="18" charset="0"/>
              </a:rPr>
              <a:t>Views expressed are those of the presenters and do not necessarily represent the views of the OCC and Dept of Treasury.</a:t>
            </a:r>
          </a:p>
        </p:txBody>
      </p:sp>
      <p:sp>
        <p:nvSpPr>
          <p:cNvPr id="12" name="Text Box 2076"/>
          <p:cNvSpPr txBox="1">
            <a:spLocks noChangeArrowheads="1"/>
          </p:cNvSpPr>
          <p:nvPr/>
        </p:nvSpPr>
        <p:spPr bwMode="auto">
          <a:xfrm>
            <a:off x="2362200" y="4191000"/>
            <a:ext cx="6400800" cy="1169551"/>
          </a:xfrm>
          <a:prstGeom prst="rect">
            <a:avLst/>
          </a:prstGeom>
          <a:noFill/>
          <a:ln w="9525">
            <a:noFill/>
            <a:miter lim="800000"/>
            <a:headEnd/>
            <a:tailEnd/>
          </a:ln>
          <a:effectLst/>
        </p:spPr>
        <p:txBody>
          <a:bodyPr wrap="square">
            <a:spAutoFit/>
          </a:bodyPr>
          <a:lstStyle/>
          <a:p>
            <a:r>
              <a:rPr lang="en-US" sz="2000" b="1" dirty="0" smtClean="0">
                <a:latin typeface="Bell MT" pitchFamily="18" charset="0"/>
              </a:rPr>
              <a:t>Wenling Lin, PhD, FRM</a:t>
            </a:r>
          </a:p>
          <a:p>
            <a:r>
              <a:rPr lang="en-US" sz="1600" dirty="0" smtClean="0">
                <a:solidFill>
                  <a:schemeClr val="tx1">
                    <a:lumMod val="85000"/>
                    <a:lumOff val="15000"/>
                  </a:schemeClr>
                </a:solidFill>
                <a:latin typeface="Bell MT" pitchFamily="18" charset="0"/>
              </a:rPr>
              <a:t>Senior Financial Economist</a:t>
            </a:r>
          </a:p>
          <a:p>
            <a:r>
              <a:rPr lang="en-US" sz="1600" dirty="0" smtClean="0">
                <a:solidFill>
                  <a:schemeClr val="tx1">
                    <a:lumMod val="85000"/>
                    <a:lumOff val="15000"/>
                  </a:schemeClr>
                </a:solidFill>
                <a:latin typeface="Bell MT" pitchFamily="18" charset="0"/>
              </a:rPr>
              <a:t>Market Risk </a:t>
            </a:r>
            <a:r>
              <a:rPr lang="en-US" sz="1600" u="none" dirty="0" smtClean="0">
                <a:solidFill>
                  <a:schemeClr val="tx1">
                    <a:lumMod val="85000"/>
                    <a:lumOff val="15000"/>
                  </a:schemeClr>
                </a:solidFill>
                <a:latin typeface="Bell MT" pitchFamily="18" charset="0"/>
              </a:rPr>
              <a:t>Analysis Division</a:t>
            </a:r>
          </a:p>
          <a:p>
            <a:r>
              <a:rPr lang="en-US" sz="1800" dirty="0" smtClean="0">
                <a:latin typeface="Bell MT" pitchFamily="18" charset="0"/>
              </a:rPr>
              <a:t> </a:t>
            </a:r>
            <a:endParaRPr lang="en-US" sz="1800" u="none" dirty="0" smtClean="0">
              <a:latin typeface="Bell MT" pitchFamily="18" charset="0"/>
            </a:endParaRPr>
          </a:p>
        </p:txBody>
      </p:sp>
      <p:sp>
        <p:nvSpPr>
          <p:cNvPr id="11" name="Slide Number Placeholder 10"/>
          <p:cNvSpPr>
            <a:spLocks noGrp="1"/>
          </p:cNvSpPr>
          <p:nvPr>
            <p:ph type="sldNum" sz="quarter" idx="12"/>
          </p:nvPr>
        </p:nvSpPr>
        <p:spPr/>
        <p:txBody>
          <a:bodyPr/>
          <a:lstStyle/>
          <a:p>
            <a:fld id="{8E77A588-0D2B-400D-A112-0448B6C55C22}" type="slidenum">
              <a:rPr lang="en-US" smtClean="0"/>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ChangeArrowheads="1"/>
          </p:cNvSpPr>
          <p:nvPr/>
        </p:nvSpPr>
        <p:spPr bwMode="auto">
          <a:xfrm>
            <a:off x="228600" y="1295400"/>
            <a:ext cx="2074863" cy="685800"/>
          </a:xfrm>
          <a:prstGeom prst="rect">
            <a:avLst/>
          </a:prstGeom>
          <a:noFill/>
          <a:ln w="9525">
            <a:noFill/>
            <a:miter lim="800000"/>
            <a:headEnd/>
            <a:tailEnd/>
          </a:ln>
          <a:effectLst/>
        </p:spPr>
        <p:txBody>
          <a:bodyPr wrap="none" lIns="92075" tIns="46038" rIns="92075" bIns="46038" anchor="ctr">
            <a:spAutoFit/>
          </a:bodyPr>
          <a:lstStyle/>
          <a:p>
            <a:endParaRPr lang="en-US" dirty="0"/>
          </a:p>
        </p:txBody>
      </p:sp>
      <p:pic>
        <p:nvPicPr>
          <p:cNvPr id="22531" name="Picture 1027" descr="C:\temp\TITZMAN\Seal\REDS\5\OCCDough.tif"/>
          <p:cNvPicPr>
            <a:picLocks noChangeAspect="1" noChangeArrowheads="1"/>
          </p:cNvPicPr>
          <p:nvPr/>
        </p:nvPicPr>
        <p:blipFill>
          <a:blip r:embed="rId3" cstate="print">
            <a:clrChange>
              <a:clrFrom>
                <a:srgbClr val="FFFFFF"/>
              </a:clrFrom>
              <a:clrTo>
                <a:srgbClr val="FFFFFF">
                  <a:alpha val="0"/>
                </a:srgbClr>
              </a:clrTo>
            </a:clrChange>
            <a:lum bright="54000"/>
          </a:blip>
          <a:srcRect/>
          <a:stretch>
            <a:fillRect/>
          </a:stretch>
        </p:blipFill>
        <p:spPr bwMode="auto">
          <a:xfrm>
            <a:off x="8686800" y="6400800"/>
            <a:ext cx="284163" cy="304800"/>
          </a:xfrm>
          <a:prstGeom prst="rect">
            <a:avLst/>
          </a:prstGeom>
          <a:noFill/>
        </p:spPr>
      </p:pic>
      <p:sp>
        <p:nvSpPr>
          <p:cNvPr id="22533" name="Text Box 1029"/>
          <p:cNvSpPr txBox="1">
            <a:spLocks noChangeArrowheads="1"/>
          </p:cNvSpPr>
          <p:nvPr/>
        </p:nvSpPr>
        <p:spPr bwMode="auto">
          <a:xfrm>
            <a:off x="671513" y="644525"/>
            <a:ext cx="8247001" cy="646973"/>
          </a:xfrm>
          <a:prstGeom prst="rect">
            <a:avLst/>
          </a:prstGeom>
          <a:noFill/>
          <a:ln w="9525">
            <a:noFill/>
            <a:miter lim="800000"/>
            <a:headEnd/>
            <a:tailEnd/>
          </a:ln>
          <a:effectLst/>
        </p:spPr>
        <p:txBody>
          <a:bodyPr wrap="none" lIns="92075" tIns="46038" rIns="92075" bIns="46038">
            <a:spAutoFit/>
          </a:bodyPr>
          <a:lstStyle/>
          <a:p>
            <a:pPr eaLnBrk="0" hangingPunct="0">
              <a:spcBef>
                <a:spcPct val="50000"/>
              </a:spcBef>
              <a:buClr>
                <a:schemeClr val="bg2"/>
              </a:buClr>
              <a:buSzPct val="75000"/>
              <a:buFont typeface="Monotype Sorts" pitchFamily="2" charset="2"/>
              <a:buNone/>
            </a:pPr>
            <a:r>
              <a:rPr lang="en-US" sz="3600" b="1" dirty="0" smtClean="0">
                <a:latin typeface="Bell MT" pitchFamily="18" charset="0"/>
              </a:rPr>
              <a:t>Key Principles – Managing Model Risk</a:t>
            </a:r>
            <a:endParaRPr lang="en-US" sz="3600" b="1" dirty="0">
              <a:latin typeface="Bell MT" pitchFamily="18" charset="0"/>
            </a:endParaRPr>
          </a:p>
        </p:txBody>
      </p:sp>
      <p:sp>
        <p:nvSpPr>
          <p:cNvPr id="22534" name="Line 1030"/>
          <p:cNvSpPr>
            <a:spLocks noChangeShapeType="1"/>
          </p:cNvSpPr>
          <p:nvPr/>
        </p:nvSpPr>
        <p:spPr bwMode="auto">
          <a:xfrm>
            <a:off x="631825" y="1282700"/>
            <a:ext cx="7902575" cy="0"/>
          </a:xfrm>
          <a:prstGeom prst="line">
            <a:avLst/>
          </a:prstGeom>
          <a:noFill/>
          <a:ln w="9525">
            <a:solidFill>
              <a:srgbClr val="000000"/>
            </a:solidFill>
            <a:round/>
            <a:headEnd/>
            <a:tailEnd/>
          </a:ln>
          <a:effectLst/>
        </p:spPr>
        <p:txBody>
          <a:bodyPr lIns="92075" tIns="46038" rIns="92075" bIns="46038" anchor="ctr">
            <a:spAutoFit/>
          </a:bodyPr>
          <a:lstStyle/>
          <a:p>
            <a:endParaRPr lang="en-US" dirty="0"/>
          </a:p>
        </p:txBody>
      </p:sp>
      <p:sp>
        <p:nvSpPr>
          <p:cNvPr id="13" name="Text Box 10"/>
          <p:cNvSpPr txBox="1">
            <a:spLocks noChangeArrowheads="1"/>
          </p:cNvSpPr>
          <p:nvPr/>
        </p:nvSpPr>
        <p:spPr bwMode="auto">
          <a:xfrm>
            <a:off x="838201" y="1600200"/>
            <a:ext cx="7696200" cy="430887"/>
          </a:xfrm>
          <a:prstGeom prst="rect">
            <a:avLst/>
          </a:prstGeom>
          <a:noFill/>
          <a:ln w="9525">
            <a:noFill/>
            <a:miter lim="800000"/>
            <a:headEnd/>
            <a:tailEnd/>
          </a:ln>
          <a:effectLst/>
        </p:spPr>
        <p:txBody>
          <a:bodyPr wrap="square">
            <a:spAutoFit/>
          </a:bodyPr>
          <a:lstStyle/>
          <a:p>
            <a:pPr marL="365760" lvl="1" indent="-176213">
              <a:spcBef>
                <a:spcPts val="1200"/>
              </a:spcBef>
              <a:buClr>
                <a:schemeClr val="bg2"/>
              </a:buClr>
              <a:buSzPct val="90000"/>
            </a:pPr>
            <a:r>
              <a:rPr lang="en-US" sz="2200" b="1" dirty="0" smtClean="0">
                <a:latin typeface="Bell MT" pitchFamily="18" charset="0"/>
              </a:rPr>
              <a:t> </a:t>
            </a:r>
            <a:endParaRPr lang="en-US" sz="3200" b="1" dirty="0">
              <a:solidFill>
                <a:schemeClr val="tx2">
                  <a:lumMod val="85000"/>
                  <a:lumOff val="15000"/>
                </a:schemeClr>
              </a:solidFill>
              <a:latin typeface="Bell MT" pitchFamily="18" charset="0"/>
            </a:endParaRPr>
          </a:p>
        </p:txBody>
      </p:sp>
      <p:graphicFrame>
        <p:nvGraphicFramePr>
          <p:cNvPr id="16" name="Diagram 15"/>
          <p:cNvGraphicFramePr/>
          <p:nvPr/>
        </p:nvGraphicFramePr>
        <p:xfrm>
          <a:off x="914400" y="1447800"/>
          <a:ext cx="7315200" cy="51816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Slide Number Placeholder 8"/>
          <p:cNvSpPr>
            <a:spLocks noGrp="1"/>
          </p:cNvSpPr>
          <p:nvPr>
            <p:ph type="sldNum" sz="quarter" idx="12"/>
          </p:nvPr>
        </p:nvSpPr>
        <p:spPr/>
        <p:txBody>
          <a:bodyPr/>
          <a:lstStyle/>
          <a:p>
            <a:fld id="{8E77A588-0D2B-400D-A112-0448B6C55C22}" type="slidenum">
              <a:rPr lang="en-US" smtClean="0"/>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ChangeArrowheads="1"/>
          </p:cNvSpPr>
          <p:nvPr/>
        </p:nvSpPr>
        <p:spPr bwMode="auto">
          <a:xfrm>
            <a:off x="228600" y="1295400"/>
            <a:ext cx="2074863" cy="685800"/>
          </a:xfrm>
          <a:prstGeom prst="rect">
            <a:avLst/>
          </a:prstGeom>
          <a:noFill/>
          <a:ln w="9525">
            <a:noFill/>
            <a:miter lim="800000"/>
            <a:headEnd/>
            <a:tailEnd/>
          </a:ln>
          <a:effectLst/>
        </p:spPr>
        <p:txBody>
          <a:bodyPr wrap="none" lIns="92075" tIns="46038" rIns="92075" bIns="46038" anchor="ctr">
            <a:spAutoFit/>
          </a:bodyPr>
          <a:lstStyle/>
          <a:p>
            <a:endParaRPr lang="en-US" dirty="0"/>
          </a:p>
        </p:txBody>
      </p:sp>
      <p:pic>
        <p:nvPicPr>
          <p:cNvPr id="22531" name="Picture 1027" descr="C:\temp\TITZMAN\Seal\REDS\5\OCCDough.tif"/>
          <p:cNvPicPr>
            <a:picLocks noChangeAspect="1" noChangeArrowheads="1"/>
          </p:cNvPicPr>
          <p:nvPr/>
        </p:nvPicPr>
        <p:blipFill>
          <a:blip r:embed="rId3" cstate="print">
            <a:clrChange>
              <a:clrFrom>
                <a:srgbClr val="FFFFFF"/>
              </a:clrFrom>
              <a:clrTo>
                <a:srgbClr val="FFFFFF">
                  <a:alpha val="0"/>
                </a:srgbClr>
              </a:clrTo>
            </a:clrChange>
            <a:lum bright="54000"/>
          </a:blip>
          <a:srcRect/>
          <a:stretch>
            <a:fillRect/>
          </a:stretch>
        </p:blipFill>
        <p:spPr bwMode="auto">
          <a:xfrm>
            <a:off x="8686800" y="6400800"/>
            <a:ext cx="284163" cy="304800"/>
          </a:xfrm>
          <a:prstGeom prst="rect">
            <a:avLst/>
          </a:prstGeom>
          <a:noFill/>
        </p:spPr>
      </p:pic>
      <p:sp>
        <p:nvSpPr>
          <p:cNvPr id="22533" name="Text Box 1029"/>
          <p:cNvSpPr txBox="1">
            <a:spLocks noChangeArrowheads="1"/>
          </p:cNvSpPr>
          <p:nvPr/>
        </p:nvSpPr>
        <p:spPr bwMode="auto">
          <a:xfrm>
            <a:off x="671513" y="644525"/>
            <a:ext cx="5596212" cy="646973"/>
          </a:xfrm>
          <a:prstGeom prst="rect">
            <a:avLst/>
          </a:prstGeom>
          <a:noFill/>
          <a:ln w="9525">
            <a:noFill/>
            <a:miter lim="800000"/>
            <a:headEnd/>
            <a:tailEnd/>
          </a:ln>
          <a:effectLst/>
        </p:spPr>
        <p:txBody>
          <a:bodyPr wrap="none" lIns="92075" tIns="46038" rIns="92075" bIns="46038">
            <a:spAutoFit/>
          </a:bodyPr>
          <a:lstStyle/>
          <a:p>
            <a:pPr eaLnBrk="0" hangingPunct="0">
              <a:spcBef>
                <a:spcPct val="50000"/>
              </a:spcBef>
              <a:buClr>
                <a:schemeClr val="bg2"/>
              </a:buClr>
              <a:buSzPct val="75000"/>
              <a:buFont typeface="Monotype Sorts" pitchFamily="2" charset="2"/>
              <a:buNone/>
            </a:pPr>
            <a:r>
              <a:rPr lang="en-US" sz="3600" b="1" dirty="0" smtClean="0">
                <a:latin typeface="Bell MT" pitchFamily="18" charset="0"/>
              </a:rPr>
              <a:t>Key Principles - Validation</a:t>
            </a:r>
            <a:endParaRPr lang="en-US" sz="3600" b="1" dirty="0">
              <a:latin typeface="Bell MT" pitchFamily="18" charset="0"/>
            </a:endParaRPr>
          </a:p>
        </p:txBody>
      </p:sp>
      <p:sp>
        <p:nvSpPr>
          <p:cNvPr id="22534" name="Line 1030"/>
          <p:cNvSpPr>
            <a:spLocks noChangeShapeType="1"/>
          </p:cNvSpPr>
          <p:nvPr/>
        </p:nvSpPr>
        <p:spPr bwMode="auto">
          <a:xfrm>
            <a:off x="631825" y="1282700"/>
            <a:ext cx="7902575" cy="0"/>
          </a:xfrm>
          <a:prstGeom prst="line">
            <a:avLst/>
          </a:prstGeom>
          <a:noFill/>
          <a:ln w="9525">
            <a:solidFill>
              <a:srgbClr val="000000"/>
            </a:solidFill>
            <a:round/>
            <a:headEnd/>
            <a:tailEnd/>
          </a:ln>
          <a:effectLst/>
        </p:spPr>
        <p:txBody>
          <a:bodyPr lIns="92075" tIns="46038" rIns="92075" bIns="46038" anchor="ctr">
            <a:spAutoFit/>
          </a:bodyPr>
          <a:lstStyle/>
          <a:p>
            <a:endParaRPr lang="en-US" dirty="0"/>
          </a:p>
        </p:txBody>
      </p:sp>
      <p:sp>
        <p:nvSpPr>
          <p:cNvPr id="13" name="Text Box 10"/>
          <p:cNvSpPr txBox="1">
            <a:spLocks noChangeArrowheads="1"/>
          </p:cNvSpPr>
          <p:nvPr/>
        </p:nvSpPr>
        <p:spPr bwMode="auto">
          <a:xfrm>
            <a:off x="762000" y="1425744"/>
            <a:ext cx="7696200" cy="5401479"/>
          </a:xfrm>
          <a:prstGeom prst="rect">
            <a:avLst/>
          </a:prstGeom>
          <a:noFill/>
          <a:ln w="9525">
            <a:noFill/>
            <a:miter lim="800000"/>
            <a:headEnd/>
            <a:tailEnd/>
          </a:ln>
          <a:effectLst/>
        </p:spPr>
        <p:txBody>
          <a:bodyPr wrap="square">
            <a:spAutoFit/>
          </a:bodyPr>
          <a:lstStyle/>
          <a:p>
            <a:pPr marL="365760" lvl="1" indent="-182880">
              <a:spcBef>
                <a:spcPts val="600"/>
              </a:spcBef>
              <a:buClr>
                <a:schemeClr val="bg2"/>
              </a:buClr>
              <a:buSzPct val="90000"/>
              <a:buFont typeface="Verdana" pitchFamily="34" charset="0"/>
              <a:buChar char="●"/>
            </a:pPr>
            <a:r>
              <a:rPr lang="en-US" sz="2200" b="1" dirty="0" smtClean="0">
                <a:latin typeface="Bell MT" pitchFamily="18" charset="0"/>
              </a:rPr>
              <a:t> Role of “independence”? </a:t>
            </a:r>
          </a:p>
          <a:p>
            <a:pPr lvl="1" eaLnBrk="1" hangingPunct="1">
              <a:buClr>
                <a:schemeClr val="bg2"/>
              </a:buClr>
              <a:buSzTx/>
              <a:buFont typeface="Wingdings" pitchFamily="2" charset="2"/>
              <a:buChar char="§"/>
            </a:pPr>
            <a:r>
              <a:rPr lang="en-US" sz="1800" dirty="0" smtClean="0">
                <a:solidFill>
                  <a:schemeClr val="accent4"/>
                </a:solidFill>
                <a:latin typeface="Bell MT" pitchFamily="18" charset="0"/>
              </a:rPr>
              <a:t> </a:t>
            </a:r>
            <a:r>
              <a:rPr lang="en-US" sz="1600" dirty="0" smtClean="0">
                <a:solidFill>
                  <a:schemeClr val="tx1">
                    <a:lumMod val="95000"/>
                    <a:lumOff val="5000"/>
                  </a:schemeClr>
                </a:solidFill>
                <a:latin typeface="Bell MT" pitchFamily="18" charset="0"/>
              </a:rPr>
              <a:t>A degree of independence from model development &amp; use</a:t>
            </a:r>
          </a:p>
          <a:p>
            <a:pPr marL="633413" lvl="1" indent="-176213">
              <a:spcBef>
                <a:spcPts val="0"/>
              </a:spcBef>
              <a:buClr>
                <a:schemeClr val="bg2"/>
              </a:buClr>
              <a:buSzPct val="90000"/>
              <a:buFont typeface="Wingdings" pitchFamily="2" charset="2"/>
              <a:buChar char="§"/>
            </a:pPr>
            <a:r>
              <a:rPr lang="en-US" sz="1600" dirty="0" smtClean="0">
                <a:solidFill>
                  <a:schemeClr val="tx1">
                    <a:lumMod val="95000"/>
                    <a:lumOff val="5000"/>
                  </a:schemeClr>
                </a:solidFill>
                <a:latin typeface="Bell MT" pitchFamily="18" charset="0"/>
              </a:rPr>
              <a:t>Supported by independent reporting lines but other ways to do this</a:t>
            </a:r>
            <a:endParaRPr lang="en-US" sz="1800" dirty="0" smtClean="0">
              <a:solidFill>
                <a:schemeClr val="tx1">
                  <a:lumMod val="95000"/>
                  <a:lumOff val="5000"/>
                </a:schemeClr>
              </a:solidFill>
              <a:latin typeface="Bell MT" pitchFamily="18" charset="0"/>
            </a:endParaRPr>
          </a:p>
          <a:p>
            <a:pPr marL="365760" lvl="1" indent="-182880">
              <a:spcBef>
                <a:spcPts val="600"/>
              </a:spcBef>
              <a:buClr>
                <a:schemeClr val="bg2"/>
              </a:buClr>
              <a:buSzPct val="90000"/>
              <a:buFont typeface="Verdana" pitchFamily="34" charset="0"/>
              <a:buChar char="●"/>
            </a:pPr>
            <a:r>
              <a:rPr lang="en-US" sz="2200" b="1" dirty="0" smtClean="0">
                <a:solidFill>
                  <a:schemeClr val="tx2"/>
                </a:solidFill>
                <a:latin typeface="Bell MT" pitchFamily="18" charset="0"/>
              </a:rPr>
              <a:t> Scope includes all model components </a:t>
            </a:r>
          </a:p>
          <a:p>
            <a:pPr marL="640080" lvl="2" indent="-182880">
              <a:buClr>
                <a:schemeClr val="bg2"/>
              </a:buClr>
              <a:buFont typeface="Wingdings" pitchFamily="2" charset="2"/>
              <a:buChar char="§"/>
            </a:pPr>
            <a:r>
              <a:rPr lang="en-US" sz="1600" dirty="0" smtClean="0">
                <a:solidFill>
                  <a:schemeClr val="tx1">
                    <a:lumMod val="95000"/>
                    <a:lumOff val="5000"/>
                  </a:schemeClr>
                </a:solidFill>
                <a:latin typeface="Bell MT" pitchFamily="18" charset="0"/>
              </a:rPr>
              <a:t>Input, processing, and reports, should be subject to validation </a:t>
            </a:r>
          </a:p>
          <a:p>
            <a:pPr marL="640080" lvl="2" indent="-182880">
              <a:buClr>
                <a:schemeClr val="bg2"/>
              </a:buClr>
              <a:buFont typeface="Wingdings" pitchFamily="2" charset="2"/>
              <a:buChar char="§"/>
            </a:pPr>
            <a:r>
              <a:rPr lang="en-US" sz="1600" dirty="0" smtClean="0">
                <a:solidFill>
                  <a:schemeClr val="tx1">
                    <a:lumMod val="95000"/>
                    <a:lumOff val="5000"/>
                  </a:schemeClr>
                </a:solidFill>
                <a:latin typeface="Bell MT" pitchFamily="18" charset="0"/>
              </a:rPr>
              <a:t>Rigor and sophistication should be commensurate with the bank’s overall use of models, the complexity and materiality of its models, and size and complexity of the bank’s operati</a:t>
            </a:r>
            <a:r>
              <a:rPr lang="en-US" sz="1600" dirty="0" smtClean="0">
                <a:solidFill>
                  <a:schemeClr val="tx1">
                    <a:lumMod val="85000"/>
                    <a:lumOff val="15000"/>
                  </a:schemeClr>
                </a:solidFill>
                <a:latin typeface="Bell MT" pitchFamily="18" charset="0"/>
              </a:rPr>
              <a:t>ons</a:t>
            </a:r>
          </a:p>
          <a:p>
            <a:pPr marL="365760" indent="-182880">
              <a:spcBef>
                <a:spcPts val="600"/>
              </a:spcBef>
              <a:buClr>
                <a:schemeClr val="bg2"/>
              </a:buClr>
              <a:buSzPct val="90000"/>
              <a:buFont typeface="Verdana" pitchFamily="34" charset="0"/>
              <a:buChar char="●"/>
            </a:pPr>
            <a:r>
              <a:rPr lang="en-US" sz="2200" b="1" dirty="0" smtClean="0">
                <a:solidFill>
                  <a:schemeClr val="tx2"/>
                </a:solidFill>
                <a:latin typeface="Bell MT" pitchFamily="18" charset="0"/>
              </a:rPr>
              <a:t>Validation is an ongoing process</a:t>
            </a:r>
          </a:p>
          <a:p>
            <a:pPr marL="640080" lvl="2" indent="-182880">
              <a:buClr>
                <a:schemeClr val="bg2"/>
              </a:buClr>
              <a:buFont typeface="Wingdings" pitchFamily="2" charset="2"/>
              <a:buChar char="§"/>
            </a:pPr>
            <a:r>
              <a:rPr lang="en-US" sz="1600" dirty="0" smtClean="0">
                <a:solidFill>
                  <a:schemeClr val="tx1">
                    <a:lumMod val="95000"/>
                    <a:lumOff val="5000"/>
                  </a:schemeClr>
                </a:solidFill>
                <a:latin typeface="Bell MT" pitchFamily="18" charset="0"/>
              </a:rPr>
              <a:t>Range and rigor of validation activities conducted prior to first use of a model in line with  the potential risk presented by use of the model</a:t>
            </a:r>
          </a:p>
          <a:p>
            <a:pPr marL="640080" lvl="2" indent="-182880">
              <a:buClr>
                <a:schemeClr val="bg2"/>
              </a:buClr>
              <a:buFont typeface="Wingdings" pitchFamily="2" charset="2"/>
              <a:buChar char="§"/>
            </a:pPr>
            <a:r>
              <a:rPr lang="en-US" sz="1600" dirty="0" smtClean="0">
                <a:solidFill>
                  <a:schemeClr val="tx1">
                    <a:lumMod val="95000"/>
                    <a:lumOff val="5000"/>
                  </a:schemeClr>
                </a:solidFill>
                <a:latin typeface="Bell MT" pitchFamily="18" charset="0"/>
              </a:rPr>
              <a:t>Occurs over time after implemented and used, as models or markets change</a:t>
            </a:r>
          </a:p>
          <a:p>
            <a:pPr marL="640080" lvl="2" indent="-182880">
              <a:buClr>
                <a:schemeClr val="bg2"/>
              </a:buClr>
              <a:buFont typeface="Wingdings" pitchFamily="2" charset="2"/>
              <a:buChar char="§"/>
            </a:pPr>
            <a:r>
              <a:rPr lang="en-US" sz="1600" dirty="0" smtClean="0">
                <a:solidFill>
                  <a:schemeClr val="tx1">
                    <a:lumMod val="95000"/>
                    <a:lumOff val="5000"/>
                  </a:schemeClr>
                </a:solidFill>
                <a:latin typeface="Bell MT" pitchFamily="18" charset="0"/>
              </a:rPr>
              <a:t>Variety of contributors: developers, users, staff who conduct validation</a:t>
            </a:r>
          </a:p>
          <a:p>
            <a:pPr marL="365760" indent="-182880">
              <a:spcBef>
                <a:spcPts val="600"/>
              </a:spcBef>
              <a:buClr>
                <a:schemeClr val="bg2"/>
              </a:buClr>
              <a:buSzPct val="90000"/>
              <a:buFont typeface="Verdana" pitchFamily="34" charset="0"/>
              <a:buChar char="●"/>
            </a:pPr>
            <a:r>
              <a:rPr lang="en-US" sz="2200" b="1" dirty="0" smtClean="0">
                <a:solidFill>
                  <a:schemeClr val="tx2"/>
                </a:solidFill>
                <a:latin typeface="Bell MT" pitchFamily="18" charset="0"/>
              </a:rPr>
              <a:t>Validator/reviewer provides effective challenges</a:t>
            </a:r>
          </a:p>
          <a:p>
            <a:pPr marL="640080" lvl="1" indent="-182880">
              <a:buClr>
                <a:schemeClr val="bg2"/>
              </a:buClr>
              <a:buFont typeface="Wingdings" pitchFamily="2" charset="2"/>
              <a:buChar char="§"/>
            </a:pPr>
            <a:r>
              <a:rPr lang="en-US" sz="1600" dirty="0" smtClean="0">
                <a:solidFill>
                  <a:schemeClr val="tx1">
                    <a:lumMod val="95000"/>
                    <a:lumOff val="5000"/>
                  </a:schemeClr>
                </a:solidFill>
                <a:latin typeface="Bell MT" pitchFamily="18" charset="0"/>
              </a:rPr>
              <a:t>Depends on a combination of incentives, competence, and influence</a:t>
            </a:r>
          </a:p>
          <a:p>
            <a:pPr marL="640080" lvl="1" indent="-182880">
              <a:buClr>
                <a:schemeClr val="bg2"/>
              </a:buClr>
              <a:buFont typeface="Wingdings" pitchFamily="2" charset="2"/>
              <a:buChar char="§"/>
            </a:pPr>
            <a:r>
              <a:rPr lang="en-US" sz="1600" dirty="0" smtClean="0">
                <a:solidFill>
                  <a:schemeClr val="tx1">
                    <a:lumMod val="95000"/>
                    <a:lumOff val="5000"/>
                  </a:schemeClr>
                </a:solidFill>
                <a:latin typeface="Bell MT" pitchFamily="18" charset="0"/>
              </a:rPr>
              <a:t>Conduct critical analysis by objective, </a:t>
            </a:r>
            <a:r>
              <a:rPr lang="en-US" sz="1600" dirty="0" smtClean="0">
                <a:solidFill>
                  <a:schemeClr val="tx1">
                    <a:lumMod val="95000"/>
                    <a:lumOff val="5000"/>
                  </a:schemeClr>
                </a:solidFill>
                <a:latin typeface="Bell MT" pitchFamily="18" charset="0"/>
              </a:rPr>
              <a:t>informed, and competent parties to </a:t>
            </a:r>
            <a:r>
              <a:rPr lang="en-US" sz="1600" dirty="0" smtClean="0">
                <a:solidFill>
                  <a:schemeClr val="tx1">
                    <a:lumMod val="95000"/>
                    <a:lumOff val="5000"/>
                  </a:schemeClr>
                </a:solidFill>
                <a:latin typeface="Bell MT" pitchFamily="18" charset="0"/>
              </a:rPr>
              <a:t>identify model limitations and assumptions and produce appropriate change</a:t>
            </a:r>
          </a:p>
          <a:p>
            <a:pPr marL="633413" lvl="1" indent="-176213">
              <a:spcBef>
                <a:spcPts val="0"/>
              </a:spcBef>
              <a:buClr>
                <a:schemeClr val="bg2"/>
              </a:buClr>
              <a:buSzPct val="90000"/>
              <a:buFont typeface="Arial" pitchFamily="34" charset="0"/>
              <a:buChar char="•"/>
            </a:pPr>
            <a:endParaRPr lang="en-US" sz="3200" b="1" dirty="0">
              <a:solidFill>
                <a:schemeClr val="tx2">
                  <a:lumMod val="85000"/>
                  <a:lumOff val="15000"/>
                </a:schemeClr>
              </a:solidFill>
              <a:latin typeface="Bell MT" pitchFamily="18" charset="0"/>
            </a:endParaRPr>
          </a:p>
        </p:txBody>
      </p:sp>
      <p:sp>
        <p:nvSpPr>
          <p:cNvPr id="8" name="Slide Number Placeholder 7"/>
          <p:cNvSpPr>
            <a:spLocks noGrp="1"/>
          </p:cNvSpPr>
          <p:nvPr>
            <p:ph type="sldNum" sz="quarter" idx="12"/>
          </p:nvPr>
        </p:nvSpPr>
        <p:spPr/>
        <p:txBody>
          <a:bodyPr/>
          <a:lstStyle/>
          <a:p>
            <a:fld id="{8E77A588-0D2B-400D-A112-0448B6C55C22}" type="slidenum">
              <a:rPr lang="en-US" smtClean="0"/>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utoShape 2"/>
          <p:cNvSpPr>
            <a:spLocks noChangeArrowheads="1"/>
          </p:cNvSpPr>
          <p:nvPr/>
        </p:nvSpPr>
        <p:spPr bwMode="auto">
          <a:xfrm>
            <a:off x="3429000" y="5334000"/>
            <a:ext cx="2514600" cy="1066800"/>
          </a:xfrm>
          <a:prstGeom prst="flowChartPredefinedProcess">
            <a:avLst/>
          </a:prstGeom>
          <a:ln>
            <a:headEnd/>
            <a:tailEnd/>
          </a:ln>
        </p:spPr>
        <p:style>
          <a:lnRef idx="2">
            <a:schemeClr val="accent2"/>
          </a:lnRef>
          <a:fillRef idx="1">
            <a:schemeClr val="lt1"/>
          </a:fillRef>
          <a:effectRef idx="0">
            <a:schemeClr val="accent2"/>
          </a:effectRef>
          <a:fontRef idx="minor">
            <a:schemeClr val="dk1"/>
          </a:fontRef>
        </p:style>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1" i="0" strike="noStrike" dirty="0" smtClean="0">
                <a:solidFill>
                  <a:srgbClr val="000000"/>
                </a:solidFill>
                <a:latin typeface="Tahoma"/>
                <a:ea typeface="Tahoma"/>
                <a:cs typeface="Tahoma"/>
              </a:rPr>
              <a:t>Validate according to requirements in policies, maybe depending on model risk rating</a:t>
            </a:r>
            <a:endParaRPr lang="en-US" sz="1200" b="1" i="0" strike="noStrike" dirty="0">
              <a:solidFill>
                <a:srgbClr val="000000"/>
              </a:solidFill>
              <a:latin typeface="Tahoma"/>
              <a:ea typeface="Tahoma"/>
              <a:cs typeface="Tahoma"/>
            </a:endParaRPr>
          </a:p>
        </p:txBody>
      </p:sp>
      <p:sp>
        <p:nvSpPr>
          <p:cNvPr id="6" name="AutoShape 3"/>
          <p:cNvSpPr>
            <a:spLocks noChangeArrowheads="1"/>
          </p:cNvSpPr>
          <p:nvPr/>
        </p:nvSpPr>
        <p:spPr bwMode="auto">
          <a:xfrm>
            <a:off x="3429000" y="3505200"/>
            <a:ext cx="2514600" cy="1066800"/>
          </a:xfrm>
          <a:prstGeom prst="flowChartPredefinedProcess">
            <a:avLst/>
          </a:prstGeom>
          <a:ln>
            <a:headEnd/>
            <a:tailEnd/>
          </a:ln>
        </p:spPr>
        <p:style>
          <a:lnRef idx="2">
            <a:schemeClr val="accent2"/>
          </a:lnRef>
          <a:fillRef idx="1">
            <a:schemeClr val="lt1"/>
          </a:fillRef>
          <a:effectRef idx="0">
            <a:schemeClr val="accent2"/>
          </a:effectRef>
          <a:fontRef idx="minor">
            <a:schemeClr val="dk1"/>
          </a:fontRef>
        </p:style>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1" i="0" strike="noStrike" dirty="0" smtClean="0">
                <a:solidFill>
                  <a:srgbClr val="000000"/>
                </a:solidFill>
                <a:latin typeface="Tahoma"/>
                <a:ea typeface="Tahoma"/>
                <a:cs typeface="Tahoma"/>
              </a:rPr>
              <a:t>Provide justification for why not</a:t>
            </a:r>
            <a:endParaRPr lang="en-US" sz="1200" b="1" i="0" strike="noStrike" dirty="0">
              <a:solidFill>
                <a:srgbClr val="000000"/>
              </a:solidFill>
              <a:latin typeface="Tahoma"/>
              <a:ea typeface="Tahoma"/>
              <a:cs typeface="Tahoma"/>
            </a:endParaRPr>
          </a:p>
        </p:txBody>
      </p:sp>
      <p:sp>
        <p:nvSpPr>
          <p:cNvPr id="10" name="AutoShape 7"/>
          <p:cNvSpPr>
            <a:spLocks noChangeArrowheads="1"/>
          </p:cNvSpPr>
          <p:nvPr/>
        </p:nvSpPr>
        <p:spPr bwMode="auto">
          <a:xfrm>
            <a:off x="457200" y="1600200"/>
            <a:ext cx="1828800" cy="1171575"/>
          </a:xfrm>
          <a:prstGeom prst="flowChartDecision">
            <a:avLst/>
          </a:prstGeom>
          <a:ln>
            <a:headEnd/>
            <a:tailEnd/>
          </a:ln>
        </p:spPr>
        <p:style>
          <a:lnRef idx="1">
            <a:schemeClr val="accent1"/>
          </a:lnRef>
          <a:fillRef idx="2">
            <a:schemeClr val="accent1"/>
          </a:fillRef>
          <a:effectRef idx="1">
            <a:schemeClr val="accent1"/>
          </a:effectRef>
          <a:fontRef idx="minor">
            <a:schemeClr val="dk1"/>
          </a:fontRef>
        </p:style>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1" i="0" strike="noStrike" dirty="0" smtClean="0">
                <a:solidFill>
                  <a:srgbClr val="000000"/>
                </a:solidFill>
                <a:latin typeface="Tahoma"/>
                <a:ea typeface="Tahoma"/>
                <a:cs typeface="Tahoma"/>
              </a:rPr>
              <a:t>Is it a model?</a:t>
            </a:r>
            <a:endParaRPr lang="en-US" sz="1200" b="1" i="0" strike="noStrike" dirty="0">
              <a:solidFill>
                <a:srgbClr val="000000"/>
              </a:solidFill>
              <a:latin typeface="Tahoma"/>
              <a:ea typeface="Tahoma"/>
              <a:cs typeface="Tahoma"/>
            </a:endParaRPr>
          </a:p>
        </p:txBody>
      </p:sp>
      <p:cxnSp>
        <p:nvCxnSpPr>
          <p:cNvPr id="16" name="AutoShape 14"/>
          <p:cNvCxnSpPr>
            <a:cxnSpLocks noChangeShapeType="1"/>
            <a:stCxn id="10" idx="2"/>
          </p:cNvCxnSpPr>
          <p:nvPr/>
        </p:nvCxnSpPr>
        <p:spPr bwMode="auto">
          <a:xfrm rot="5400000">
            <a:off x="1071563" y="3071812"/>
            <a:ext cx="600075" cy="1588"/>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cxnSp>
        <p:nvCxnSpPr>
          <p:cNvPr id="22" name="AutoShape 20"/>
          <p:cNvCxnSpPr>
            <a:cxnSpLocks noChangeShapeType="1"/>
          </p:cNvCxnSpPr>
          <p:nvPr/>
        </p:nvCxnSpPr>
        <p:spPr bwMode="auto">
          <a:xfrm>
            <a:off x="4638675" y="2176463"/>
            <a:ext cx="752475" cy="14287"/>
          </a:xfrm>
          <a:prstGeom prst="straightConnector1">
            <a:avLst/>
          </a:prstGeom>
          <a:noFill/>
          <a:ln w="19050">
            <a:solidFill>
              <a:srgbClr val="000000"/>
            </a:solidFill>
            <a:round/>
            <a:headEnd/>
            <a:tailEnd/>
          </a:ln>
          <a:effectLst/>
        </p:spPr>
      </p:cxnSp>
      <p:cxnSp>
        <p:nvCxnSpPr>
          <p:cNvPr id="32" name="AutoShape 41"/>
          <p:cNvCxnSpPr>
            <a:cxnSpLocks noChangeShapeType="1"/>
            <a:stCxn id="133" idx="2"/>
          </p:cNvCxnSpPr>
          <p:nvPr/>
        </p:nvCxnSpPr>
        <p:spPr bwMode="auto">
          <a:xfrm rot="5400000">
            <a:off x="1004887" y="4891088"/>
            <a:ext cx="733427" cy="1588"/>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cxnSp>
        <p:nvCxnSpPr>
          <p:cNvPr id="40" name="AutoShape 55"/>
          <p:cNvCxnSpPr>
            <a:cxnSpLocks noChangeShapeType="1"/>
            <a:endCxn id="153" idx="1"/>
          </p:cNvCxnSpPr>
          <p:nvPr/>
        </p:nvCxnSpPr>
        <p:spPr bwMode="auto">
          <a:xfrm flipV="1">
            <a:off x="2209800" y="2224088"/>
            <a:ext cx="1143000" cy="1738312"/>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sp>
        <p:nvSpPr>
          <p:cNvPr id="120" name="TextBox 119"/>
          <p:cNvSpPr txBox="1"/>
          <p:nvPr/>
        </p:nvSpPr>
        <p:spPr>
          <a:xfrm flipH="1">
            <a:off x="2514600" y="3581400"/>
            <a:ext cx="611227" cy="276999"/>
          </a:xfrm>
          <a:prstGeom prst="rect">
            <a:avLst/>
          </a:prstGeom>
          <a:noFill/>
        </p:spPr>
        <p:txBody>
          <a:bodyPr wrap="square" rtlCol="0">
            <a:spAutoFit/>
          </a:bodyPr>
          <a:lstStyle/>
          <a:p>
            <a:r>
              <a:rPr lang="en-US" sz="1200" b="1" dirty="0" smtClean="0">
                <a:latin typeface="Tahoma" pitchFamily="34" charset="0"/>
                <a:cs typeface="Tahoma" pitchFamily="34" charset="0"/>
              </a:rPr>
              <a:t>No</a:t>
            </a:r>
            <a:endParaRPr lang="en-US" sz="1200" b="1" dirty="0">
              <a:latin typeface="Tahoma" pitchFamily="34" charset="0"/>
              <a:cs typeface="Tahoma" pitchFamily="34" charset="0"/>
            </a:endParaRPr>
          </a:p>
        </p:txBody>
      </p:sp>
      <p:sp>
        <p:nvSpPr>
          <p:cNvPr id="121" name="TextBox 120"/>
          <p:cNvSpPr txBox="1"/>
          <p:nvPr/>
        </p:nvSpPr>
        <p:spPr>
          <a:xfrm flipH="1">
            <a:off x="1676399" y="2819400"/>
            <a:ext cx="611227" cy="276999"/>
          </a:xfrm>
          <a:prstGeom prst="rect">
            <a:avLst/>
          </a:prstGeom>
          <a:noFill/>
        </p:spPr>
        <p:txBody>
          <a:bodyPr wrap="square" rtlCol="0">
            <a:spAutoFit/>
          </a:bodyPr>
          <a:lstStyle/>
          <a:p>
            <a:r>
              <a:rPr lang="en-US" sz="1200" b="1" dirty="0" smtClean="0">
                <a:latin typeface="Tahoma" pitchFamily="34" charset="0"/>
                <a:cs typeface="Tahoma" pitchFamily="34" charset="0"/>
              </a:rPr>
              <a:t>Yes</a:t>
            </a:r>
            <a:endParaRPr lang="en-US" sz="1200" b="1" dirty="0">
              <a:latin typeface="Tahoma" pitchFamily="34" charset="0"/>
              <a:cs typeface="Tahoma" pitchFamily="34" charset="0"/>
            </a:endParaRPr>
          </a:p>
        </p:txBody>
      </p:sp>
      <p:sp>
        <p:nvSpPr>
          <p:cNvPr id="122" name="TextBox 121"/>
          <p:cNvSpPr txBox="1"/>
          <p:nvPr/>
        </p:nvSpPr>
        <p:spPr>
          <a:xfrm flipH="1">
            <a:off x="1600200" y="4800600"/>
            <a:ext cx="611227" cy="276999"/>
          </a:xfrm>
          <a:prstGeom prst="rect">
            <a:avLst/>
          </a:prstGeom>
          <a:noFill/>
        </p:spPr>
        <p:txBody>
          <a:bodyPr wrap="square" rtlCol="0">
            <a:spAutoFit/>
          </a:bodyPr>
          <a:lstStyle/>
          <a:p>
            <a:r>
              <a:rPr lang="en-US" sz="1200" b="1" dirty="0" smtClean="0">
                <a:latin typeface="Tahoma" pitchFamily="34" charset="0"/>
                <a:cs typeface="Tahoma" pitchFamily="34" charset="0"/>
              </a:rPr>
              <a:t>Yes</a:t>
            </a:r>
            <a:endParaRPr lang="en-US" sz="1200" b="1" dirty="0">
              <a:latin typeface="Tahoma" pitchFamily="34" charset="0"/>
              <a:cs typeface="Tahoma" pitchFamily="34" charset="0"/>
            </a:endParaRPr>
          </a:p>
        </p:txBody>
      </p:sp>
      <p:sp>
        <p:nvSpPr>
          <p:cNvPr id="129" name="Flowchart: Terminator 128"/>
          <p:cNvSpPr/>
          <p:nvPr/>
        </p:nvSpPr>
        <p:spPr>
          <a:xfrm>
            <a:off x="381000" y="152400"/>
            <a:ext cx="1981200" cy="1143000"/>
          </a:xfrm>
          <a:prstGeom prst="flowChartTerminator">
            <a:avLst/>
          </a:prstGeom>
        </p:spPr>
        <p:style>
          <a:lnRef idx="1">
            <a:schemeClr val="accent2"/>
          </a:lnRef>
          <a:fillRef idx="2">
            <a:schemeClr val="accent2"/>
          </a:fillRef>
          <a:effectRef idx="1">
            <a:schemeClr val="accent2"/>
          </a:effectRef>
          <a:fontRef idx="minor">
            <a:schemeClr val="dk1"/>
          </a:fontRef>
        </p:style>
        <p:txBody>
          <a:bodyPr rtlCol="0" anchor="ctr"/>
          <a:lstStyle/>
          <a:p>
            <a:pPr>
              <a:defRPr sz="1000"/>
            </a:pPr>
            <a:r>
              <a:rPr lang="en-US" sz="1100" b="1" dirty="0" smtClean="0">
                <a:solidFill>
                  <a:srgbClr val="000000"/>
                </a:solidFill>
                <a:latin typeface="Tahoma"/>
                <a:ea typeface="Tahoma"/>
                <a:cs typeface="Tahoma"/>
              </a:rPr>
              <a:t>Define models vs.    applications</a:t>
            </a:r>
          </a:p>
          <a:p>
            <a:pPr>
              <a:defRPr sz="1000"/>
            </a:pPr>
            <a:r>
              <a:rPr lang="en-US" sz="1100" b="1" dirty="0" smtClean="0">
                <a:solidFill>
                  <a:srgbClr val="000000"/>
                </a:solidFill>
                <a:latin typeface="Tahoma"/>
                <a:ea typeface="Tahoma"/>
                <a:cs typeface="Tahoma"/>
              </a:rPr>
              <a:t>Establish governance, policy and control </a:t>
            </a:r>
          </a:p>
          <a:p>
            <a:pPr>
              <a:defRPr sz="1000"/>
            </a:pPr>
            <a:r>
              <a:rPr lang="en-US" sz="1100" b="1" dirty="0" smtClean="0">
                <a:solidFill>
                  <a:srgbClr val="000000"/>
                </a:solidFill>
                <a:latin typeface="Tahoma"/>
                <a:ea typeface="Tahoma"/>
                <a:cs typeface="Tahoma"/>
              </a:rPr>
              <a:t>Create models/  applications inventory</a:t>
            </a:r>
            <a:endParaRPr lang="en-US" sz="1100" b="1" dirty="0">
              <a:solidFill>
                <a:srgbClr val="000000"/>
              </a:solidFill>
              <a:latin typeface="Tahoma"/>
              <a:ea typeface="Tahoma"/>
              <a:cs typeface="Tahoma"/>
            </a:endParaRPr>
          </a:p>
        </p:txBody>
      </p:sp>
      <p:sp>
        <p:nvSpPr>
          <p:cNvPr id="133" name="AutoShape 7"/>
          <p:cNvSpPr>
            <a:spLocks noChangeArrowheads="1"/>
          </p:cNvSpPr>
          <p:nvPr/>
        </p:nvSpPr>
        <p:spPr bwMode="auto">
          <a:xfrm>
            <a:off x="457200" y="3352800"/>
            <a:ext cx="1828800" cy="1171575"/>
          </a:xfrm>
          <a:prstGeom prst="flowChartDecision">
            <a:avLst/>
          </a:prstGeom>
          <a:ln>
            <a:headEnd/>
            <a:tailEnd/>
          </a:ln>
        </p:spPr>
        <p:style>
          <a:lnRef idx="1">
            <a:schemeClr val="accent1"/>
          </a:lnRef>
          <a:fillRef idx="2">
            <a:schemeClr val="accent1"/>
          </a:fillRef>
          <a:effectRef idx="1">
            <a:schemeClr val="accent1"/>
          </a:effectRef>
          <a:fontRef idx="minor">
            <a:schemeClr val="dk1"/>
          </a:fontRef>
        </p:style>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sz="1000"/>
            </a:pPr>
            <a:r>
              <a:rPr lang="en-US" sz="1200" b="1" dirty="0" smtClean="0">
                <a:solidFill>
                  <a:srgbClr val="000000"/>
                </a:solidFill>
                <a:latin typeface="Tahoma"/>
                <a:ea typeface="Tahoma"/>
                <a:cs typeface="Tahoma"/>
              </a:rPr>
              <a:t>Does it need to be validated?</a:t>
            </a:r>
          </a:p>
        </p:txBody>
      </p:sp>
      <p:sp>
        <p:nvSpPr>
          <p:cNvPr id="141" name="Flowchart: Preparation 140"/>
          <p:cNvSpPr/>
          <p:nvPr/>
        </p:nvSpPr>
        <p:spPr>
          <a:xfrm>
            <a:off x="152400" y="5257800"/>
            <a:ext cx="2362200" cy="1143000"/>
          </a:xfrm>
          <a:prstGeom prst="flowChartPreparation">
            <a:avLst/>
          </a:prstGeom>
          <a:solidFill>
            <a:srgbClr val="FFE2A7"/>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200" b="1" dirty="0" smtClean="0">
                <a:latin typeface="Tahoma" pitchFamily="34" charset="0"/>
                <a:cs typeface="Tahoma" pitchFamily="34" charset="0"/>
              </a:rPr>
              <a:t>Provide developer’s doc, testing, and analysis for validation</a:t>
            </a:r>
            <a:endParaRPr lang="en-US" sz="1200" b="1" dirty="0">
              <a:latin typeface="Tahoma" pitchFamily="34" charset="0"/>
              <a:cs typeface="Tahoma" pitchFamily="34" charset="0"/>
            </a:endParaRPr>
          </a:p>
        </p:txBody>
      </p:sp>
      <p:sp>
        <p:nvSpPr>
          <p:cNvPr id="153" name="AutoShape 7"/>
          <p:cNvSpPr>
            <a:spLocks noChangeArrowheads="1"/>
          </p:cNvSpPr>
          <p:nvPr/>
        </p:nvSpPr>
        <p:spPr bwMode="auto">
          <a:xfrm>
            <a:off x="3352800" y="1676400"/>
            <a:ext cx="2667000" cy="1095375"/>
          </a:xfrm>
          <a:prstGeom prst="flowChartDecision">
            <a:avLst/>
          </a:prstGeom>
          <a:ln>
            <a:headEnd/>
            <a:tailEnd/>
          </a:ln>
        </p:spPr>
        <p:style>
          <a:lnRef idx="1">
            <a:schemeClr val="accent1"/>
          </a:lnRef>
          <a:fillRef idx="2">
            <a:schemeClr val="accent1"/>
          </a:fillRef>
          <a:effectRef idx="1">
            <a:schemeClr val="accent1"/>
          </a:effectRef>
          <a:fontRef idx="minor">
            <a:schemeClr val="dk1"/>
          </a:fontRef>
        </p:style>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sz="1000"/>
            </a:pPr>
            <a:r>
              <a:rPr lang="en-US" sz="1200" b="1" dirty="0" smtClean="0">
                <a:solidFill>
                  <a:srgbClr val="000000"/>
                </a:solidFill>
                <a:latin typeface="Tahoma"/>
                <a:ea typeface="Tahoma"/>
                <a:cs typeface="Tahoma"/>
              </a:rPr>
              <a:t>Is it under implementation verification and control process? </a:t>
            </a:r>
            <a:endParaRPr lang="en-US" sz="1200" b="1" i="0" strike="noStrike" dirty="0">
              <a:solidFill>
                <a:srgbClr val="000000"/>
              </a:solidFill>
              <a:latin typeface="Tahoma"/>
              <a:ea typeface="Tahoma"/>
              <a:cs typeface="Tahoma"/>
            </a:endParaRPr>
          </a:p>
        </p:txBody>
      </p:sp>
      <p:sp>
        <p:nvSpPr>
          <p:cNvPr id="154" name="TextBox 153"/>
          <p:cNvSpPr txBox="1"/>
          <p:nvPr/>
        </p:nvSpPr>
        <p:spPr>
          <a:xfrm flipH="1">
            <a:off x="2514600" y="1752600"/>
            <a:ext cx="611227" cy="276999"/>
          </a:xfrm>
          <a:prstGeom prst="rect">
            <a:avLst/>
          </a:prstGeom>
          <a:noFill/>
        </p:spPr>
        <p:txBody>
          <a:bodyPr wrap="square" rtlCol="0">
            <a:spAutoFit/>
          </a:bodyPr>
          <a:lstStyle/>
          <a:p>
            <a:r>
              <a:rPr lang="en-US" sz="1200" b="1" dirty="0" smtClean="0">
                <a:latin typeface="Tahoma" pitchFamily="34" charset="0"/>
                <a:cs typeface="Tahoma" pitchFamily="34" charset="0"/>
              </a:rPr>
              <a:t>No</a:t>
            </a:r>
            <a:endParaRPr lang="en-US" sz="1200" b="1" dirty="0">
              <a:latin typeface="Tahoma" pitchFamily="34" charset="0"/>
              <a:cs typeface="Tahoma" pitchFamily="34" charset="0"/>
            </a:endParaRPr>
          </a:p>
        </p:txBody>
      </p:sp>
      <p:sp>
        <p:nvSpPr>
          <p:cNvPr id="165" name="TextBox 164"/>
          <p:cNvSpPr txBox="1"/>
          <p:nvPr/>
        </p:nvSpPr>
        <p:spPr>
          <a:xfrm flipH="1">
            <a:off x="4876800" y="2895600"/>
            <a:ext cx="611227" cy="276999"/>
          </a:xfrm>
          <a:prstGeom prst="rect">
            <a:avLst/>
          </a:prstGeom>
          <a:noFill/>
        </p:spPr>
        <p:txBody>
          <a:bodyPr wrap="square" rtlCol="0">
            <a:spAutoFit/>
          </a:bodyPr>
          <a:lstStyle/>
          <a:p>
            <a:r>
              <a:rPr lang="en-US" sz="1200" b="1" dirty="0" smtClean="0">
                <a:latin typeface="Tahoma" pitchFamily="34" charset="0"/>
                <a:cs typeface="Tahoma" pitchFamily="34" charset="0"/>
              </a:rPr>
              <a:t>No</a:t>
            </a:r>
            <a:endParaRPr lang="en-US" sz="1200" b="1" dirty="0">
              <a:latin typeface="Tahoma" pitchFamily="34" charset="0"/>
              <a:cs typeface="Tahoma" pitchFamily="34" charset="0"/>
            </a:endParaRPr>
          </a:p>
        </p:txBody>
      </p:sp>
      <p:cxnSp>
        <p:nvCxnSpPr>
          <p:cNvPr id="187" name="AutoShape 55"/>
          <p:cNvCxnSpPr>
            <a:cxnSpLocks noChangeShapeType="1"/>
          </p:cNvCxnSpPr>
          <p:nvPr/>
        </p:nvCxnSpPr>
        <p:spPr bwMode="auto">
          <a:xfrm>
            <a:off x="6019800" y="2209800"/>
            <a:ext cx="990600" cy="1588"/>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cxnSp>
        <p:nvCxnSpPr>
          <p:cNvPr id="193" name="AutoShape 55"/>
          <p:cNvCxnSpPr>
            <a:cxnSpLocks noChangeShapeType="1"/>
            <a:endCxn id="5" idx="1"/>
          </p:cNvCxnSpPr>
          <p:nvPr/>
        </p:nvCxnSpPr>
        <p:spPr bwMode="auto">
          <a:xfrm>
            <a:off x="2514600" y="5867400"/>
            <a:ext cx="914400" cy="1588"/>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cxnSp>
        <p:nvCxnSpPr>
          <p:cNvPr id="211" name="AutoShape 55"/>
          <p:cNvCxnSpPr>
            <a:cxnSpLocks noChangeShapeType="1"/>
          </p:cNvCxnSpPr>
          <p:nvPr/>
        </p:nvCxnSpPr>
        <p:spPr bwMode="auto">
          <a:xfrm>
            <a:off x="2286000" y="2209800"/>
            <a:ext cx="1066800" cy="1588"/>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cxnSp>
        <p:nvCxnSpPr>
          <p:cNvPr id="213" name="AutoShape 55"/>
          <p:cNvCxnSpPr>
            <a:cxnSpLocks noChangeShapeType="1"/>
          </p:cNvCxnSpPr>
          <p:nvPr/>
        </p:nvCxnSpPr>
        <p:spPr bwMode="auto">
          <a:xfrm>
            <a:off x="5943600" y="5867400"/>
            <a:ext cx="1066800" cy="1588"/>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sp>
        <p:nvSpPr>
          <p:cNvPr id="221" name="Flowchart: Terminator 220"/>
          <p:cNvSpPr/>
          <p:nvPr/>
        </p:nvSpPr>
        <p:spPr>
          <a:xfrm>
            <a:off x="6781800" y="3276600"/>
            <a:ext cx="2209800" cy="1371600"/>
          </a:xfrm>
          <a:prstGeom prst="flowChartTerminato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200" b="1" dirty="0" smtClean="0">
                <a:latin typeface="Tahoma" pitchFamily="34" charset="0"/>
                <a:cs typeface="Tahoma" pitchFamily="34" charset="0"/>
              </a:rPr>
              <a:t>Senior management provides oversight and sign-off.  Models/Applications may be subject to change control and ongoing monitoring</a:t>
            </a:r>
            <a:endParaRPr lang="en-US" sz="1200" b="1" dirty="0">
              <a:latin typeface="Tahoma" pitchFamily="34" charset="0"/>
              <a:cs typeface="Tahoma" pitchFamily="34" charset="0"/>
            </a:endParaRPr>
          </a:p>
        </p:txBody>
      </p:sp>
      <p:sp>
        <p:nvSpPr>
          <p:cNvPr id="222" name="Flowchart: Process 221"/>
          <p:cNvSpPr/>
          <p:nvPr/>
        </p:nvSpPr>
        <p:spPr>
          <a:xfrm>
            <a:off x="7010400" y="5257800"/>
            <a:ext cx="1905000" cy="1143000"/>
          </a:xfrm>
          <a:prstGeom prst="flowChart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200" b="1" dirty="0" smtClean="0">
                <a:solidFill>
                  <a:schemeClr val="tx1"/>
                </a:solidFill>
                <a:latin typeface="Tahoma" pitchFamily="34" charset="0"/>
                <a:cs typeface="Tahoma" pitchFamily="34" charset="0"/>
              </a:rPr>
              <a:t>Reach validation decision and publish validation reports</a:t>
            </a:r>
            <a:endParaRPr lang="en-US" sz="1200" b="1" dirty="0">
              <a:solidFill>
                <a:schemeClr val="tx1"/>
              </a:solidFill>
              <a:latin typeface="Tahoma" pitchFamily="34" charset="0"/>
              <a:cs typeface="Tahoma" pitchFamily="34" charset="0"/>
            </a:endParaRPr>
          </a:p>
        </p:txBody>
      </p:sp>
      <p:sp>
        <p:nvSpPr>
          <p:cNvPr id="231" name="Flowchart: Process 230"/>
          <p:cNvSpPr/>
          <p:nvPr/>
        </p:nvSpPr>
        <p:spPr>
          <a:xfrm>
            <a:off x="7010400" y="1600200"/>
            <a:ext cx="1905000" cy="1066800"/>
          </a:xfrm>
          <a:prstGeom prst="flowChartProcess">
            <a:avLst/>
          </a:prstGeom>
        </p:spPr>
        <p:style>
          <a:lnRef idx="1">
            <a:schemeClr val="accent4"/>
          </a:lnRef>
          <a:fillRef idx="2">
            <a:schemeClr val="accent4"/>
          </a:fillRef>
          <a:effectRef idx="1">
            <a:schemeClr val="accent4"/>
          </a:effectRef>
          <a:fontRef idx="minor">
            <a:schemeClr val="dk1"/>
          </a:fontRef>
        </p:style>
        <p:txBody>
          <a:bodyPr rtlCol="0" anchor="ctr"/>
          <a:lstStyle/>
          <a:p>
            <a:pPr algn="ctr">
              <a:defRPr sz="1000"/>
            </a:pPr>
            <a:r>
              <a:rPr lang="en-US" sz="1200" b="1" dirty="0" smtClean="0">
                <a:solidFill>
                  <a:srgbClr val="000000"/>
                </a:solidFill>
                <a:latin typeface="Tahoma"/>
                <a:ea typeface="Tahoma"/>
                <a:cs typeface="Tahoma"/>
              </a:rPr>
              <a:t>Require implementation verification, documentation, and control procedures</a:t>
            </a:r>
            <a:endParaRPr lang="en-US" sz="1200" b="1" dirty="0">
              <a:solidFill>
                <a:srgbClr val="000000"/>
              </a:solidFill>
              <a:latin typeface="Tahoma"/>
              <a:ea typeface="Tahoma"/>
              <a:cs typeface="Tahoma"/>
            </a:endParaRPr>
          </a:p>
        </p:txBody>
      </p:sp>
      <p:cxnSp>
        <p:nvCxnSpPr>
          <p:cNvPr id="233" name="AutoShape 55"/>
          <p:cNvCxnSpPr>
            <a:cxnSpLocks noChangeShapeType="1"/>
          </p:cNvCxnSpPr>
          <p:nvPr/>
        </p:nvCxnSpPr>
        <p:spPr bwMode="auto">
          <a:xfrm>
            <a:off x="5943600" y="3962400"/>
            <a:ext cx="838200" cy="1588"/>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sp>
        <p:nvSpPr>
          <p:cNvPr id="237" name="TextBox 236"/>
          <p:cNvSpPr txBox="1"/>
          <p:nvPr/>
        </p:nvSpPr>
        <p:spPr>
          <a:xfrm flipH="1">
            <a:off x="6248400" y="1828800"/>
            <a:ext cx="611227" cy="276999"/>
          </a:xfrm>
          <a:prstGeom prst="rect">
            <a:avLst/>
          </a:prstGeom>
          <a:noFill/>
        </p:spPr>
        <p:txBody>
          <a:bodyPr wrap="square" rtlCol="0">
            <a:spAutoFit/>
          </a:bodyPr>
          <a:lstStyle/>
          <a:p>
            <a:r>
              <a:rPr lang="en-US" sz="1200" b="1" dirty="0" smtClean="0">
                <a:latin typeface="Tahoma" pitchFamily="34" charset="0"/>
                <a:cs typeface="Tahoma" pitchFamily="34" charset="0"/>
              </a:rPr>
              <a:t>Yes</a:t>
            </a:r>
            <a:endParaRPr lang="en-US" sz="1200" b="1" dirty="0">
              <a:latin typeface="Tahoma" pitchFamily="34" charset="0"/>
              <a:cs typeface="Tahoma" pitchFamily="34" charset="0"/>
            </a:endParaRPr>
          </a:p>
        </p:txBody>
      </p:sp>
      <p:cxnSp>
        <p:nvCxnSpPr>
          <p:cNvPr id="238" name="AutoShape 14"/>
          <p:cNvCxnSpPr>
            <a:cxnSpLocks noChangeShapeType="1"/>
          </p:cNvCxnSpPr>
          <p:nvPr/>
        </p:nvCxnSpPr>
        <p:spPr bwMode="auto">
          <a:xfrm rot="5400000">
            <a:off x="4382294" y="3161506"/>
            <a:ext cx="685800" cy="1588"/>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cxnSp>
        <p:nvCxnSpPr>
          <p:cNvPr id="245" name="AutoShape 14"/>
          <p:cNvCxnSpPr>
            <a:cxnSpLocks noChangeShapeType="1"/>
          </p:cNvCxnSpPr>
          <p:nvPr/>
        </p:nvCxnSpPr>
        <p:spPr bwMode="auto">
          <a:xfrm rot="5400000">
            <a:off x="7620794" y="2971006"/>
            <a:ext cx="609600" cy="1588"/>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cxnSp>
        <p:nvCxnSpPr>
          <p:cNvPr id="257" name="AutoShape 41"/>
          <p:cNvCxnSpPr>
            <a:cxnSpLocks noChangeShapeType="1"/>
          </p:cNvCxnSpPr>
          <p:nvPr/>
        </p:nvCxnSpPr>
        <p:spPr bwMode="auto">
          <a:xfrm rot="5400000" flipH="1" flipV="1">
            <a:off x="7620794" y="4952206"/>
            <a:ext cx="609600" cy="1588"/>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sp>
        <p:nvSpPr>
          <p:cNvPr id="31" name="TextBox 30"/>
          <p:cNvSpPr txBox="1"/>
          <p:nvPr/>
        </p:nvSpPr>
        <p:spPr>
          <a:xfrm>
            <a:off x="3200400" y="457200"/>
            <a:ext cx="5257800" cy="830997"/>
          </a:xfrm>
          <a:prstGeom prst="rect">
            <a:avLst/>
          </a:prstGeom>
          <a:noFill/>
        </p:spPr>
        <p:txBody>
          <a:bodyPr wrap="square" rtlCol="0">
            <a:spAutoFit/>
          </a:bodyPr>
          <a:lstStyle/>
          <a:p>
            <a:r>
              <a:rPr lang="en-US" b="1" dirty="0" smtClean="0"/>
              <a:t>Implementing framework</a:t>
            </a:r>
          </a:p>
          <a:p>
            <a:r>
              <a:rPr lang="en-US" b="1" dirty="0" smtClean="0"/>
              <a:t> – A practical example</a:t>
            </a:r>
            <a:endParaRPr lang="en-US" b="1" dirty="0"/>
          </a:p>
        </p:txBody>
      </p:sp>
      <p:sp>
        <p:nvSpPr>
          <p:cNvPr id="34" name="Slide Number Placeholder 33"/>
          <p:cNvSpPr>
            <a:spLocks noGrp="1"/>
          </p:cNvSpPr>
          <p:nvPr>
            <p:ph type="sldNum" sz="quarter" idx="12"/>
          </p:nvPr>
        </p:nvSpPr>
        <p:spPr/>
        <p:txBody>
          <a:bodyPr/>
          <a:lstStyle/>
          <a:p>
            <a:fld id="{69D565A2-1AC3-4271-BE63-144278771F3A}" type="slidenum">
              <a:rPr lang="en-US" smtClean="0"/>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1" name="Picture 1027" descr="C:\temp\TITZMAN\Seal\REDS\5\OCCDough.tif"/>
          <p:cNvPicPr>
            <a:picLocks noChangeAspect="1" noChangeArrowheads="1"/>
          </p:cNvPicPr>
          <p:nvPr/>
        </p:nvPicPr>
        <p:blipFill>
          <a:blip r:embed="rId3" cstate="print">
            <a:clrChange>
              <a:clrFrom>
                <a:srgbClr val="FFFFFF"/>
              </a:clrFrom>
              <a:clrTo>
                <a:srgbClr val="FFFFFF">
                  <a:alpha val="0"/>
                </a:srgbClr>
              </a:clrTo>
            </a:clrChange>
            <a:lum bright="54000"/>
          </a:blip>
          <a:srcRect/>
          <a:stretch>
            <a:fillRect/>
          </a:stretch>
        </p:blipFill>
        <p:spPr bwMode="auto">
          <a:xfrm>
            <a:off x="8686800" y="6400800"/>
            <a:ext cx="284163" cy="304800"/>
          </a:xfrm>
          <a:prstGeom prst="rect">
            <a:avLst/>
          </a:prstGeom>
          <a:noFill/>
        </p:spPr>
      </p:pic>
      <p:sp>
        <p:nvSpPr>
          <p:cNvPr id="22533" name="Text Box 1029"/>
          <p:cNvSpPr txBox="1">
            <a:spLocks noChangeArrowheads="1"/>
          </p:cNvSpPr>
          <p:nvPr/>
        </p:nvSpPr>
        <p:spPr bwMode="auto">
          <a:xfrm>
            <a:off x="671513" y="644525"/>
            <a:ext cx="5954451" cy="646973"/>
          </a:xfrm>
          <a:prstGeom prst="rect">
            <a:avLst/>
          </a:prstGeom>
          <a:noFill/>
          <a:ln w="9525">
            <a:noFill/>
            <a:miter lim="800000"/>
            <a:headEnd/>
            <a:tailEnd/>
          </a:ln>
          <a:effectLst/>
        </p:spPr>
        <p:txBody>
          <a:bodyPr wrap="none" lIns="92075" tIns="46038" rIns="92075" bIns="46038">
            <a:spAutoFit/>
          </a:bodyPr>
          <a:lstStyle/>
          <a:p>
            <a:pPr marL="0" lvl="1" eaLnBrk="0" hangingPunct="0">
              <a:spcBef>
                <a:spcPct val="50000"/>
              </a:spcBef>
              <a:buClr>
                <a:schemeClr val="bg2"/>
              </a:buClr>
              <a:buSzPct val="75000"/>
            </a:pPr>
            <a:r>
              <a:rPr lang="en-US" sz="3600" b="1" dirty="0" smtClean="0">
                <a:latin typeface="Bell MT" pitchFamily="18" charset="0"/>
              </a:rPr>
              <a:t>Implementation - Validation</a:t>
            </a:r>
          </a:p>
        </p:txBody>
      </p:sp>
      <p:sp>
        <p:nvSpPr>
          <p:cNvPr id="22534" name="Line 1030"/>
          <p:cNvSpPr>
            <a:spLocks noChangeShapeType="1"/>
          </p:cNvSpPr>
          <p:nvPr/>
        </p:nvSpPr>
        <p:spPr bwMode="auto">
          <a:xfrm>
            <a:off x="631825" y="1282700"/>
            <a:ext cx="7902575" cy="0"/>
          </a:xfrm>
          <a:prstGeom prst="line">
            <a:avLst/>
          </a:prstGeom>
          <a:noFill/>
          <a:ln w="9525">
            <a:solidFill>
              <a:srgbClr val="000000"/>
            </a:solidFill>
            <a:round/>
            <a:headEnd/>
            <a:tailEnd/>
          </a:ln>
          <a:effectLst/>
        </p:spPr>
        <p:txBody>
          <a:bodyPr lIns="92075" tIns="46038" rIns="92075" bIns="46038" anchor="ctr">
            <a:spAutoFit/>
          </a:bodyPr>
          <a:lstStyle/>
          <a:p>
            <a:endParaRPr lang="en-US" dirty="0"/>
          </a:p>
        </p:txBody>
      </p:sp>
      <p:sp>
        <p:nvSpPr>
          <p:cNvPr id="9" name="TextBox 8"/>
          <p:cNvSpPr txBox="1"/>
          <p:nvPr/>
        </p:nvSpPr>
        <p:spPr>
          <a:xfrm>
            <a:off x="685800" y="1371600"/>
            <a:ext cx="7315200" cy="1077218"/>
          </a:xfrm>
          <a:prstGeom prst="rect">
            <a:avLst/>
          </a:prstGeom>
          <a:noFill/>
        </p:spPr>
        <p:txBody>
          <a:bodyPr wrap="square" rtlCol="0">
            <a:spAutoFit/>
          </a:bodyPr>
          <a:lstStyle/>
          <a:p>
            <a:r>
              <a:rPr lang="en-US" sz="1600" b="1" dirty="0" smtClean="0">
                <a:latin typeface="Bell MT" pitchFamily="18" charset="0"/>
              </a:rPr>
              <a:t>Example:  </a:t>
            </a:r>
            <a:r>
              <a:rPr lang="en-US" sz="1600" dirty="0" smtClean="0">
                <a:solidFill>
                  <a:schemeClr val="tx1">
                    <a:lumMod val="85000"/>
                    <a:lumOff val="15000"/>
                  </a:schemeClr>
                </a:solidFill>
                <a:latin typeface="Bell MT" pitchFamily="18" charset="0"/>
              </a:rPr>
              <a:t>A quant </a:t>
            </a:r>
            <a:r>
              <a:rPr lang="en-US" sz="1600" dirty="0" smtClean="0">
                <a:latin typeface="Bell MT" pitchFamily="18" charset="0"/>
              </a:rPr>
              <a:t>analyst designs a stock screening, with PB, price momentum, and earning revision to narrow down investable universe, from which fundamental analysts recommend a final set of stocks.  A portfolio manager  constructs a portfolio from analysts’ recommended stocks</a:t>
            </a:r>
            <a:endParaRPr lang="en-US" sz="1600" dirty="0">
              <a:latin typeface="Bell MT" pitchFamily="18" charset="0"/>
            </a:endParaRPr>
          </a:p>
        </p:txBody>
      </p:sp>
      <p:graphicFrame>
        <p:nvGraphicFramePr>
          <p:cNvPr id="11" name="Diagram 10"/>
          <p:cNvGraphicFramePr/>
          <p:nvPr/>
        </p:nvGraphicFramePr>
        <p:xfrm>
          <a:off x="685800" y="2514600"/>
          <a:ext cx="79248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Slide Number Placeholder 7"/>
          <p:cNvSpPr>
            <a:spLocks noGrp="1"/>
          </p:cNvSpPr>
          <p:nvPr>
            <p:ph type="sldNum" sz="quarter" idx="12"/>
          </p:nvPr>
        </p:nvSpPr>
        <p:spPr/>
        <p:txBody>
          <a:bodyPr/>
          <a:lstStyle/>
          <a:p>
            <a:fld id="{8E77A588-0D2B-400D-A112-0448B6C55C22}" type="slidenum">
              <a:rPr lang="en-US" smtClean="0"/>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ChangeArrowheads="1"/>
          </p:cNvSpPr>
          <p:nvPr/>
        </p:nvSpPr>
        <p:spPr bwMode="auto">
          <a:xfrm>
            <a:off x="152400" y="1228725"/>
            <a:ext cx="2074863" cy="685800"/>
          </a:xfrm>
          <a:prstGeom prst="rect">
            <a:avLst/>
          </a:prstGeom>
          <a:noFill/>
          <a:ln w="9525">
            <a:noFill/>
            <a:miter lim="800000"/>
            <a:headEnd/>
            <a:tailEnd/>
          </a:ln>
          <a:effectLst/>
        </p:spPr>
        <p:txBody>
          <a:bodyPr wrap="none" lIns="92075" tIns="46038" rIns="92075" bIns="46038" anchor="ctr">
            <a:spAutoFit/>
          </a:bodyPr>
          <a:lstStyle/>
          <a:p>
            <a:endParaRPr lang="en-US" dirty="0"/>
          </a:p>
        </p:txBody>
      </p:sp>
      <p:pic>
        <p:nvPicPr>
          <p:cNvPr id="22531" name="Picture 1027" descr="C:\temp\TITZMAN\Seal\REDS\5\OCCDough.tif"/>
          <p:cNvPicPr>
            <a:picLocks noChangeAspect="1" noChangeArrowheads="1"/>
          </p:cNvPicPr>
          <p:nvPr/>
        </p:nvPicPr>
        <p:blipFill>
          <a:blip r:embed="rId3" cstate="print">
            <a:clrChange>
              <a:clrFrom>
                <a:srgbClr val="FFFFFF"/>
              </a:clrFrom>
              <a:clrTo>
                <a:srgbClr val="FFFFFF">
                  <a:alpha val="0"/>
                </a:srgbClr>
              </a:clrTo>
            </a:clrChange>
            <a:lum bright="54000"/>
          </a:blip>
          <a:srcRect/>
          <a:stretch>
            <a:fillRect/>
          </a:stretch>
        </p:blipFill>
        <p:spPr bwMode="auto">
          <a:xfrm>
            <a:off x="8686800" y="6400800"/>
            <a:ext cx="284163" cy="304800"/>
          </a:xfrm>
          <a:prstGeom prst="rect">
            <a:avLst/>
          </a:prstGeom>
          <a:noFill/>
        </p:spPr>
      </p:pic>
      <p:sp>
        <p:nvSpPr>
          <p:cNvPr id="22533" name="Text Box 1029"/>
          <p:cNvSpPr txBox="1">
            <a:spLocks noChangeArrowheads="1"/>
          </p:cNvSpPr>
          <p:nvPr/>
        </p:nvSpPr>
        <p:spPr bwMode="auto">
          <a:xfrm>
            <a:off x="671513" y="644525"/>
            <a:ext cx="8180124" cy="585418"/>
          </a:xfrm>
          <a:prstGeom prst="rect">
            <a:avLst/>
          </a:prstGeom>
          <a:noFill/>
          <a:ln w="9525">
            <a:noFill/>
            <a:miter lim="800000"/>
            <a:headEnd/>
            <a:tailEnd/>
          </a:ln>
          <a:effectLst/>
        </p:spPr>
        <p:txBody>
          <a:bodyPr wrap="none" lIns="92075" tIns="46038" rIns="92075" bIns="46038">
            <a:spAutoFit/>
          </a:bodyPr>
          <a:lstStyle/>
          <a:p>
            <a:pPr marL="0" lvl="1" eaLnBrk="0" hangingPunct="0">
              <a:spcBef>
                <a:spcPct val="50000"/>
              </a:spcBef>
              <a:buClr>
                <a:schemeClr val="bg2"/>
              </a:buClr>
              <a:buSzPct val="75000"/>
            </a:pPr>
            <a:r>
              <a:rPr lang="en-US" sz="3200" b="1" dirty="0" smtClean="0">
                <a:latin typeface="Bell MT" pitchFamily="18" charset="0"/>
              </a:rPr>
              <a:t>Implementation – Validating Vendor Models</a:t>
            </a:r>
          </a:p>
        </p:txBody>
      </p:sp>
      <p:sp>
        <p:nvSpPr>
          <p:cNvPr id="22534" name="Line 1030"/>
          <p:cNvSpPr>
            <a:spLocks noChangeShapeType="1"/>
          </p:cNvSpPr>
          <p:nvPr/>
        </p:nvSpPr>
        <p:spPr bwMode="auto">
          <a:xfrm>
            <a:off x="631825" y="1282700"/>
            <a:ext cx="7902575" cy="0"/>
          </a:xfrm>
          <a:prstGeom prst="line">
            <a:avLst/>
          </a:prstGeom>
          <a:noFill/>
          <a:ln w="9525">
            <a:solidFill>
              <a:srgbClr val="000000"/>
            </a:solidFill>
            <a:round/>
            <a:headEnd/>
            <a:tailEnd/>
          </a:ln>
          <a:effectLst/>
        </p:spPr>
        <p:txBody>
          <a:bodyPr lIns="92075" tIns="46038" rIns="92075" bIns="46038" anchor="ctr">
            <a:spAutoFit/>
          </a:bodyPr>
          <a:lstStyle/>
          <a:p>
            <a:endParaRPr lang="en-US" dirty="0"/>
          </a:p>
        </p:txBody>
      </p:sp>
      <p:sp>
        <p:nvSpPr>
          <p:cNvPr id="22538" name="Text Box 1034"/>
          <p:cNvSpPr txBox="1">
            <a:spLocks noChangeArrowheads="1"/>
          </p:cNvSpPr>
          <p:nvPr/>
        </p:nvSpPr>
        <p:spPr bwMode="auto">
          <a:xfrm>
            <a:off x="1066800" y="2244429"/>
            <a:ext cx="7467600" cy="4367349"/>
          </a:xfrm>
          <a:prstGeom prst="rect">
            <a:avLst/>
          </a:prstGeom>
          <a:noFill/>
          <a:ln w="9525">
            <a:noFill/>
            <a:miter lim="800000"/>
            <a:headEnd/>
            <a:tailEnd/>
          </a:ln>
          <a:effectLst/>
        </p:spPr>
        <p:txBody>
          <a:bodyPr wrap="square">
            <a:spAutoFit/>
          </a:bodyPr>
          <a:lstStyle/>
          <a:p>
            <a:pPr eaLnBrk="1" hangingPunct="1">
              <a:lnSpc>
                <a:spcPct val="90000"/>
              </a:lnSpc>
              <a:buClr>
                <a:schemeClr val="bg2"/>
              </a:buClr>
              <a:buSzPct val="90000"/>
            </a:pPr>
            <a:r>
              <a:rPr lang="en-US" sz="2200" b="1" dirty="0" smtClean="0">
                <a:solidFill>
                  <a:schemeClr val="tx2"/>
                </a:solidFill>
                <a:latin typeface="Bell MT" pitchFamily="18" charset="0"/>
              </a:rPr>
              <a:t> </a:t>
            </a:r>
            <a:r>
              <a:rPr lang="en-US" sz="2000" b="1" dirty="0" smtClean="0">
                <a:solidFill>
                  <a:schemeClr val="tx2"/>
                </a:solidFill>
                <a:latin typeface="Bell MT" pitchFamily="18" charset="0"/>
              </a:rPr>
              <a:t>Vendor</a:t>
            </a:r>
          </a:p>
          <a:p>
            <a:pPr marL="365760" indent="-182880">
              <a:spcBef>
                <a:spcPts val="0"/>
              </a:spcBef>
              <a:buClr>
                <a:schemeClr val="bg2"/>
              </a:buClr>
              <a:buSzPct val="90000"/>
              <a:buFont typeface="Verdana" pitchFamily="34" charset="0"/>
              <a:buChar char="●"/>
            </a:pPr>
            <a:r>
              <a:rPr lang="en-US" sz="1600" b="1" dirty="0" smtClean="0">
                <a:latin typeface="Bell MT" pitchFamily="18" charset="0"/>
              </a:rPr>
              <a:t>Provide model documentation for  design and intended use</a:t>
            </a:r>
          </a:p>
          <a:p>
            <a:pPr marL="365760" indent="-182880">
              <a:spcBef>
                <a:spcPts val="0"/>
              </a:spcBef>
              <a:buClr>
                <a:schemeClr val="bg2"/>
              </a:buClr>
              <a:buSzPct val="90000"/>
              <a:buFont typeface="Verdana" pitchFamily="34" charset="0"/>
              <a:buChar char="●"/>
            </a:pPr>
            <a:r>
              <a:rPr lang="en-US" sz="1600" b="1" dirty="0" smtClean="0">
                <a:latin typeface="Bell MT" pitchFamily="18" charset="0"/>
              </a:rPr>
              <a:t>Provide appropriate developmental evidence via testing results </a:t>
            </a:r>
          </a:p>
          <a:p>
            <a:pPr marL="822960" lvl="1" indent="-182880">
              <a:spcBef>
                <a:spcPts val="0"/>
              </a:spcBef>
              <a:buClr>
                <a:schemeClr val="bg2"/>
              </a:buClr>
            </a:pPr>
            <a:r>
              <a:rPr lang="en-US" sz="1600" dirty="0" smtClean="0">
                <a:latin typeface="Bell MT" pitchFamily="18" charset="0"/>
              </a:rPr>
              <a:t>-</a:t>
            </a:r>
            <a:r>
              <a:rPr lang="en-US" sz="1600" dirty="0" smtClean="0">
                <a:solidFill>
                  <a:schemeClr val="tx1">
                    <a:lumMod val="95000"/>
                    <a:lumOff val="5000"/>
                  </a:schemeClr>
                </a:solidFill>
                <a:latin typeface="Bell MT" pitchFamily="18" charset="0"/>
              </a:rPr>
              <a:t>Show their product works as expected</a:t>
            </a:r>
          </a:p>
          <a:p>
            <a:pPr marL="822960" lvl="1" indent="-182880">
              <a:spcBef>
                <a:spcPts val="0"/>
              </a:spcBef>
              <a:buClr>
                <a:schemeClr val="bg2"/>
              </a:buClr>
            </a:pPr>
            <a:r>
              <a:rPr lang="en-US" sz="1600" dirty="0" smtClean="0">
                <a:solidFill>
                  <a:schemeClr val="tx1">
                    <a:lumMod val="95000"/>
                    <a:lumOff val="5000"/>
                  </a:schemeClr>
                </a:solidFill>
                <a:latin typeface="Bell MT" pitchFamily="18" charset="0"/>
              </a:rPr>
              <a:t>-Indicate where its use may be problematic   </a:t>
            </a:r>
          </a:p>
          <a:p>
            <a:pPr marL="365760" indent="-182880">
              <a:spcBef>
                <a:spcPts val="0"/>
              </a:spcBef>
              <a:buClr>
                <a:schemeClr val="bg2"/>
              </a:buClr>
              <a:buSzPct val="90000"/>
              <a:buFont typeface="Verdana" pitchFamily="34" charset="0"/>
              <a:buChar char="●"/>
            </a:pPr>
            <a:r>
              <a:rPr lang="en-US" sz="1600" b="1" dirty="0" smtClean="0">
                <a:latin typeface="Bell MT" pitchFamily="18" charset="0"/>
              </a:rPr>
              <a:t>Expect vendors to make appropriate modifications and updates over time  </a:t>
            </a:r>
          </a:p>
          <a:p>
            <a:pPr marL="822960" lvl="1" indent="-182880">
              <a:spcBef>
                <a:spcPts val="0"/>
              </a:spcBef>
              <a:buClr>
                <a:schemeClr val="bg2"/>
              </a:buClr>
            </a:pPr>
            <a:r>
              <a:rPr lang="en-US" sz="1600" dirty="0" smtClean="0">
                <a:latin typeface="Bell MT" pitchFamily="18" charset="0"/>
              </a:rPr>
              <a:t>-</a:t>
            </a:r>
            <a:r>
              <a:rPr lang="en-US" sz="1600" dirty="0" smtClean="0">
                <a:solidFill>
                  <a:schemeClr val="tx1">
                    <a:lumMod val="95000"/>
                    <a:lumOff val="5000"/>
                  </a:schemeClr>
                </a:solidFill>
                <a:latin typeface="Bell MT" pitchFamily="18" charset="0"/>
              </a:rPr>
              <a:t>Also, any ongoing performance monitoring and backtesting, with disclosure to their clients</a:t>
            </a:r>
          </a:p>
          <a:p>
            <a:pPr eaLnBrk="1" hangingPunct="1">
              <a:lnSpc>
                <a:spcPct val="90000"/>
              </a:lnSpc>
              <a:buClr>
                <a:schemeClr val="bg2"/>
              </a:buClr>
              <a:buSzPct val="90000"/>
            </a:pPr>
            <a:r>
              <a:rPr lang="en-US" sz="2000" b="1" dirty="0" smtClean="0">
                <a:solidFill>
                  <a:schemeClr val="tx2"/>
                </a:solidFill>
                <a:latin typeface="Bell MT" pitchFamily="18" charset="0"/>
              </a:rPr>
              <a:t> Bank</a:t>
            </a:r>
          </a:p>
          <a:p>
            <a:pPr marL="365760" lvl="1" indent="-182880">
              <a:spcBef>
                <a:spcPts val="0"/>
              </a:spcBef>
              <a:buClr>
                <a:schemeClr val="bg2"/>
              </a:buClr>
              <a:buSzPct val="90000"/>
              <a:buFont typeface="Verdana" pitchFamily="34" charset="0"/>
              <a:buChar char="●"/>
            </a:pPr>
            <a:r>
              <a:rPr lang="en-US" sz="1600" b="1" dirty="0" smtClean="0">
                <a:latin typeface="Bell MT" pitchFamily="18" charset="0"/>
              </a:rPr>
              <a:t>Test variety of products covered in the vendor models</a:t>
            </a:r>
          </a:p>
          <a:p>
            <a:pPr marL="731520" lvl="2" indent="-91440">
              <a:spcBef>
                <a:spcPts val="0"/>
              </a:spcBef>
              <a:buClr>
                <a:schemeClr val="bg2"/>
              </a:buClr>
            </a:pPr>
            <a:r>
              <a:rPr lang="en-US" sz="1600" dirty="0" smtClean="0">
                <a:latin typeface="Bell MT" pitchFamily="18" charset="0"/>
              </a:rPr>
              <a:t>-</a:t>
            </a:r>
            <a:r>
              <a:rPr lang="en-US" sz="1600" dirty="0" smtClean="0">
                <a:solidFill>
                  <a:schemeClr val="tx1">
                    <a:lumMod val="95000"/>
                    <a:lumOff val="5000"/>
                  </a:schemeClr>
                </a:solidFill>
                <a:latin typeface="Bell MT" pitchFamily="18" charset="0"/>
              </a:rPr>
              <a:t>Performance testing under different market conditions</a:t>
            </a:r>
          </a:p>
          <a:p>
            <a:pPr marL="731520" lvl="2" indent="-91440">
              <a:spcBef>
                <a:spcPts val="0"/>
              </a:spcBef>
              <a:buClr>
                <a:schemeClr val="bg2"/>
              </a:buClr>
              <a:buFontTx/>
              <a:buChar char="-"/>
            </a:pPr>
            <a:r>
              <a:rPr lang="en-US" sz="1600" dirty="0" smtClean="0">
                <a:solidFill>
                  <a:schemeClr val="tx1">
                    <a:lumMod val="95000"/>
                    <a:lumOff val="5000"/>
                  </a:schemeClr>
                </a:solidFill>
                <a:latin typeface="Bell MT" pitchFamily="18" charset="0"/>
              </a:rPr>
              <a:t>Sensitivity testing using a range of parameter values</a:t>
            </a:r>
          </a:p>
          <a:p>
            <a:pPr marL="365760" lvl="1" indent="-182880">
              <a:spcBef>
                <a:spcPts val="0"/>
              </a:spcBef>
              <a:buClr>
                <a:schemeClr val="bg2"/>
              </a:buClr>
              <a:buSzPct val="90000"/>
              <a:buFont typeface="Verdana" pitchFamily="34" charset="0"/>
              <a:buChar char="●"/>
            </a:pPr>
            <a:r>
              <a:rPr lang="en-US" sz="1600" b="1" dirty="0" smtClean="0">
                <a:latin typeface="Bell MT" pitchFamily="18" charset="0"/>
              </a:rPr>
              <a:t>Document and justify any customization for its particular use</a:t>
            </a:r>
            <a:r>
              <a:rPr lang="en-US" sz="1600" dirty="0" smtClean="0">
                <a:latin typeface="Bell MT" pitchFamily="18" charset="0"/>
              </a:rPr>
              <a:t>  </a:t>
            </a:r>
          </a:p>
          <a:p>
            <a:pPr marL="365760" lvl="1" indent="-182880">
              <a:spcBef>
                <a:spcPts val="0"/>
              </a:spcBef>
              <a:buClr>
                <a:schemeClr val="bg2"/>
              </a:buClr>
              <a:buSzPct val="90000"/>
              <a:buFont typeface="Verdana" pitchFamily="34" charset="0"/>
              <a:buChar char="●"/>
            </a:pPr>
            <a:r>
              <a:rPr lang="en-US" sz="1600" b="1" dirty="0" smtClean="0">
                <a:latin typeface="Bell MT" pitchFamily="18" charset="0"/>
              </a:rPr>
              <a:t>Assess the extent to which data used in model is representative</a:t>
            </a:r>
          </a:p>
          <a:p>
            <a:pPr marL="365760" lvl="1" indent="-182880">
              <a:spcBef>
                <a:spcPts val="0"/>
              </a:spcBef>
              <a:buClr>
                <a:schemeClr val="bg2"/>
              </a:buClr>
              <a:buSzPct val="90000"/>
              <a:buFont typeface="Verdana" pitchFamily="34" charset="0"/>
              <a:buChar char="●"/>
            </a:pPr>
            <a:r>
              <a:rPr lang="en-US" sz="1600" b="1" dirty="0" smtClean="0">
                <a:latin typeface="Bell MT" pitchFamily="18" charset="0"/>
              </a:rPr>
              <a:t>Monitor ongoing model performance of own portfolios and model choices</a:t>
            </a:r>
          </a:p>
          <a:p>
            <a:pPr marL="731520" lvl="1" indent="-182880">
              <a:spcBef>
                <a:spcPts val="0"/>
              </a:spcBef>
              <a:buClr>
                <a:schemeClr val="bg2"/>
              </a:buClr>
            </a:pPr>
            <a:r>
              <a:rPr lang="en-US" sz="1600" dirty="0" smtClean="0">
                <a:latin typeface="Bell MT" pitchFamily="18" charset="0"/>
              </a:rPr>
              <a:t>   -</a:t>
            </a:r>
            <a:r>
              <a:rPr lang="en-US" sz="1600" dirty="0" smtClean="0">
                <a:solidFill>
                  <a:schemeClr val="tx1">
                    <a:lumMod val="95000"/>
                    <a:lumOff val="5000"/>
                  </a:schemeClr>
                </a:solidFill>
                <a:latin typeface="Bell MT" pitchFamily="18" charset="0"/>
              </a:rPr>
              <a:t>Backtesting or alternative benchmark testing </a:t>
            </a:r>
            <a:endParaRPr lang="en-US" sz="1600" b="1" dirty="0" smtClean="0">
              <a:solidFill>
                <a:schemeClr val="tx1">
                  <a:lumMod val="95000"/>
                  <a:lumOff val="5000"/>
                </a:schemeClr>
              </a:solidFill>
              <a:latin typeface="Bell MT" pitchFamily="18" charset="0"/>
            </a:endParaRPr>
          </a:p>
          <a:p>
            <a:pPr marL="365760" lvl="1" indent="-182880">
              <a:spcBef>
                <a:spcPts val="0"/>
              </a:spcBef>
              <a:buClr>
                <a:schemeClr val="bg2"/>
              </a:buClr>
              <a:buFont typeface="Wingdings" pitchFamily="2" charset="2"/>
              <a:buChar char="§"/>
            </a:pPr>
            <a:endParaRPr lang="en-US" sz="1600" b="1" dirty="0">
              <a:latin typeface="Bell MT" pitchFamily="18" charset="0"/>
            </a:endParaRPr>
          </a:p>
        </p:txBody>
      </p:sp>
      <p:sp>
        <p:nvSpPr>
          <p:cNvPr id="7" name="TextBox 6"/>
          <p:cNvSpPr txBox="1"/>
          <p:nvPr/>
        </p:nvSpPr>
        <p:spPr>
          <a:xfrm>
            <a:off x="1219200" y="1447800"/>
            <a:ext cx="7162800" cy="646331"/>
          </a:xfrm>
          <a:prstGeom prst="rect">
            <a:avLst/>
          </a:prstGeom>
          <a:noFill/>
        </p:spPr>
        <p:txBody>
          <a:bodyPr wrap="square" rtlCol="0">
            <a:spAutoFit/>
          </a:bodyPr>
          <a:lstStyle/>
          <a:p>
            <a:r>
              <a:rPr lang="en-US" sz="1800" dirty="0" smtClean="0">
                <a:solidFill>
                  <a:schemeClr val="tx1">
                    <a:lumMod val="95000"/>
                    <a:lumOff val="5000"/>
                  </a:schemeClr>
                </a:solidFill>
                <a:latin typeface="Bell MT" pitchFamily="18" charset="0"/>
              </a:rPr>
              <a:t>Incorporated into a bank’s broader model risk management framework </a:t>
            </a:r>
          </a:p>
          <a:p>
            <a:r>
              <a:rPr lang="en-US" sz="1800" dirty="0" smtClean="0">
                <a:solidFill>
                  <a:schemeClr val="tx1">
                    <a:lumMod val="95000"/>
                    <a:lumOff val="5000"/>
                  </a:schemeClr>
                </a:solidFill>
                <a:latin typeface="Bell MT" pitchFamily="18" charset="0"/>
              </a:rPr>
              <a:t>Follow the same principles, maybe with a modified process</a:t>
            </a:r>
            <a:endParaRPr lang="en-US" sz="1800" dirty="0">
              <a:solidFill>
                <a:schemeClr val="tx1">
                  <a:lumMod val="95000"/>
                  <a:lumOff val="5000"/>
                </a:schemeClr>
              </a:solidFill>
            </a:endParaRPr>
          </a:p>
        </p:txBody>
      </p:sp>
      <p:sp>
        <p:nvSpPr>
          <p:cNvPr id="10" name="Curved Right Arrow 9"/>
          <p:cNvSpPr/>
          <p:nvPr/>
        </p:nvSpPr>
        <p:spPr>
          <a:xfrm>
            <a:off x="685800" y="1447800"/>
            <a:ext cx="457200" cy="762000"/>
          </a:xfrm>
          <a:prstGeom prst="curved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solidFill>
                <a:schemeClr val="tx1"/>
              </a:solidFill>
            </a:endParaRPr>
          </a:p>
        </p:txBody>
      </p:sp>
      <p:sp>
        <p:nvSpPr>
          <p:cNvPr id="11" name="Curved Left Arrow 10"/>
          <p:cNvSpPr/>
          <p:nvPr/>
        </p:nvSpPr>
        <p:spPr>
          <a:xfrm>
            <a:off x="8077200" y="1447800"/>
            <a:ext cx="457200" cy="762000"/>
          </a:xfrm>
          <a:prstGeom prst="curvedLef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solidFill>
                <a:schemeClr val="tx1"/>
              </a:solidFill>
            </a:endParaRPr>
          </a:p>
        </p:txBody>
      </p:sp>
      <p:sp>
        <p:nvSpPr>
          <p:cNvPr id="13" name="Slide Number Placeholder 12"/>
          <p:cNvSpPr>
            <a:spLocks noGrp="1"/>
          </p:cNvSpPr>
          <p:nvPr>
            <p:ph type="sldNum" sz="quarter" idx="12"/>
          </p:nvPr>
        </p:nvSpPr>
        <p:spPr/>
        <p:txBody>
          <a:bodyPr/>
          <a:lstStyle/>
          <a:p>
            <a:fld id="{8E77A588-0D2B-400D-A112-0448B6C55C22}" type="slidenum">
              <a:rPr lang="en-US" smtClean="0"/>
              <a:pPr/>
              <a:t>14</a:t>
            </a:fld>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ChangeArrowheads="1"/>
          </p:cNvSpPr>
          <p:nvPr/>
        </p:nvSpPr>
        <p:spPr bwMode="auto">
          <a:xfrm>
            <a:off x="152400" y="1228725"/>
            <a:ext cx="2074863" cy="685800"/>
          </a:xfrm>
          <a:prstGeom prst="rect">
            <a:avLst/>
          </a:prstGeom>
          <a:noFill/>
          <a:ln w="9525">
            <a:noFill/>
            <a:miter lim="800000"/>
            <a:headEnd/>
            <a:tailEnd/>
          </a:ln>
          <a:effectLst/>
        </p:spPr>
        <p:txBody>
          <a:bodyPr wrap="none" lIns="92075" tIns="46038" rIns="92075" bIns="46038" anchor="ctr">
            <a:spAutoFit/>
          </a:bodyPr>
          <a:lstStyle/>
          <a:p>
            <a:endParaRPr lang="en-US" dirty="0"/>
          </a:p>
        </p:txBody>
      </p:sp>
      <p:pic>
        <p:nvPicPr>
          <p:cNvPr id="22531" name="Picture 1027" descr="C:\temp\TITZMAN\Seal\REDS\5\OCCDough.tif"/>
          <p:cNvPicPr>
            <a:picLocks noChangeAspect="1" noChangeArrowheads="1"/>
          </p:cNvPicPr>
          <p:nvPr/>
        </p:nvPicPr>
        <p:blipFill>
          <a:blip r:embed="rId3" cstate="print">
            <a:clrChange>
              <a:clrFrom>
                <a:srgbClr val="FFFFFF"/>
              </a:clrFrom>
              <a:clrTo>
                <a:srgbClr val="FFFFFF">
                  <a:alpha val="0"/>
                </a:srgbClr>
              </a:clrTo>
            </a:clrChange>
            <a:lum bright="54000"/>
          </a:blip>
          <a:srcRect/>
          <a:stretch>
            <a:fillRect/>
          </a:stretch>
        </p:blipFill>
        <p:spPr bwMode="auto">
          <a:xfrm>
            <a:off x="8686800" y="6400800"/>
            <a:ext cx="284163" cy="304800"/>
          </a:xfrm>
          <a:prstGeom prst="rect">
            <a:avLst/>
          </a:prstGeom>
          <a:noFill/>
        </p:spPr>
      </p:pic>
      <p:sp>
        <p:nvSpPr>
          <p:cNvPr id="22533" name="Text Box 1029"/>
          <p:cNvSpPr txBox="1">
            <a:spLocks noChangeArrowheads="1"/>
          </p:cNvSpPr>
          <p:nvPr/>
        </p:nvSpPr>
        <p:spPr bwMode="auto">
          <a:xfrm>
            <a:off x="671513" y="644525"/>
            <a:ext cx="7431971" cy="585418"/>
          </a:xfrm>
          <a:prstGeom prst="rect">
            <a:avLst/>
          </a:prstGeom>
          <a:noFill/>
          <a:ln w="9525">
            <a:noFill/>
            <a:miter lim="800000"/>
            <a:headEnd/>
            <a:tailEnd/>
          </a:ln>
          <a:effectLst/>
        </p:spPr>
        <p:txBody>
          <a:bodyPr wrap="none" lIns="92075" tIns="46038" rIns="92075" bIns="46038">
            <a:spAutoFit/>
          </a:bodyPr>
          <a:lstStyle/>
          <a:p>
            <a:pPr marL="0" lvl="1" eaLnBrk="0" hangingPunct="0">
              <a:spcBef>
                <a:spcPct val="50000"/>
              </a:spcBef>
              <a:buClr>
                <a:schemeClr val="bg2"/>
              </a:buClr>
              <a:buSzPct val="75000"/>
            </a:pPr>
            <a:r>
              <a:rPr lang="en-US" sz="3200" b="1" dirty="0" smtClean="0">
                <a:latin typeface="Bell MT" pitchFamily="18" charset="0"/>
              </a:rPr>
              <a:t>Implementation – Other Good Practice</a:t>
            </a:r>
          </a:p>
        </p:txBody>
      </p:sp>
      <p:sp>
        <p:nvSpPr>
          <p:cNvPr id="22534" name="Line 1030"/>
          <p:cNvSpPr>
            <a:spLocks noChangeShapeType="1"/>
          </p:cNvSpPr>
          <p:nvPr/>
        </p:nvSpPr>
        <p:spPr bwMode="auto">
          <a:xfrm>
            <a:off x="631825" y="1282700"/>
            <a:ext cx="7902575" cy="0"/>
          </a:xfrm>
          <a:prstGeom prst="line">
            <a:avLst/>
          </a:prstGeom>
          <a:noFill/>
          <a:ln w="9525">
            <a:solidFill>
              <a:srgbClr val="000000"/>
            </a:solidFill>
            <a:round/>
            <a:headEnd/>
            <a:tailEnd/>
          </a:ln>
          <a:effectLst/>
        </p:spPr>
        <p:txBody>
          <a:bodyPr lIns="92075" tIns="46038" rIns="92075" bIns="46038" anchor="ctr">
            <a:spAutoFit/>
          </a:bodyPr>
          <a:lstStyle/>
          <a:p>
            <a:endParaRPr lang="en-US" dirty="0"/>
          </a:p>
        </p:txBody>
      </p:sp>
      <p:sp>
        <p:nvSpPr>
          <p:cNvPr id="22538" name="Text Box 1034"/>
          <p:cNvSpPr txBox="1">
            <a:spLocks noChangeArrowheads="1"/>
          </p:cNvSpPr>
          <p:nvPr/>
        </p:nvSpPr>
        <p:spPr bwMode="auto">
          <a:xfrm>
            <a:off x="609600" y="1371601"/>
            <a:ext cx="7924800" cy="4318105"/>
          </a:xfrm>
          <a:prstGeom prst="rect">
            <a:avLst/>
          </a:prstGeom>
          <a:noFill/>
          <a:ln w="9525">
            <a:noFill/>
            <a:miter lim="800000"/>
            <a:headEnd/>
            <a:tailEnd/>
          </a:ln>
          <a:effectLst/>
        </p:spPr>
        <p:txBody>
          <a:bodyPr wrap="square">
            <a:spAutoFit/>
          </a:bodyPr>
          <a:lstStyle/>
          <a:p>
            <a:pPr lvl="1">
              <a:lnSpc>
                <a:spcPct val="90000"/>
              </a:lnSpc>
              <a:spcBef>
                <a:spcPts val="600"/>
              </a:spcBef>
              <a:buClr>
                <a:schemeClr val="bg2"/>
              </a:buClr>
              <a:buSzPct val="90000"/>
              <a:buFont typeface="Verdana" pitchFamily="34" charset="0"/>
              <a:buChar char="●"/>
            </a:pPr>
            <a:r>
              <a:rPr lang="en-US" sz="2200" b="1" dirty="0" smtClean="0">
                <a:solidFill>
                  <a:schemeClr val="tx2"/>
                </a:solidFill>
                <a:latin typeface="Bell MT" pitchFamily="18" charset="0"/>
              </a:rPr>
              <a:t>  </a:t>
            </a:r>
            <a:r>
              <a:rPr lang="en-US" b="1" dirty="0" smtClean="0">
                <a:solidFill>
                  <a:schemeClr val="tx2"/>
                </a:solidFill>
                <a:latin typeface="Bell MT" pitchFamily="18" charset="0"/>
              </a:rPr>
              <a:t>Gap analysis </a:t>
            </a:r>
          </a:p>
          <a:p>
            <a:pPr marL="1005840" lvl="1" indent="-182880">
              <a:spcBef>
                <a:spcPts val="0"/>
              </a:spcBef>
              <a:buClr>
                <a:schemeClr val="bg2"/>
              </a:buClr>
              <a:buFont typeface="Wingdings" pitchFamily="2" charset="2"/>
              <a:buChar char="§"/>
            </a:pPr>
            <a:r>
              <a:rPr lang="en-US" sz="1800" dirty="0" smtClean="0">
                <a:solidFill>
                  <a:schemeClr val="tx1">
                    <a:lumMod val="95000"/>
                    <a:lumOff val="5000"/>
                  </a:schemeClr>
                </a:solidFill>
                <a:latin typeface="Bell MT" pitchFamily="18" charset="0"/>
              </a:rPr>
              <a:t>Self assessment of current bank’s practice against OCC 2011-12</a:t>
            </a:r>
          </a:p>
          <a:p>
            <a:pPr marL="1005840" lvl="1" indent="-182880">
              <a:spcBef>
                <a:spcPts val="0"/>
              </a:spcBef>
              <a:buClr>
                <a:schemeClr val="bg2"/>
              </a:buClr>
              <a:buFont typeface="Wingdings" pitchFamily="2" charset="2"/>
              <a:buChar char="§"/>
            </a:pPr>
            <a:r>
              <a:rPr lang="en-US" sz="1800" dirty="0" smtClean="0">
                <a:solidFill>
                  <a:schemeClr val="tx1">
                    <a:lumMod val="95000"/>
                    <a:lumOff val="5000"/>
                  </a:schemeClr>
                </a:solidFill>
                <a:latin typeface="Bell MT" pitchFamily="18" charset="0"/>
              </a:rPr>
              <a:t>Action items or plans with timelines to address the gap</a:t>
            </a:r>
          </a:p>
          <a:p>
            <a:pPr lvl="1">
              <a:spcBef>
                <a:spcPts val="1200"/>
              </a:spcBef>
              <a:buClr>
                <a:schemeClr val="bg2"/>
              </a:buClr>
              <a:buSzPct val="90000"/>
              <a:buFont typeface="Verdana" pitchFamily="34" charset="0"/>
              <a:buChar char="●"/>
            </a:pPr>
            <a:r>
              <a:rPr lang="en-US" sz="2200" b="1" dirty="0" smtClean="0">
                <a:solidFill>
                  <a:schemeClr val="tx2"/>
                </a:solidFill>
                <a:latin typeface="Bell MT" pitchFamily="18" charset="0"/>
              </a:rPr>
              <a:t>  </a:t>
            </a:r>
            <a:r>
              <a:rPr lang="en-US" sz="2200" b="1" dirty="0" smtClean="0">
                <a:solidFill>
                  <a:schemeClr val="tx2"/>
                </a:solidFill>
                <a:latin typeface="Bell MT" pitchFamily="18" charset="0"/>
              </a:rPr>
              <a:t>Application R</a:t>
            </a:r>
            <a:r>
              <a:rPr lang="en-US" sz="2200" b="1" dirty="0" smtClean="0">
                <a:solidFill>
                  <a:schemeClr val="tx2"/>
                </a:solidFill>
                <a:latin typeface="Bell MT" pitchFamily="18" charset="0"/>
              </a:rPr>
              <a:t>isk Management</a:t>
            </a:r>
            <a:r>
              <a:rPr lang="en-US" sz="2200" b="1" dirty="0" smtClean="0">
                <a:solidFill>
                  <a:schemeClr val="tx2"/>
                </a:solidFill>
                <a:latin typeface="Bell MT" pitchFamily="18" charset="0"/>
              </a:rPr>
              <a:t> </a:t>
            </a:r>
            <a:endParaRPr lang="en-US" sz="2200" b="1" dirty="0" smtClean="0">
              <a:solidFill>
                <a:schemeClr val="tx2"/>
              </a:solidFill>
              <a:latin typeface="Bell MT" pitchFamily="18" charset="0"/>
            </a:endParaRPr>
          </a:p>
          <a:p>
            <a:pPr marL="1005840" lvl="1" indent="-182880">
              <a:spcBef>
                <a:spcPts val="0"/>
              </a:spcBef>
              <a:buClr>
                <a:schemeClr val="bg2"/>
              </a:buClr>
              <a:buFont typeface="Wingdings" pitchFamily="2" charset="2"/>
              <a:buChar char="§"/>
            </a:pPr>
            <a:r>
              <a:rPr lang="en-US" sz="1800" dirty="0" smtClean="0">
                <a:solidFill>
                  <a:schemeClr val="tx1">
                    <a:lumMod val="95000"/>
                    <a:lumOff val="5000"/>
                  </a:schemeClr>
                </a:solidFill>
                <a:latin typeface="Bell MT" pitchFamily="18" charset="0"/>
              </a:rPr>
              <a:t>For </a:t>
            </a:r>
            <a:r>
              <a:rPr lang="en-US" sz="1800" dirty="0" smtClean="0">
                <a:solidFill>
                  <a:schemeClr val="tx1">
                    <a:lumMod val="95000"/>
                    <a:lumOff val="5000"/>
                  </a:schemeClr>
                </a:solidFill>
                <a:latin typeface="Bell MT" pitchFamily="18" charset="0"/>
              </a:rPr>
              <a:t>applications such as us</a:t>
            </a:r>
            <a:r>
              <a:rPr lang="en-US" sz="1800" dirty="0" smtClean="0">
                <a:solidFill>
                  <a:schemeClr val="tx1">
                    <a:lumMod val="95000"/>
                    <a:lumOff val="5000"/>
                  </a:schemeClr>
                </a:solidFill>
                <a:latin typeface="Bell MT" pitchFamily="18" charset="0"/>
              </a:rPr>
              <a:t>er </a:t>
            </a:r>
            <a:r>
              <a:rPr lang="en-US" sz="1800" dirty="0" smtClean="0">
                <a:solidFill>
                  <a:schemeClr val="tx1">
                    <a:lumMod val="95000"/>
                    <a:lumOff val="5000"/>
                  </a:schemeClr>
                </a:solidFill>
                <a:latin typeface="Bell MT" pitchFamily="18" charset="0"/>
              </a:rPr>
              <a:t>developed </a:t>
            </a:r>
            <a:r>
              <a:rPr lang="en-US" sz="1800" dirty="0" smtClean="0">
                <a:solidFill>
                  <a:schemeClr val="tx1">
                    <a:lumMod val="95000"/>
                    <a:lumOff val="5000"/>
                  </a:schemeClr>
                </a:solidFill>
                <a:latin typeface="Bell MT" pitchFamily="18" charset="0"/>
              </a:rPr>
              <a:t>tool, establish </a:t>
            </a:r>
            <a:r>
              <a:rPr lang="en-US" sz="1800" dirty="0" smtClean="0">
                <a:solidFill>
                  <a:schemeClr val="tx1">
                    <a:lumMod val="95000"/>
                    <a:lumOff val="5000"/>
                  </a:schemeClr>
                </a:solidFill>
                <a:latin typeface="Bell MT" pitchFamily="18" charset="0"/>
              </a:rPr>
              <a:t>similar </a:t>
            </a:r>
            <a:r>
              <a:rPr lang="en-US" sz="1800" dirty="0" smtClean="0">
                <a:solidFill>
                  <a:schemeClr val="tx1">
                    <a:lumMod val="95000"/>
                    <a:lumOff val="5000"/>
                  </a:schemeClr>
                </a:solidFill>
                <a:latin typeface="Bell MT" pitchFamily="18" charset="0"/>
              </a:rPr>
              <a:t>policies and procedures as those for model risk </a:t>
            </a:r>
            <a:r>
              <a:rPr lang="en-US" sz="1800" dirty="0" smtClean="0">
                <a:solidFill>
                  <a:schemeClr val="tx1">
                    <a:lumMod val="95000"/>
                    <a:lumOff val="5000"/>
                  </a:schemeClr>
                </a:solidFill>
                <a:latin typeface="Bell MT" pitchFamily="18" charset="0"/>
              </a:rPr>
              <a:t>management</a:t>
            </a:r>
          </a:p>
          <a:p>
            <a:pPr marL="1005840" lvl="1" indent="-182880">
              <a:spcBef>
                <a:spcPts val="0"/>
              </a:spcBef>
              <a:buClr>
                <a:schemeClr val="bg2"/>
              </a:buClr>
              <a:buFont typeface="Wingdings" pitchFamily="2" charset="2"/>
              <a:buChar char="§"/>
            </a:pPr>
            <a:r>
              <a:rPr lang="en-US" sz="1800" dirty="0" smtClean="0">
                <a:solidFill>
                  <a:schemeClr val="tx1">
                    <a:lumMod val="95000"/>
                    <a:lumOff val="5000"/>
                  </a:schemeClr>
                </a:solidFill>
                <a:latin typeface="Bell MT" pitchFamily="18" charset="0"/>
              </a:rPr>
              <a:t>Have appropriate documentation and inventory list</a:t>
            </a:r>
            <a:endParaRPr lang="en-US" sz="1800" dirty="0" smtClean="0">
              <a:solidFill>
                <a:schemeClr val="tx1">
                  <a:lumMod val="95000"/>
                  <a:lumOff val="5000"/>
                </a:schemeClr>
              </a:solidFill>
              <a:latin typeface="Bell MT" pitchFamily="18" charset="0"/>
            </a:endParaRPr>
          </a:p>
          <a:p>
            <a:pPr marL="1005840" lvl="1" indent="-182880">
              <a:spcBef>
                <a:spcPts val="0"/>
              </a:spcBef>
              <a:buClr>
                <a:schemeClr val="bg2"/>
              </a:buClr>
              <a:buFont typeface="Wingdings" pitchFamily="2" charset="2"/>
              <a:buChar char="§"/>
            </a:pPr>
            <a:r>
              <a:rPr lang="en-US" sz="1800" dirty="0" smtClean="0">
                <a:solidFill>
                  <a:schemeClr val="tx1">
                    <a:lumMod val="95000"/>
                    <a:lumOff val="5000"/>
                  </a:schemeClr>
                </a:solidFill>
                <a:latin typeface="Bell MT" pitchFamily="18" charset="0"/>
              </a:rPr>
              <a:t>UAT testing is needed prior to production for key applications.</a:t>
            </a:r>
          </a:p>
          <a:p>
            <a:pPr marL="1005840" lvl="1" indent="-182880">
              <a:spcBef>
                <a:spcPts val="0"/>
              </a:spcBef>
              <a:buClr>
                <a:schemeClr val="bg2"/>
              </a:buClr>
              <a:buFont typeface="Wingdings" pitchFamily="2" charset="2"/>
              <a:buChar char="§"/>
            </a:pPr>
            <a:r>
              <a:rPr lang="en-US" sz="1800" dirty="0" smtClean="0">
                <a:solidFill>
                  <a:schemeClr val="tx1">
                    <a:lumMod val="95000"/>
                    <a:lumOff val="5000"/>
                  </a:schemeClr>
                </a:solidFill>
                <a:latin typeface="Bell MT" pitchFamily="18" charset="0"/>
              </a:rPr>
              <a:t>Ensure the applications with high material risks to be implemented correctly and robustly over time </a:t>
            </a:r>
          </a:p>
          <a:p>
            <a:pPr marL="1005840" lvl="1" indent="-182880">
              <a:spcBef>
                <a:spcPts val="0"/>
              </a:spcBef>
              <a:buClr>
                <a:schemeClr val="bg2"/>
              </a:buClr>
              <a:buFont typeface="Wingdings" pitchFamily="2" charset="2"/>
              <a:buChar char="§"/>
            </a:pPr>
            <a:r>
              <a:rPr lang="en-US" sz="1800" dirty="0" smtClean="0">
                <a:solidFill>
                  <a:schemeClr val="tx1">
                    <a:lumMod val="95000"/>
                    <a:lumOff val="5000"/>
                  </a:schemeClr>
                </a:solidFill>
                <a:latin typeface="Bell MT" pitchFamily="18" charset="0"/>
              </a:rPr>
              <a:t>Appropriate change control process is in place and ongoing process verification is recommended for key tools</a:t>
            </a:r>
          </a:p>
          <a:p>
            <a:pPr marL="1005840" lvl="1" indent="-182880">
              <a:spcBef>
                <a:spcPts val="0"/>
              </a:spcBef>
              <a:buClr>
                <a:schemeClr val="bg2"/>
              </a:buClr>
              <a:buFont typeface="Wingdings" pitchFamily="2" charset="2"/>
              <a:buChar char="§"/>
            </a:pPr>
            <a:endParaRPr lang="en-US" sz="1800" dirty="0" smtClean="0">
              <a:solidFill>
                <a:schemeClr val="tx1">
                  <a:lumMod val="85000"/>
                  <a:lumOff val="15000"/>
                </a:schemeClr>
              </a:solidFill>
              <a:latin typeface="Bell MT" pitchFamily="18" charset="0"/>
            </a:endParaRPr>
          </a:p>
          <a:p>
            <a:pPr lvl="0">
              <a:spcBef>
                <a:spcPts val="600"/>
              </a:spcBef>
              <a:buClr>
                <a:schemeClr val="bg2"/>
              </a:buClr>
              <a:buSzPct val="90000"/>
            </a:pPr>
            <a:r>
              <a:rPr lang="en-US" sz="1800" b="1" dirty="0" smtClean="0">
                <a:latin typeface="Bell MT" pitchFamily="18" charset="0"/>
              </a:rPr>
              <a:t> </a:t>
            </a:r>
            <a:endParaRPr lang="en-US" sz="1600" b="1" dirty="0">
              <a:latin typeface="Bell MT" pitchFamily="18" charset="0"/>
            </a:endParaRPr>
          </a:p>
        </p:txBody>
      </p:sp>
      <p:sp>
        <p:nvSpPr>
          <p:cNvPr id="8" name="Slide Number Placeholder 7"/>
          <p:cNvSpPr>
            <a:spLocks noGrp="1"/>
          </p:cNvSpPr>
          <p:nvPr>
            <p:ph type="sldNum" sz="quarter" idx="12"/>
          </p:nvPr>
        </p:nvSpPr>
        <p:spPr/>
        <p:txBody>
          <a:bodyPr/>
          <a:lstStyle/>
          <a:p>
            <a:fld id="{8E77A588-0D2B-400D-A112-0448B6C55C22}"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ChangeArrowheads="1"/>
          </p:cNvSpPr>
          <p:nvPr/>
        </p:nvSpPr>
        <p:spPr bwMode="auto">
          <a:xfrm>
            <a:off x="228600" y="1295400"/>
            <a:ext cx="2074863" cy="685800"/>
          </a:xfrm>
          <a:prstGeom prst="rect">
            <a:avLst/>
          </a:prstGeom>
          <a:noFill/>
          <a:ln w="9525">
            <a:noFill/>
            <a:miter lim="800000"/>
            <a:headEnd/>
            <a:tailEnd/>
          </a:ln>
          <a:effectLst/>
        </p:spPr>
        <p:txBody>
          <a:bodyPr wrap="none" lIns="92075" tIns="46038" rIns="92075" bIns="46038" anchor="ctr">
            <a:spAutoFit/>
          </a:bodyPr>
          <a:lstStyle/>
          <a:p>
            <a:endParaRPr lang="en-US" dirty="0"/>
          </a:p>
        </p:txBody>
      </p:sp>
      <p:pic>
        <p:nvPicPr>
          <p:cNvPr id="22531" name="Picture 1027" descr="C:\temp\TITZMAN\Seal\REDS\5\OCCDough.tif"/>
          <p:cNvPicPr>
            <a:picLocks noChangeAspect="1" noChangeArrowheads="1"/>
          </p:cNvPicPr>
          <p:nvPr/>
        </p:nvPicPr>
        <p:blipFill>
          <a:blip r:embed="rId3" cstate="print">
            <a:clrChange>
              <a:clrFrom>
                <a:srgbClr val="FFFFFF"/>
              </a:clrFrom>
              <a:clrTo>
                <a:srgbClr val="FFFFFF">
                  <a:alpha val="0"/>
                </a:srgbClr>
              </a:clrTo>
            </a:clrChange>
            <a:lum bright="54000"/>
          </a:blip>
          <a:srcRect/>
          <a:stretch>
            <a:fillRect/>
          </a:stretch>
        </p:blipFill>
        <p:spPr bwMode="auto">
          <a:xfrm>
            <a:off x="8686800" y="6400800"/>
            <a:ext cx="284163" cy="304800"/>
          </a:xfrm>
          <a:prstGeom prst="rect">
            <a:avLst/>
          </a:prstGeom>
          <a:noFill/>
        </p:spPr>
      </p:pic>
      <p:sp>
        <p:nvSpPr>
          <p:cNvPr id="22533" name="Text Box 1029"/>
          <p:cNvSpPr txBox="1">
            <a:spLocks noChangeArrowheads="1"/>
          </p:cNvSpPr>
          <p:nvPr/>
        </p:nvSpPr>
        <p:spPr bwMode="auto">
          <a:xfrm>
            <a:off x="671513" y="644525"/>
            <a:ext cx="4674613" cy="646973"/>
          </a:xfrm>
          <a:prstGeom prst="rect">
            <a:avLst/>
          </a:prstGeom>
          <a:noFill/>
          <a:ln w="9525">
            <a:noFill/>
            <a:miter lim="800000"/>
            <a:headEnd/>
            <a:tailEnd/>
          </a:ln>
          <a:effectLst/>
        </p:spPr>
        <p:txBody>
          <a:bodyPr wrap="none" lIns="92075" tIns="46038" rIns="92075" bIns="46038">
            <a:spAutoFit/>
          </a:bodyPr>
          <a:lstStyle/>
          <a:p>
            <a:pPr eaLnBrk="0" hangingPunct="0">
              <a:spcBef>
                <a:spcPct val="50000"/>
              </a:spcBef>
              <a:buClr>
                <a:schemeClr val="bg2"/>
              </a:buClr>
              <a:buSzPct val="75000"/>
              <a:buFont typeface="Monotype Sorts" pitchFamily="2" charset="2"/>
              <a:buNone/>
            </a:pPr>
            <a:r>
              <a:rPr lang="en-US" sz="3600" b="1" dirty="0" smtClean="0">
                <a:latin typeface="Bell MT" pitchFamily="18" charset="0"/>
              </a:rPr>
              <a:t>Appendix:   Validation</a:t>
            </a:r>
            <a:endParaRPr lang="en-US" sz="3600" b="1" dirty="0">
              <a:latin typeface="Bell MT" pitchFamily="18" charset="0"/>
            </a:endParaRPr>
          </a:p>
        </p:txBody>
      </p:sp>
      <p:sp>
        <p:nvSpPr>
          <p:cNvPr id="22534" name="Line 1030"/>
          <p:cNvSpPr>
            <a:spLocks noChangeShapeType="1"/>
          </p:cNvSpPr>
          <p:nvPr/>
        </p:nvSpPr>
        <p:spPr bwMode="auto">
          <a:xfrm>
            <a:off x="631825" y="1282700"/>
            <a:ext cx="7902575" cy="0"/>
          </a:xfrm>
          <a:prstGeom prst="line">
            <a:avLst/>
          </a:prstGeom>
          <a:noFill/>
          <a:ln w="9525">
            <a:solidFill>
              <a:srgbClr val="000000"/>
            </a:solidFill>
            <a:round/>
            <a:headEnd/>
            <a:tailEnd/>
          </a:ln>
          <a:effectLst/>
        </p:spPr>
        <p:txBody>
          <a:bodyPr lIns="92075" tIns="46038" rIns="92075" bIns="46038" anchor="ctr">
            <a:spAutoFit/>
          </a:bodyPr>
          <a:lstStyle/>
          <a:p>
            <a:endParaRPr lang="en-US" dirty="0"/>
          </a:p>
        </p:txBody>
      </p:sp>
      <p:sp>
        <p:nvSpPr>
          <p:cNvPr id="10" name="Rectangle 9"/>
          <p:cNvSpPr/>
          <p:nvPr/>
        </p:nvSpPr>
        <p:spPr>
          <a:xfrm>
            <a:off x="838200" y="1981200"/>
            <a:ext cx="7620000" cy="4613571"/>
          </a:xfrm>
          <a:prstGeom prst="rect">
            <a:avLst/>
          </a:prstGeom>
        </p:spPr>
        <p:txBody>
          <a:bodyPr wrap="square">
            <a:spAutoFit/>
          </a:bodyPr>
          <a:lstStyle/>
          <a:p>
            <a:pPr marL="548640" lvl="1" indent="-182880">
              <a:spcBef>
                <a:spcPts val="600"/>
              </a:spcBef>
              <a:buClr>
                <a:schemeClr val="bg2"/>
              </a:buClr>
              <a:buSzPct val="90000"/>
              <a:buFont typeface="Verdana" pitchFamily="34" charset="0"/>
              <a:buChar char="●"/>
              <a:defRPr/>
            </a:pPr>
            <a:r>
              <a:rPr lang="en-US" sz="2200" b="1" kern="0" dirty="0" smtClean="0">
                <a:solidFill>
                  <a:schemeClr val="tx2"/>
                </a:solidFill>
                <a:latin typeface="Bell MT" pitchFamily="18" charset="0"/>
              </a:rPr>
              <a:t>Developmental Evidence</a:t>
            </a:r>
          </a:p>
          <a:p>
            <a:pPr marL="1005840" lvl="2" indent="-182880">
              <a:spcBef>
                <a:spcPts val="0"/>
              </a:spcBef>
              <a:buClr>
                <a:schemeClr val="bg2"/>
              </a:buClr>
              <a:buFont typeface="Wingdings" pitchFamily="2" charset="2"/>
              <a:buChar char="§"/>
              <a:defRPr/>
            </a:pPr>
            <a:r>
              <a:rPr lang="en-US" sz="1800" kern="0" dirty="0" smtClean="0">
                <a:solidFill>
                  <a:schemeClr val="tx1">
                    <a:lumMod val="95000"/>
                    <a:lumOff val="5000"/>
                  </a:schemeClr>
                </a:solidFill>
                <a:latin typeface="Bell MT" pitchFamily="18" charset="0"/>
              </a:rPr>
              <a:t>A sound development process will produce documented evidence in support of all model choices</a:t>
            </a:r>
          </a:p>
          <a:p>
            <a:pPr marL="1005840" lvl="2" indent="-182880">
              <a:spcBef>
                <a:spcPts val="0"/>
              </a:spcBef>
              <a:buClr>
                <a:schemeClr val="bg2"/>
              </a:buClr>
              <a:buFont typeface="Wingdings" pitchFamily="2" charset="2"/>
              <a:buChar char="§"/>
              <a:defRPr/>
            </a:pPr>
            <a:r>
              <a:rPr lang="en-US" sz="1800" kern="0" dirty="0" smtClean="0">
                <a:solidFill>
                  <a:schemeClr val="tx1">
                    <a:lumMod val="95000"/>
                    <a:lumOff val="5000"/>
                  </a:schemeClr>
                </a:solidFill>
                <a:latin typeface="Bell MT" pitchFamily="18" charset="0"/>
              </a:rPr>
              <a:t>Model choices include the overall theoretical construction, key assumptions, data, and specific mathematical calculations</a:t>
            </a:r>
          </a:p>
          <a:p>
            <a:pPr marL="548640" lvl="1" indent="-182880">
              <a:spcBef>
                <a:spcPts val="600"/>
              </a:spcBef>
              <a:buClr>
                <a:schemeClr val="bg2"/>
              </a:buClr>
              <a:buSzPct val="90000"/>
              <a:buFont typeface="Verdana" pitchFamily="34" charset="0"/>
              <a:buChar char="●"/>
              <a:defRPr/>
            </a:pPr>
            <a:r>
              <a:rPr lang="en-US" sz="2200" b="1" kern="0" dirty="0" smtClean="0">
                <a:solidFill>
                  <a:schemeClr val="tx2"/>
                </a:solidFill>
                <a:latin typeface="Bell MT" pitchFamily="18" charset="0"/>
              </a:rPr>
              <a:t> Variety of testing, depending on intended use</a:t>
            </a:r>
            <a:endParaRPr lang="en-US" sz="2200" b="1" kern="0" dirty="0" smtClean="0">
              <a:solidFill>
                <a:schemeClr val="accent4"/>
              </a:solidFill>
              <a:latin typeface="Bell MT" pitchFamily="18" charset="0"/>
            </a:endParaRPr>
          </a:p>
          <a:p>
            <a:pPr marL="1005840" lvl="1" indent="-182880">
              <a:spcBef>
                <a:spcPts val="0"/>
              </a:spcBef>
              <a:buClr>
                <a:schemeClr val="bg2"/>
              </a:buClr>
              <a:buFont typeface="Wingdings" pitchFamily="2" charset="2"/>
              <a:buChar char="§"/>
              <a:defRPr/>
            </a:pPr>
            <a:r>
              <a:rPr lang="en-US" sz="1800" kern="0" dirty="0" smtClean="0">
                <a:solidFill>
                  <a:schemeClr val="tx1">
                    <a:lumMod val="95000"/>
                    <a:lumOff val="5000"/>
                  </a:schemeClr>
                </a:solidFill>
                <a:latin typeface="Bell MT" pitchFamily="18" charset="0"/>
              </a:rPr>
              <a:t>Numerical, risk management, pricing models:  use sensitivity testing, including impact of small changes; vary multiple inputs with extreme cases; benchmarking to alternative models</a:t>
            </a:r>
          </a:p>
          <a:p>
            <a:pPr marL="1005840" lvl="1" indent="-182880">
              <a:spcBef>
                <a:spcPts val="0"/>
              </a:spcBef>
              <a:buClr>
                <a:schemeClr val="bg2"/>
              </a:buClr>
              <a:buFont typeface="Wingdings" pitchFamily="2" charset="2"/>
              <a:buChar char="§"/>
              <a:defRPr/>
            </a:pPr>
            <a:r>
              <a:rPr lang="en-US" sz="1800" kern="0" dirty="0" smtClean="0">
                <a:solidFill>
                  <a:schemeClr val="tx1">
                    <a:lumMod val="95000"/>
                    <a:lumOff val="5000"/>
                  </a:schemeClr>
                </a:solidFill>
                <a:latin typeface="Bell MT" pitchFamily="18" charset="0"/>
              </a:rPr>
              <a:t>Investment strategies: use in-sample </a:t>
            </a:r>
            <a:r>
              <a:rPr lang="en-US" sz="1800" kern="0" dirty="0" smtClean="0">
                <a:solidFill>
                  <a:schemeClr val="tx1">
                    <a:lumMod val="95000"/>
                    <a:lumOff val="5000"/>
                  </a:schemeClr>
                </a:solidFill>
                <a:latin typeface="Bell MT" pitchFamily="18" charset="0"/>
              </a:rPr>
              <a:t>backtesting</a:t>
            </a:r>
            <a:r>
              <a:rPr lang="en-US" sz="1800" kern="0" dirty="0" smtClean="0">
                <a:solidFill>
                  <a:schemeClr val="tx1">
                    <a:lumMod val="95000"/>
                    <a:lumOff val="5000"/>
                  </a:schemeClr>
                </a:solidFill>
                <a:latin typeface="Bell MT" pitchFamily="18" charset="0"/>
              </a:rPr>
              <a:t>, scenario analysis, compare to alternative strategies;  stress testing  </a:t>
            </a:r>
          </a:p>
          <a:p>
            <a:pPr marL="548640" lvl="1" indent="-182880">
              <a:spcBef>
                <a:spcPts val="600"/>
              </a:spcBef>
              <a:buClr>
                <a:schemeClr val="bg2"/>
              </a:buClr>
              <a:buSzPct val="90000"/>
              <a:buFont typeface="Verdana" pitchFamily="34" charset="0"/>
              <a:buChar char="●"/>
              <a:defRPr/>
            </a:pPr>
            <a:r>
              <a:rPr lang="en-US" sz="2200" b="1" kern="0" dirty="0" smtClean="0">
                <a:solidFill>
                  <a:schemeClr val="tx2"/>
                </a:solidFill>
                <a:latin typeface="Bell MT" pitchFamily="18" charset="0"/>
              </a:rPr>
              <a:t>Role of Judgment</a:t>
            </a:r>
          </a:p>
          <a:p>
            <a:pPr marL="1005840" lvl="1" indent="-182880">
              <a:spcBef>
                <a:spcPts val="0"/>
              </a:spcBef>
              <a:buClr>
                <a:schemeClr val="bg2"/>
              </a:buClr>
              <a:buFont typeface="Wingdings" pitchFamily="2" charset="2"/>
              <a:buChar char="§"/>
              <a:defRPr/>
            </a:pPr>
            <a:r>
              <a:rPr lang="en-US" sz="1800" kern="0" dirty="0" smtClean="0">
                <a:solidFill>
                  <a:schemeClr val="tx1">
                    <a:lumMod val="95000"/>
                    <a:lumOff val="5000"/>
                  </a:schemeClr>
                </a:solidFill>
                <a:latin typeface="Bell MT" pitchFamily="18" charset="0"/>
              </a:rPr>
              <a:t>Evaluate logic, judgment, and information used</a:t>
            </a:r>
          </a:p>
          <a:p>
            <a:pPr marL="1005840" lvl="1" indent="-182880">
              <a:spcBef>
                <a:spcPts val="0"/>
              </a:spcBef>
              <a:buClr>
                <a:schemeClr val="bg2"/>
              </a:buClr>
              <a:buFont typeface="Wingdings" pitchFamily="2" charset="2"/>
              <a:buChar char="§"/>
              <a:defRPr/>
            </a:pPr>
            <a:r>
              <a:rPr lang="en-US" sz="1800" kern="0" dirty="0" smtClean="0">
                <a:solidFill>
                  <a:schemeClr val="tx1">
                    <a:lumMod val="95000"/>
                    <a:lumOff val="5000"/>
                  </a:schemeClr>
                </a:solidFill>
                <a:latin typeface="Bell MT" pitchFamily="18" charset="0"/>
              </a:rPr>
              <a:t>Well supported and documente</a:t>
            </a:r>
            <a:r>
              <a:rPr lang="en-US" sz="1800" kern="0" dirty="0" smtClean="0">
                <a:solidFill>
                  <a:schemeClr val="accent4"/>
                </a:solidFill>
                <a:latin typeface="Bell MT" pitchFamily="18" charset="0"/>
              </a:rPr>
              <a:t>d</a:t>
            </a:r>
          </a:p>
          <a:p>
            <a:pPr marL="342900" lvl="0" indent="-342900">
              <a:lnSpc>
                <a:spcPct val="90000"/>
              </a:lnSpc>
              <a:spcBef>
                <a:spcPct val="20000"/>
              </a:spcBef>
              <a:defRPr/>
            </a:pPr>
            <a:endParaRPr lang="en-US" sz="2000" kern="0" dirty="0" smtClean="0">
              <a:solidFill>
                <a:schemeClr val="tx2"/>
              </a:solidFill>
              <a:latin typeface="Verdana" pitchFamily="34" charset="0"/>
            </a:endParaRPr>
          </a:p>
        </p:txBody>
      </p:sp>
      <p:sp>
        <p:nvSpPr>
          <p:cNvPr id="12" name="Rounded Rectangle 11"/>
          <p:cNvSpPr/>
          <p:nvPr/>
        </p:nvSpPr>
        <p:spPr>
          <a:xfrm>
            <a:off x="762000" y="1447800"/>
            <a:ext cx="6705600" cy="4572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latin typeface="Bell MT" pitchFamily="18" charset="0"/>
            </a:endParaRPr>
          </a:p>
        </p:txBody>
      </p:sp>
      <p:sp>
        <p:nvSpPr>
          <p:cNvPr id="14" name="TextBox 13"/>
          <p:cNvSpPr txBox="1"/>
          <p:nvPr/>
        </p:nvSpPr>
        <p:spPr>
          <a:xfrm>
            <a:off x="762000" y="1447800"/>
            <a:ext cx="5715000" cy="461665"/>
          </a:xfrm>
          <a:prstGeom prst="rect">
            <a:avLst/>
          </a:prstGeom>
          <a:noFill/>
        </p:spPr>
        <p:txBody>
          <a:bodyPr wrap="square" rtlCol="0">
            <a:spAutoFit/>
          </a:bodyPr>
          <a:lstStyle/>
          <a:p>
            <a:pPr marL="365760" lvl="1" indent="-182880">
              <a:spcBef>
                <a:spcPts val="600"/>
              </a:spcBef>
              <a:buClr>
                <a:schemeClr val="bg2"/>
              </a:buClr>
              <a:buSzPct val="90000"/>
            </a:pPr>
            <a:r>
              <a:rPr lang="en-US" b="1" dirty="0" smtClean="0">
                <a:latin typeface="Bell MT" pitchFamily="18" charset="0"/>
              </a:rPr>
              <a:t>Evaluate Conceptual Soundness</a:t>
            </a:r>
            <a:endParaRPr lang="en-US" b="1" dirty="0">
              <a:solidFill>
                <a:schemeClr val="tx2">
                  <a:lumMod val="85000"/>
                  <a:lumOff val="15000"/>
                </a:schemeClr>
              </a:solidFill>
              <a:latin typeface="Bell MT" pitchFamily="18" charset="0"/>
            </a:endParaRPr>
          </a:p>
        </p:txBody>
      </p:sp>
      <p:sp>
        <p:nvSpPr>
          <p:cNvPr id="11" name="Slide Number Placeholder 10"/>
          <p:cNvSpPr>
            <a:spLocks noGrp="1"/>
          </p:cNvSpPr>
          <p:nvPr>
            <p:ph type="sldNum" sz="quarter" idx="12"/>
          </p:nvPr>
        </p:nvSpPr>
        <p:spPr/>
        <p:txBody>
          <a:bodyPr/>
          <a:lstStyle/>
          <a:p>
            <a:fld id="{8E77A588-0D2B-400D-A112-0448B6C55C22}" type="slidenum">
              <a:rPr lang="en-US" smtClean="0"/>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ChangeArrowheads="1"/>
          </p:cNvSpPr>
          <p:nvPr/>
        </p:nvSpPr>
        <p:spPr bwMode="auto">
          <a:xfrm>
            <a:off x="228600" y="1295400"/>
            <a:ext cx="2074863" cy="685800"/>
          </a:xfrm>
          <a:prstGeom prst="rect">
            <a:avLst/>
          </a:prstGeom>
          <a:noFill/>
          <a:ln w="9525">
            <a:noFill/>
            <a:miter lim="800000"/>
            <a:headEnd/>
            <a:tailEnd/>
          </a:ln>
          <a:effectLst/>
        </p:spPr>
        <p:txBody>
          <a:bodyPr wrap="none" lIns="92075" tIns="46038" rIns="92075" bIns="46038" anchor="ctr">
            <a:spAutoFit/>
          </a:bodyPr>
          <a:lstStyle/>
          <a:p>
            <a:endParaRPr lang="en-US" dirty="0"/>
          </a:p>
        </p:txBody>
      </p:sp>
      <p:pic>
        <p:nvPicPr>
          <p:cNvPr id="22531" name="Picture 1027" descr="C:\temp\TITZMAN\Seal\REDS\5\OCCDough.tif"/>
          <p:cNvPicPr>
            <a:picLocks noChangeAspect="1" noChangeArrowheads="1"/>
          </p:cNvPicPr>
          <p:nvPr/>
        </p:nvPicPr>
        <p:blipFill>
          <a:blip r:embed="rId3" cstate="print">
            <a:clrChange>
              <a:clrFrom>
                <a:srgbClr val="FFFFFF"/>
              </a:clrFrom>
              <a:clrTo>
                <a:srgbClr val="FFFFFF">
                  <a:alpha val="0"/>
                </a:srgbClr>
              </a:clrTo>
            </a:clrChange>
            <a:lum bright="54000"/>
          </a:blip>
          <a:srcRect/>
          <a:stretch>
            <a:fillRect/>
          </a:stretch>
        </p:blipFill>
        <p:spPr bwMode="auto">
          <a:xfrm>
            <a:off x="8686800" y="6400800"/>
            <a:ext cx="284163" cy="304800"/>
          </a:xfrm>
          <a:prstGeom prst="rect">
            <a:avLst/>
          </a:prstGeom>
          <a:noFill/>
        </p:spPr>
      </p:pic>
      <p:sp>
        <p:nvSpPr>
          <p:cNvPr id="22533" name="Text Box 1029"/>
          <p:cNvSpPr txBox="1">
            <a:spLocks noChangeArrowheads="1"/>
          </p:cNvSpPr>
          <p:nvPr/>
        </p:nvSpPr>
        <p:spPr bwMode="auto">
          <a:xfrm>
            <a:off x="671513" y="644525"/>
            <a:ext cx="4719497" cy="646973"/>
          </a:xfrm>
          <a:prstGeom prst="rect">
            <a:avLst/>
          </a:prstGeom>
          <a:noFill/>
          <a:ln w="9525">
            <a:noFill/>
            <a:miter lim="800000"/>
            <a:headEnd/>
            <a:tailEnd/>
          </a:ln>
          <a:effectLst/>
        </p:spPr>
        <p:txBody>
          <a:bodyPr wrap="none" lIns="92075" tIns="46038" rIns="92075" bIns="46038">
            <a:spAutoFit/>
          </a:bodyPr>
          <a:lstStyle/>
          <a:p>
            <a:pPr eaLnBrk="0" hangingPunct="0">
              <a:spcBef>
                <a:spcPct val="50000"/>
              </a:spcBef>
              <a:buClr>
                <a:schemeClr val="bg2"/>
              </a:buClr>
              <a:buSzPct val="75000"/>
              <a:buFont typeface="Monotype Sorts" pitchFamily="2" charset="2"/>
              <a:buNone/>
            </a:pPr>
            <a:r>
              <a:rPr lang="en-US" sz="3600" b="1" dirty="0" smtClean="0">
                <a:latin typeface="Bell MT" pitchFamily="18" charset="0"/>
              </a:rPr>
              <a:t>Appendix:  Validation</a:t>
            </a:r>
            <a:endParaRPr lang="en-US" sz="3600" b="1" dirty="0">
              <a:latin typeface="Bell MT" pitchFamily="18" charset="0"/>
            </a:endParaRPr>
          </a:p>
        </p:txBody>
      </p:sp>
      <p:sp>
        <p:nvSpPr>
          <p:cNvPr id="22534" name="Line 1030"/>
          <p:cNvSpPr>
            <a:spLocks noChangeShapeType="1"/>
          </p:cNvSpPr>
          <p:nvPr/>
        </p:nvSpPr>
        <p:spPr bwMode="auto">
          <a:xfrm>
            <a:off x="631825" y="1282700"/>
            <a:ext cx="7902575" cy="0"/>
          </a:xfrm>
          <a:prstGeom prst="line">
            <a:avLst/>
          </a:prstGeom>
          <a:noFill/>
          <a:ln w="9525">
            <a:solidFill>
              <a:srgbClr val="000000"/>
            </a:solidFill>
            <a:round/>
            <a:headEnd/>
            <a:tailEnd/>
          </a:ln>
          <a:effectLst/>
        </p:spPr>
        <p:txBody>
          <a:bodyPr lIns="92075" tIns="46038" rIns="92075" bIns="46038" anchor="ctr">
            <a:spAutoFit/>
          </a:bodyPr>
          <a:lstStyle/>
          <a:p>
            <a:endParaRPr lang="en-US" dirty="0"/>
          </a:p>
        </p:txBody>
      </p:sp>
      <p:sp>
        <p:nvSpPr>
          <p:cNvPr id="10" name="Rectangle 9"/>
          <p:cNvSpPr/>
          <p:nvPr/>
        </p:nvSpPr>
        <p:spPr>
          <a:xfrm>
            <a:off x="838200" y="1981200"/>
            <a:ext cx="7620000" cy="5167568"/>
          </a:xfrm>
          <a:prstGeom prst="rect">
            <a:avLst/>
          </a:prstGeom>
        </p:spPr>
        <p:txBody>
          <a:bodyPr wrap="square">
            <a:spAutoFit/>
          </a:bodyPr>
          <a:lstStyle/>
          <a:p>
            <a:pPr marL="548640" lvl="1" indent="-182880">
              <a:spcBef>
                <a:spcPts val="600"/>
              </a:spcBef>
              <a:buClr>
                <a:schemeClr val="bg2"/>
              </a:buClr>
              <a:buSzPct val="90000"/>
              <a:buFont typeface="Verdana" pitchFamily="34" charset="0"/>
              <a:buChar char="●"/>
              <a:defRPr/>
            </a:pPr>
            <a:r>
              <a:rPr lang="en-US" sz="2200" b="1" kern="0" dirty="0" smtClean="0">
                <a:solidFill>
                  <a:schemeClr val="tx2"/>
                </a:solidFill>
                <a:latin typeface="Bell MT" pitchFamily="18" charset="0"/>
              </a:rPr>
              <a:t>Evaluate Changes</a:t>
            </a:r>
          </a:p>
          <a:p>
            <a:pPr marL="1005840" lvl="2" indent="-182880">
              <a:spcBef>
                <a:spcPts val="0"/>
              </a:spcBef>
              <a:buClr>
                <a:schemeClr val="bg2"/>
              </a:buClr>
              <a:buFont typeface="Wingdings" pitchFamily="2" charset="2"/>
              <a:buChar char="§"/>
              <a:defRPr/>
            </a:pPr>
            <a:r>
              <a:rPr lang="en-US" sz="1800" kern="0" dirty="0" smtClean="0">
                <a:solidFill>
                  <a:schemeClr val="tx1">
                    <a:lumMod val="95000"/>
                    <a:lumOff val="5000"/>
                  </a:schemeClr>
                </a:solidFill>
                <a:latin typeface="Bell MT" pitchFamily="18" charset="0"/>
              </a:rPr>
              <a:t>In products, exposures, activities, clients, or market conditions</a:t>
            </a:r>
          </a:p>
          <a:p>
            <a:pPr marL="1005840" lvl="2" indent="-182880">
              <a:spcBef>
                <a:spcPts val="0"/>
              </a:spcBef>
              <a:buClr>
                <a:schemeClr val="bg2"/>
              </a:buClr>
              <a:buFont typeface="Wingdings" pitchFamily="2" charset="2"/>
              <a:buChar char="§"/>
              <a:defRPr/>
            </a:pPr>
            <a:r>
              <a:rPr lang="en-US" sz="1800" kern="0" dirty="0" smtClean="0">
                <a:solidFill>
                  <a:schemeClr val="tx1">
                    <a:lumMod val="95000"/>
                    <a:lumOff val="5000"/>
                  </a:schemeClr>
                </a:solidFill>
                <a:latin typeface="Bell MT" pitchFamily="18" charset="0"/>
              </a:rPr>
              <a:t>Verify validity of any extension of the model beyond original scope</a:t>
            </a:r>
          </a:p>
          <a:p>
            <a:pPr marL="1005840" lvl="2" indent="-182880">
              <a:spcBef>
                <a:spcPts val="0"/>
              </a:spcBef>
              <a:buClr>
                <a:schemeClr val="bg2"/>
              </a:buClr>
              <a:buFont typeface="Wingdings" pitchFamily="2" charset="2"/>
              <a:buChar char="§"/>
              <a:defRPr/>
            </a:pPr>
            <a:r>
              <a:rPr lang="en-US" sz="1800" kern="0" dirty="0" smtClean="0">
                <a:solidFill>
                  <a:schemeClr val="tx1">
                    <a:lumMod val="95000"/>
                    <a:lumOff val="5000"/>
                  </a:schemeClr>
                </a:solidFill>
                <a:latin typeface="Bell MT" pitchFamily="18" charset="0"/>
              </a:rPr>
              <a:t>Assess known model </a:t>
            </a:r>
            <a:r>
              <a:rPr lang="en-US" sz="1800" kern="0" dirty="0" smtClean="0">
                <a:solidFill>
                  <a:schemeClr val="tx1">
                    <a:lumMod val="95000"/>
                    <a:lumOff val="5000"/>
                  </a:schemeClr>
                </a:solidFill>
                <a:latin typeface="Bell MT" pitchFamily="18" charset="0"/>
              </a:rPr>
              <a:t>limitations</a:t>
            </a:r>
          </a:p>
          <a:p>
            <a:pPr marL="1005840" lvl="2" indent="-182880">
              <a:spcBef>
                <a:spcPts val="0"/>
              </a:spcBef>
              <a:buClr>
                <a:schemeClr val="bg2"/>
              </a:buClr>
              <a:buFont typeface="Wingdings" pitchFamily="2" charset="2"/>
              <a:buChar char="§"/>
              <a:defRPr/>
            </a:pPr>
            <a:r>
              <a:rPr lang="en-US" sz="1800" dirty="0" smtClean="0">
                <a:solidFill>
                  <a:schemeClr val="tx1">
                    <a:lumMod val="95000"/>
                    <a:lumOff val="5000"/>
                  </a:schemeClr>
                </a:solidFill>
                <a:latin typeface="Bell MT" pitchFamily="18" charset="0"/>
              </a:rPr>
              <a:t>Ongoing testing and procedures to respond to any problems</a:t>
            </a:r>
          </a:p>
          <a:p>
            <a:pPr marL="548640" lvl="1" indent="-182880">
              <a:spcBef>
                <a:spcPts val="600"/>
              </a:spcBef>
              <a:buClr>
                <a:schemeClr val="bg2"/>
              </a:buClr>
              <a:buSzPct val="90000"/>
              <a:buFont typeface="Verdana" pitchFamily="34" charset="0"/>
              <a:buChar char="●"/>
              <a:defRPr/>
            </a:pPr>
            <a:r>
              <a:rPr lang="en-US" sz="2200" b="1" kern="0" dirty="0" smtClean="0">
                <a:solidFill>
                  <a:schemeClr val="tx2"/>
                </a:solidFill>
                <a:latin typeface="Bell MT" pitchFamily="18" charset="0"/>
              </a:rPr>
              <a:t>Process </a:t>
            </a:r>
            <a:r>
              <a:rPr lang="en-US" sz="2200" b="1" kern="0" dirty="0" smtClean="0">
                <a:solidFill>
                  <a:schemeClr val="tx2"/>
                </a:solidFill>
                <a:latin typeface="Bell MT" pitchFamily="18" charset="0"/>
              </a:rPr>
              <a:t>Verification</a:t>
            </a:r>
          </a:p>
          <a:p>
            <a:pPr marL="1005840" lvl="1" indent="-182880">
              <a:spcBef>
                <a:spcPts val="0"/>
              </a:spcBef>
              <a:buClr>
                <a:schemeClr val="bg2"/>
              </a:buClr>
              <a:buFont typeface="Wingdings" pitchFamily="2" charset="2"/>
              <a:buChar char="§"/>
              <a:defRPr/>
            </a:pPr>
            <a:r>
              <a:rPr lang="en-US" sz="1800" kern="0" dirty="0" smtClean="0">
                <a:solidFill>
                  <a:schemeClr val="tx1">
                    <a:lumMod val="95000"/>
                    <a:lumOff val="5000"/>
                  </a:schemeClr>
                </a:solidFill>
                <a:latin typeface="Bell MT" pitchFamily="18" charset="0"/>
              </a:rPr>
              <a:t>Internal and external data and inputs</a:t>
            </a:r>
          </a:p>
          <a:p>
            <a:pPr marL="1005840" lvl="1" indent="-182880">
              <a:spcBef>
                <a:spcPts val="0"/>
              </a:spcBef>
              <a:buClr>
                <a:schemeClr val="bg2"/>
              </a:buClr>
              <a:buFont typeface="Wingdings" pitchFamily="2" charset="2"/>
              <a:buChar char="§"/>
              <a:defRPr/>
            </a:pPr>
            <a:r>
              <a:rPr lang="en-US" sz="1800" kern="0" dirty="0" smtClean="0">
                <a:solidFill>
                  <a:schemeClr val="tx1">
                    <a:lumMod val="95000"/>
                    <a:lumOff val="5000"/>
                  </a:schemeClr>
                </a:solidFill>
                <a:latin typeface="Bell MT" pitchFamily="18" charset="0"/>
              </a:rPr>
              <a:t>System integrations and User Developed Tool (Applications)</a:t>
            </a:r>
          </a:p>
          <a:p>
            <a:pPr marL="1005840" lvl="1" indent="-182880">
              <a:spcBef>
                <a:spcPts val="0"/>
              </a:spcBef>
              <a:buClr>
                <a:schemeClr val="bg2"/>
              </a:buClr>
              <a:buFont typeface="Wingdings" pitchFamily="2" charset="2"/>
              <a:buChar char="§"/>
              <a:defRPr/>
            </a:pPr>
            <a:r>
              <a:rPr lang="en-US" sz="1800" kern="0" dirty="0" smtClean="0">
                <a:solidFill>
                  <a:schemeClr val="tx1">
                    <a:lumMod val="95000"/>
                    <a:lumOff val="5000"/>
                  </a:schemeClr>
                </a:solidFill>
                <a:latin typeface="Bell MT" pitchFamily="18" charset="0"/>
              </a:rPr>
              <a:t>Review reports – accurate, complete, and informative, model performance </a:t>
            </a:r>
            <a:r>
              <a:rPr lang="en-US" sz="1800" kern="0" dirty="0" smtClean="0">
                <a:solidFill>
                  <a:schemeClr val="tx1">
                    <a:lumMod val="95000"/>
                    <a:lumOff val="5000"/>
                  </a:schemeClr>
                </a:solidFill>
                <a:latin typeface="Bell MT" pitchFamily="18" charset="0"/>
              </a:rPr>
              <a:t>indicators    </a:t>
            </a:r>
            <a:endParaRPr lang="en-US" sz="1800" kern="0" dirty="0" smtClean="0">
              <a:solidFill>
                <a:schemeClr val="tx1">
                  <a:lumMod val="95000"/>
                  <a:lumOff val="5000"/>
                </a:schemeClr>
              </a:solidFill>
              <a:latin typeface="Bell MT" pitchFamily="18" charset="0"/>
            </a:endParaRPr>
          </a:p>
          <a:p>
            <a:pPr marL="548640" lvl="1" indent="-182880">
              <a:lnSpc>
                <a:spcPct val="90000"/>
              </a:lnSpc>
              <a:spcBef>
                <a:spcPts val="600"/>
              </a:spcBef>
              <a:buClr>
                <a:schemeClr val="bg2"/>
              </a:buClr>
              <a:buSzPct val="90000"/>
              <a:buFont typeface="Verdana" pitchFamily="34" charset="0"/>
              <a:buChar char="●"/>
              <a:defRPr/>
            </a:pPr>
            <a:r>
              <a:rPr lang="en-US" sz="2200" b="1" kern="0" dirty="0" smtClean="0">
                <a:solidFill>
                  <a:schemeClr val="tx2"/>
                </a:solidFill>
                <a:latin typeface="Bell MT" pitchFamily="18" charset="0"/>
              </a:rPr>
              <a:t>Testing</a:t>
            </a:r>
          </a:p>
          <a:p>
            <a:pPr marL="1005840" lvl="1" indent="-182880">
              <a:spcBef>
                <a:spcPts val="0"/>
              </a:spcBef>
              <a:buClr>
                <a:schemeClr val="bg2"/>
              </a:buClr>
              <a:buFont typeface="Wingdings" pitchFamily="2" charset="2"/>
              <a:buChar char="§"/>
              <a:defRPr/>
            </a:pPr>
            <a:r>
              <a:rPr lang="en-US" sz="1800" kern="0" dirty="0" smtClean="0">
                <a:solidFill>
                  <a:schemeClr val="tx1">
                    <a:lumMod val="95000"/>
                    <a:lumOff val="5000"/>
                  </a:schemeClr>
                </a:solidFill>
                <a:latin typeface="Bell MT" pitchFamily="18" charset="0"/>
              </a:rPr>
              <a:t>Repeat tests done as part of development – sensitivity analysis, stress testing </a:t>
            </a:r>
          </a:p>
          <a:p>
            <a:pPr marL="1005840" lvl="1" indent="-182880">
              <a:spcBef>
                <a:spcPts val="0"/>
              </a:spcBef>
              <a:buClr>
                <a:schemeClr val="bg2"/>
              </a:buClr>
              <a:buFont typeface="Wingdings" pitchFamily="2" charset="2"/>
              <a:buChar char="§"/>
              <a:defRPr/>
            </a:pPr>
            <a:r>
              <a:rPr lang="en-US" sz="1800" kern="0" dirty="0" smtClean="0">
                <a:solidFill>
                  <a:schemeClr val="tx1">
                    <a:lumMod val="95000"/>
                    <a:lumOff val="5000"/>
                  </a:schemeClr>
                </a:solidFill>
                <a:latin typeface="Bell MT" pitchFamily="18" charset="0"/>
              </a:rPr>
              <a:t>Analyze and track overrides</a:t>
            </a:r>
          </a:p>
          <a:p>
            <a:pPr marL="1005840" lvl="1" indent="-182880">
              <a:spcBef>
                <a:spcPts val="0"/>
              </a:spcBef>
              <a:buClr>
                <a:schemeClr val="bg2"/>
              </a:buClr>
              <a:buFont typeface="Wingdings" pitchFamily="2" charset="2"/>
              <a:buChar char="§"/>
              <a:defRPr/>
            </a:pPr>
            <a:r>
              <a:rPr lang="en-US" sz="1800" kern="0" dirty="0" smtClean="0">
                <a:solidFill>
                  <a:schemeClr val="tx1">
                    <a:lumMod val="95000"/>
                    <a:lumOff val="5000"/>
                  </a:schemeClr>
                </a:solidFill>
                <a:latin typeface="Bell MT" pitchFamily="18" charset="0"/>
              </a:rPr>
              <a:t>Benchmarking against alternative models, other approaches and data sources</a:t>
            </a:r>
          </a:p>
          <a:p>
            <a:pPr marL="342900" lvl="0" indent="-342900">
              <a:lnSpc>
                <a:spcPct val="90000"/>
              </a:lnSpc>
              <a:spcBef>
                <a:spcPct val="20000"/>
              </a:spcBef>
              <a:defRPr/>
            </a:pPr>
            <a:endParaRPr lang="en-US" sz="2000" kern="0" dirty="0" smtClean="0">
              <a:solidFill>
                <a:schemeClr val="tx2"/>
              </a:solidFill>
              <a:latin typeface="Verdana" pitchFamily="34" charset="0"/>
            </a:endParaRPr>
          </a:p>
        </p:txBody>
      </p:sp>
      <p:sp>
        <p:nvSpPr>
          <p:cNvPr id="12" name="Rounded Rectangle 11"/>
          <p:cNvSpPr/>
          <p:nvPr/>
        </p:nvSpPr>
        <p:spPr>
          <a:xfrm>
            <a:off x="762000" y="1447800"/>
            <a:ext cx="6705600" cy="4572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latin typeface="Bell MT" pitchFamily="18" charset="0"/>
            </a:endParaRPr>
          </a:p>
        </p:txBody>
      </p:sp>
      <p:sp>
        <p:nvSpPr>
          <p:cNvPr id="14" name="TextBox 13"/>
          <p:cNvSpPr txBox="1"/>
          <p:nvPr/>
        </p:nvSpPr>
        <p:spPr>
          <a:xfrm>
            <a:off x="685800" y="1447800"/>
            <a:ext cx="5715000" cy="461665"/>
          </a:xfrm>
          <a:prstGeom prst="rect">
            <a:avLst/>
          </a:prstGeom>
          <a:noFill/>
        </p:spPr>
        <p:txBody>
          <a:bodyPr wrap="square" rtlCol="0">
            <a:spAutoFit/>
          </a:bodyPr>
          <a:lstStyle/>
          <a:p>
            <a:pPr marL="365760" lvl="1" indent="-182880">
              <a:spcBef>
                <a:spcPts val="600"/>
              </a:spcBef>
              <a:buClr>
                <a:schemeClr val="bg2"/>
              </a:buClr>
              <a:buSzPct val="90000"/>
            </a:pPr>
            <a:r>
              <a:rPr lang="en-US" b="1" dirty="0" smtClean="0"/>
              <a:t>Ongoing Monitoring </a:t>
            </a:r>
            <a:endParaRPr lang="en-US" b="1" dirty="0">
              <a:solidFill>
                <a:schemeClr val="tx2">
                  <a:lumMod val="85000"/>
                  <a:lumOff val="15000"/>
                </a:schemeClr>
              </a:solidFill>
              <a:latin typeface="Bell MT" pitchFamily="18" charset="0"/>
            </a:endParaRPr>
          </a:p>
        </p:txBody>
      </p:sp>
      <p:sp>
        <p:nvSpPr>
          <p:cNvPr id="11" name="Slide Number Placeholder 10"/>
          <p:cNvSpPr>
            <a:spLocks noGrp="1"/>
          </p:cNvSpPr>
          <p:nvPr>
            <p:ph type="sldNum" sz="quarter" idx="12"/>
          </p:nvPr>
        </p:nvSpPr>
        <p:spPr/>
        <p:txBody>
          <a:bodyPr/>
          <a:lstStyle/>
          <a:p>
            <a:fld id="{8E77A588-0D2B-400D-A112-0448B6C55C22}" type="slidenum">
              <a:rPr lang="en-US" smtClean="0"/>
              <a:pPr/>
              <a:t>17</a:t>
            </a:fld>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26"/>
          <p:cNvSpPr>
            <a:spLocks noChangeArrowheads="1"/>
          </p:cNvSpPr>
          <p:nvPr/>
        </p:nvSpPr>
        <p:spPr bwMode="auto">
          <a:xfrm>
            <a:off x="228600" y="1295400"/>
            <a:ext cx="2074863" cy="685800"/>
          </a:xfrm>
          <a:prstGeom prst="rect">
            <a:avLst/>
          </a:prstGeom>
          <a:noFill/>
          <a:ln w="9525">
            <a:noFill/>
            <a:miter lim="800000"/>
            <a:headEnd/>
            <a:tailEnd/>
          </a:ln>
          <a:effectLst/>
        </p:spPr>
        <p:txBody>
          <a:bodyPr wrap="none" lIns="92075" tIns="46038" rIns="92075" bIns="46038" anchor="ctr">
            <a:spAutoFit/>
          </a:bodyPr>
          <a:lstStyle/>
          <a:p>
            <a:endParaRPr lang="en-US" dirty="0"/>
          </a:p>
        </p:txBody>
      </p:sp>
      <p:pic>
        <p:nvPicPr>
          <p:cNvPr id="22531" name="Picture 1027" descr="C:\temp\TITZMAN\Seal\REDS\5\OCCDough.tif"/>
          <p:cNvPicPr>
            <a:picLocks noChangeAspect="1" noChangeArrowheads="1"/>
          </p:cNvPicPr>
          <p:nvPr/>
        </p:nvPicPr>
        <p:blipFill>
          <a:blip r:embed="rId3" cstate="print">
            <a:clrChange>
              <a:clrFrom>
                <a:srgbClr val="FFFFFF"/>
              </a:clrFrom>
              <a:clrTo>
                <a:srgbClr val="FFFFFF">
                  <a:alpha val="0"/>
                </a:srgbClr>
              </a:clrTo>
            </a:clrChange>
            <a:lum bright="54000"/>
          </a:blip>
          <a:srcRect/>
          <a:stretch>
            <a:fillRect/>
          </a:stretch>
        </p:blipFill>
        <p:spPr bwMode="auto">
          <a:xfrm>
            <a:off x="8686800" y="6400800"/>
            <a:ext cx="284163" cy="304800"/>
          </a:xfrm>
          <a:prstGeom prst="rect">
            <a:avLst/>
          </a:prstGeom>
          <a:noFill/>
        </p:spPr>
      </p:pic>
      <p:sp>
        <p:nvSpPr>
          <p:cNvPr id="22533" name="Text Box 1029"/>
          <p:cNvSpPr txBox="1">
            <a:spLocks noChangeArrowheads="1"/>
          </p:cNvSpPr>
          <p:nvPr/>
        </p:nvSpPr>
        <p:spPr bwMode="auto">
          <a:xfrm>
            <a:off x="671513" y="644525"/>
            <a:ext cx="4551182" cy="646973"/>
          </a:xfrm>
          <a:prstGeom prst="rect">
            <a:avLst/>
          </a:prstGeom>
          <a:noFill/>
          <a:ln w="9525">
            <a:noFill/>
            <a:miter lim="800000"/>
            <a:headEnd/>
            <a:tailEnd/>
          </a:ln>
          <a:effectLst/>
        </p:spPr>
        <p:txBody>
          <a:bodyPr wrap="none" lIns="92075" tIns="46038" rIns="92075" bIns="46038">
            <a:spAutoFit/>
          </a:bodyPr>
          <a:lstStyle/>
          <a:p>
            <a:pPr eaLnBrk="0" hangingPunct="0">
              <a:spcBef>
                <a:spcPct val="50000"/>
              </a:spcBef>
              <a:buClr>
                <a:schemeClr val="bg2"/>
              </a:buClr>
              <a:buSzPct val="75000"/>
              <a:buFont typeface="Monotype Sorts" pitchFamily="2" charset="2"/>
              <a:buNone/>
            </a:pPr>
            <a:r>
              <a:rPr lang="en-US" sz="3600" b="1" dirty="0" smtClean="0">
                <a:latin typeface="Bell MT" pitchFamily="18" charset="0"/>
              </a:rPr>
              <a:t>Appendix:  Validation</a:t>
            </a:r>
            <a:endParaRPr lang="en-US" sz="3600" b="1" dirty="0">
              <a:latin typeface="Bell MT" pitchFamily="18" charset="0"/>
            </a:endParaRPr>
          </a:p>
        </p:txBody>
      </p:sp>
      <p:sp>
        <p:nvSpPr>
          <p:cNvPr id="22534" name="Line 1030"/>
          <p:cNvSpPr>
            <a:spLocks noChangeShapeType="1"/>
          </p:cNvSpPr>
          <p:nvPr/>
        </p:nvSpPr>
        <p:spPr bwMode="auto">
          <a:xfrm>
            <a:off x="631825" y="1282700"/>
            <a:ext cx="7902575" cy="0"/>
          </a:xfrm>
          <a:prstGeom prst="line">
            <a:avLst/>
          </a:prstGeom>
          <a:noFill/>
          <a:ln w="9525">
            <a:solidFill>
              <a:srgbClr val="000000"/>
            </a:solidFill>
            <a:round/>
            <a:headEnd/>
            <a:tailEnd/>
          </a:ln>
          <a:effectLst/>
        </p:spPr>
        <p:txBody>
          <a:bodyPr lIns="92075" tIns="46038" rIns="92075" bIns="46038" anchor="ctr">
            <a:spAutoFit/>
          </a:bodyPr>
          <a:lstStyle/>
          <a:p>
            <a:endParaRPr lang="en-US" dirty="0"/>
          </a:p>
        </p:txBody>
      </p:sp>
      <p:sp>
        <p:nvSpPr>
          <p:cNvPr id="10" name="Rectangle 9"/>
          <p:cNvSpPr/>
          <p:nvPr/>
        </p:nvSpPr>
        <p:spPr>
          <a:xfrm>
            <a:off x="838200" y="1981200"/>
            <a:ext cx="7620000" cy="4890570"/>
          </a:xfrm>
          <a:prstGeom prst="rect">
            <a:avLst/>
          </a:prstGeom>
        </p:spPr>
        <p:txBody>
          <a:bodyPr wrap="square">
            <a:spAutoFit/>
          </a:bodyPr>
          <a:lstStyle/>
          <a:p>
            <a:pPr marL="548640" lvl="1" indent="-182880">
              <a:spcBef>
                <a:spcPts val="600"/>
              </a:spcBef>
              <a:buClr>
                <a:schemeClr val="bg2"/>
              </a:buClr>
              <a:buSzPct val="90000"/>
              <a:buFont typeface="Verdana" pitchFamily="34" charset="0"/>
              <a:buChar char="●"/>
              <a:defRPr/>
            </a:pPr>
            <a:r>
              <a:rPr lang="en-US" sz="2200" b="1" kern="0" dirty="0" smtClean="0">
                <a:solidFill>
                  <a:schemeClr val="tx2"/>
                </a:solidFill>
                <a:latin typeface="Bell MT" pitchFamily="18" charset="0"/>
              </a:rPr>
              <a:t>Compare model outputs to actual outcomes</a:t>
            </a:r>
          </a:p>
          <a:p>
            <a:pPr marL="1005840" lvl="2" indent="-182880">
              <a:spcBef>
                <a:spcPts val="0"/>
              </a:spcBef>
              <a:buClr>
                <a:schemeClr val="bg2"/>
              </a:buClr>
              <a:buFont typeface="Wingdings" pitchFamily="2" charset="2"/>
              <a:buChar char="§"/>
              <a:defRPr/>
            </a:pPr>
            <a:r>
              <a:rPr lang="en-US" sz="1800" kern="0" dirty="0" smtClean="0">
                <a:solidFill>
                  <a:schemeClr val="tx1">
                    <a:lumMod val="85000"/>
                    <a:lumOff val="15000"/>
                  </a:schemeClr>
                </a:solidFill>
                <a:latin typeface="Bell MT" pitchFamily="18" charset="0"/>
              </a:rPr>
              <a:t>Depends on model objectives – forecasting vs. rank-ordering</a:t>
            </a:r>
          </a:p>
          <a:p>
            <a:pPr marL="1005840" lvl="2" indent="-182880">
              <a:spcBef>
                <a:spcPts val="0"/>
              </a:spcBef>
              <a:buClr>
                <a:schemeClr val="bg2"/>
              </a:buClr>
              <a:buFont typeface="Wingdings" pitchFamily="2" charset="2"/>
              <a:buChar char="§"/>
              <a:defRPr/>
            </a:pPr>
            <a:r>
              <a:rPr lang="en-US" sz="1800" kern="0" dirty="0" smtClean="0">
                <a:solidFill>
                  <a:schemeClr val="tx1">
                    <a:lumMod val="85000"/>
                    <a:lumOff val="15000"/>
                  </a:schemeClr>
                </a:solidFill>
                <a:latin typeface="Bell MT" pitchFamily="18" charset="0"/>
              </a:rPr>
              <a:t>Parallel outcomes analysis that may involves a range of tests</a:t>
            </a:r>
          </a:p>
          <a:p>
            <a:pPr marL="1005840" lvl="2" indent="-182880">
              <a:spcBef>
                <a:spcPts val="0"/>
              </a:spcBef>
              <a:buClr>
                <a:schemeClr val="bg2"/>
              </a:buClr>
              <a:buFont typeface="Wingdings" pitchFamily="2" charset="2"/>
              <a:buChar char="§"/>
              <a:defRPr/>
            </a:pPr>
            <a:r>
              <a:rPr lang="en-US" sz="1800" kern="0" dirty="0" smtClean="0">
                <a:solidFill>
                  <a:schemeClr val="accent4"/>
                </a:solidFill>
                <a:latin typeface="Bell MT" pitchFamily="18" charset="0"/>
              </a:rPr>
              <a:t>Perform for individual models and models in the aggregate</a:t>
            </a:r>
          </a:p>
          <a:p>
            <a:pPr marL="548640" lvl="1" indent="-182880">
              <a:spcBef>
                <a:spcPts val="600"/>
              </a:spcBef>
              <a:buClr>
                <a:schemeClr val="bg2"/>
              </a:buClr>
              <a:buSzPct val="90000"/>
              <a:buFont typeface="Verdana" pitchFamily="34" charset="0"/>
              <a:buChar char="●"/>
              <a:defRPr/>
            </a:pPr>
            <a:r>
              <a:rPr lang="en-US" sz="2200" b="1" kern="0" dirty="0" smtClean="0">
                <a:solidFill>
                  <a:schemeClr val="tx2"/>
                </a:solidFill>
                <a:latin typeface="Bell MT" pitchFamily="18" charset="0"/>
              </a:rPr>
              <a:t>Backtesting</a:t>
            </a:r>
            <a:endParaRPr lang="en-US" sz="2200" b="1" kern="0" dirty="0" smtClean="0">
              <a:solidFill>
                <a:schemeClr val="tx2"/>
              </a:solidFill>
              <a:latin typeface="Bell MT" pitchFamily="18" charset="0"/>
            </a:endParaRPr>
          </a:p>
          <a:p>
            <a:pPr marL="1005840" lvl="1" indent="-182880">
              <a:spcBef>
                <a:spcPts val="0"/>
              </a:spcBef>
              <a:buClr>
                <a:schemeClr val="bg2"/>
              </a:buClr>
              <a:buFont typeface="Wingdings" pitchFamily="2" charset="2"/>
              <a:buChar char="§"/>
              <a:defRPr/>
            </a:pPr>
            <a:r>
              <a:rPr lang="en-US" sz="1800" kern="0" dirty="0" smtClean="0">
                <a:solidFill>
                  <a:schemeClr val="accent4"/>
                </a:solidFill>
                <a:latin typeface="Bell MT" pitchFamily="18" charset="0"/>
              </a:rPr>
              <a:t>Comparison of actual outcomes with model forecasts </a:t>
            </a:r>
          </a:p>
          <a:p>
            <a:pPr marL="1463040" lvl="2" indent="-182880">
              <a:spcBef>
                <a:spcPts val="0"/>
              </a:spcBef>
              <a:buClr>
                <a:schemeClr val="bg2"/>
              </a:buClr>
              <a:defRPr/>
            </a:pPr>
            <a:r>
              <a:rPr lang="en-US" sz="1800" kern="0" dirty="0" smtClean="0">
                <a:solidFill>
                  <a:schemeClr val="accent4"/>
                </a:solidFill>
                <a:latin typeface="Bell MT" pitchFamily="18" charset="0"/>
              </a:rPr>
              <a:t>-During a sample time  period not used in model development </a:t>
            </a:r>
          </a:p>
          <a:p>
            <a:pPr marL="1463040" lvl="2" indent="-182880">
              <a:spcBef>
                <a:spcPts val="0"/>
              </a:spcBef>
              <a:buClr>
                <a:schemeClr val="bg2"/>
              </a:buClr>
              <a:defRPr/>
            </a:pPr>
            <a:r>
              <a:rPr lang="en-US" sz="1800" kern="0" dirty="0" smtClean="0">
                <a:solidFill>
                  <a:schemeClr val="accent4"/>
                </a:solidFill>
                <a:latin typeface="Bell MT" pitchFamily="18" charset="0"/>
              </a:rPr>
              <a:t>-At an observation frequency that matches the forecast horizon or performance window of the model</a:t>
            </a:r>
          </a:p>
          <a:p>
            <a:pPr marL="1005840" lvl="1" indent="-182880">
              <a:spcBef>
                <a:spcPts val="0"/>
              </a:spcBef>
              <a:buClr>
                <a:schemeClr val="bg2"/>
              </a:buClr>
              <a:buFont typeface="Wingdings" pitchFamily="2" charset="2"/>
              <a:buChar char="§"/>
              <a:defRPr/>
            </a:pPr>
            <a:r>
              <a:rPr lang="en-US" sz="1800" kern="0" dirty="0" smtClean="0">
                <a:solidFill>
                  <a:schemeClr val="accent4"/>
                </a:solidFill>
                <a:latin typeface="Bell MT" pitchFamily="18" charset="0"/>
              </a:rPr>
              <a:t>Contrasted to analysis of in-sample fit and holdout samples</a:t>
            </a:r>
          </a:p>
          <a:p>
            <a:pPr marL="1005840" lvl="1" indent="-182880">
              <a:spcBef>
                <a:spcPts val="0"/>
              </a:spcBef>
              <a:buClr>
                <a:schemeClr val="bg2"/>
              </a:buClr>
              <a:buFont typeface="Wingdings" pitchFamily="2" charset="2"/>
              <a:buChar char="§"/>
              <a:defRPr/>
            </a:pPr>
            <a:r>
              <a:rPr lang="en-US" sz="1800" kern="0" dirty="0" smtClean="0">
                <a:solidFill>
                  <a:schemeClr val="accent4"/>
                </a:solidFill>
                <a:latin typeface="Bell MT" pitchFamily="18" charset="0"/>
              </a:rPr>
              <a:t>Challenge of long forecasting horizons</a:t>
            </a:r>
          </a:p>
          <a:p>
            <a:pPr marL="548640" lvl="1" indent="-182880">
              <a:lnSpc>
                <a:spcPct val="90000"/>
              </a:lnSpc>
              <a:spcBef>
                <a:spcPts val="600"/>
              </a:spcBef>
              <a:buClr>
                <a:schemeClr val="bg2"/>
              </a:buClr>
              <a:buSzPct val="90000"/>
              <a:buFont typeface="Verdana" pitchFamily="34" charset="0"/>
              <a:buChar char="●"/>
              <a:defRPr/>
            </a:pPr>
            <a:r>
              <a:rPr lang="en-US" sz="2200" b="1" kern="0" dirty="0" smtClean="0">
                <a:solidFill>
                  <a:schemeClr val="tx2"/>
                </a:solidFill>
                <a:latin typeface="Bell MT" pitchFamily="18" charset="0"/>
              </a:rPr>
              <a:t>Changes in Models</a:t>
            </a:r>
          </a:p>
          <a:p>
            <a:pPr marL="1005840" lvl="1" indent="-182880">
              <a:spcBef>
                <a:spcPts val="0"/>
              </a:spcBef>
              <a:buClr>
                <a:schemeClr val="bg2"/>
              </a:buClr>
              <a:buFont typeface="Wingdings" pitchFamily="2" charset="2"/>
              <a:buChar char="§"/>
              <a:defRPr/>
            </a:pPr>
            <a:r>
              <a:rPr lang="en-US" sz="1800" kern="0" dirty="0" smtClean="0">
                <a:solidFill>
                  <a:schemeClr val="accent4"/>
                </a:solidFill>
                <a:latin typeface="Bell MT" pitchFamily="18" charset="0"/>
              </a:rPr>
              <a:t>Subject to validation activities of appropriate range and rigor before       implementation</a:t>
            </a:r>
          </a:p>
          <a:p>
            <a:pPr marL="1005840" lvl="1" indent="-182880">
              <a:spcBef>
                <a:spcPts val="0"/>
              </a:spcBef>
              <a:buClr>
                <a:schemeClr val="bg2"/>
              </a:buClr>
              <a:buFont typeface="Wingdings" pitchFamily="2" charset="2"/>
              <a:buChar char="§"/>
              <a:defRPr/>
            </a:pPr>
            <a:r>
              <a:rPr lang="en-US" sz="1800" kern="0" dirty="0" smtClean="0">
                <a:solidFill>
                  <a:schemeClr val="accent4"/>
                </a:solidFill>
                <a:latin typeface="Bell MT" pitchFamily="18" charset="0"/>
              </a:rPr>
              <a:t>Limitations for individual models and models in the aggregate</a:t>
            </a:r>
          </a:p>
          <a:p>
            <a:pPr marL="342900" lvl="0" indent="-342900">
              <a:lnSpc>
                <a:spcPct val="90000"/>
              </a:lnSpc>
              <a:spcBef>
                <a:spcPct val="20000"/>
              </a:spcBef>
              <a:defRPr/>
            </a:pPr>
            <a:endParaRPr lang="en-US" sz="2000" kern="0" dirty="0" smtClean="0">
              <a:solidFill>
                <a:schemeClr val="tx2"/>
              </a:solidFill>
              <a:latin typeface="Verdana" pitchFamily="34" charset="0"/>
            </a:endParaRPr>
          </a:p>
        </p:txBody>
      </p:sp>
      <p:sp>
        <p:nvSpPr>
          <p:cNvPr id="12" name="Rounded Rectangle 11"/>
          <p:cNvSpPr/>
          <p:nvPr/>
        </p:nvSpPr>
        <p:spPr>
          <a:xfrm>
            <a:off x="762000" y="1447800"/>
            <a:ext cx="6705600" cy="4572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latin typeface="Bell MT" pitchFamily="18" charset="0"/>
            </a:endParaRPr>
          </a:p>
        </p:txBody>
      </p:sp>
      <p:sp>
        <p:nvSpPr>
          <p:cNvPr id="14" name="TextBox 13"/>
          <p:cNvSpPr txBox="1"/>
          <p:nvPr/>
        </p:nvSpPr>
        <p:spPr>
          <a:xfrm>
            <a:off x="685800" y="1447800"/>
            <a:ext cx="5715000" cy="461665"/>
          </a:xfrm>
          <a:prstGeom prst="rect">
            <a:avLst/>
          </a:prstGeom>
          <a:noFill/>
        </p:spPr>
        <p:txBody>
          <a:bodyPr wrap="square" rtlCol="0">
            <a:spAutoFit/>
          </a:bodyPr>
          <a:lstStyle/>
          <a:p>
            <a:pPr marL="365760" lvl="1" indent="-182880">
              <a:spcBef>
                <a:spcPts val="600"/>
              </a:spcBef>
              <a:buClr>
                <a:schemeClr val="bg2"/>
              </a:buClr>
              <a:buSzPct val="90000"/>
            </a:pPr>
            <a:r>
              <a:rPr lang="en-US" b="1" dirty="0" smtClean="0"/>
              <a:t>Outcomes Analysis </a:t>
            </a:r>
            <a:endParaRPr lang="en-US" b="1" dirty="0">
              <a:solidFill>
                <a:schemeClr val="tx2">
                  <a:lumMod val="85000"/>
                  <a:lumOff val="15000"/>
                </a:schemeClr>
              </a:solidFill>
              <a:latin typeface="Bell MT" pitchFamily="18" charset="0"/>
            </a:endParaRPr>
          </a:p>
        </p:txBody>
      </p:sp>
      <p:sp>
        <p:nvSpPr>
          <p:cNvPr id="11" name="Slide Number Placeholder 10"/>
          <p:cNvSpPr>
            <a:spLocks noGrp="1"/>
          </p:cNvSpPr>
          <p:nvPr>
            <p:ph type="sldNum" sz="quarter" idx="12"/>
          </p:nvPr>
        </p:nvSpPr>
        <p:spPr/>
        <p:txBody>
          <a:bodyPr/>
          <a:lstStyle/>
          <a:p>
            <a:fld id="{8E77A588-0D2B-400D-A112-0448B6C55C22}"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71" name="Group 7"/>
          <p:cNvGrpSpPr>
            <a:grpSpLocks/>
          </p:cNvGrpSpPr>
          <p:nvPr/>
        </p:nvGrpSpPr>
        <p:grpSpPr bwMode="auto">
          <a:xfrm>
            <a:off x="0" y="0"/>
            <a:ext cx="3276600" cy="6858000"/>
            <a:chOff x="0" y="0"/>
            <a:chExt cx="2064" cy="4320"/>
          </a:xfrm>
        </p:grpSpPr>
        <p:pic>
          <p:nvPicPr>
            <p:cNvPr id="11272" name="Picture 8" descr="O:\SPP\Pictures\Columns\Column8c50% copy.jpg"/>
            <p:cNvPicPr>
              <a:picLocks noChangeAspect="1" noChangeArrowheads="1"/>
            </p:cNvPicPr>
            <p:nvPr/>
          </p:nvPicPr>
          <p:blipFill>
            <a:blip r:embed="rId3" cstate="print"/>
            <a:srcRect l="12766"/>
            <a:stretch>
              <a:fillRect/>
            </a:stretch>
          </p:blipFill>
          <p:spPr bwMode="auto">
            <a:xfrm>
              <a:off x="0" y="0"/>
              <a:ext cx="1968" cy="4320"/>
            </a:xfrm>
            <a:prstGeom prst="rect">
              <a:avLst/>
            </a:prstGeom>
            <a:noFill/>
          </p:spPr>
        </p:pic>
        <p:pic>
          <p:nvPicPr>
            <p:cNvPr id="11273" name="Picture 9" descr="C:\temp\TITZMAN\Seal\REDS\5\OCCDough.tif"/>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28" y="444"/>
              <a:ext cx="269" cy="288"/>
            </a:xfrm>
            <a:prstGeom prst="rect">
              <a:avLst/>
            </a:prstGeom>
            <a:noFill/>
          </p:spPr>
        </p:pic>
        <p:sp>
          <p:nvSpPr>
            <p:cNvPr id="11274" name="Text Box 10"/>
            <p:cNvSpPr txBox="1">
              <a:spLocks noChangeArrowheads="1"/>
            </p:cNvSpPr>
            <p:nvPr/>
          </p:nvSpPr>
          <p:spPr bwMode="auto">
            <a:xfrm>
              <a:off x="617" y="732"/>
              <a:ext cx="1279" cy="164"/>
            </a:xfrm>
            <a:prstGeom prst="rect">
              <a:avLst/>
            </a:prstGeom>
            <a:noFill/>
            <a:ln w="9525">
              <a:noFill/>
              <a:miter lim="800000"/>
              <a:headEnd/>
              <a:tailEnd/>
            </a:ln>
            <a:effectLst/>
          </p:spPr>
          <p:txBody>
            <a:bodyPr wrap="none">
              <a:spAutoFit/>
            </a:bodyPr>
            <a:lstStyle/>
            <a:p>
              <a:r>
                <a:rPr lang="en-US" sz="1100" b="1" dirty="0">
                  <a:latin typeface="Helvetica" pitchFamily="34" charset="0"/>
                </a:rPr>
                <a:t>Comptroller of the Currency</a:t>
              </a:r>
            </a:p>
          </p:txBody>
        </p:sp>
        <p:sp>
          <p:nvSpPr>
            <p:cNvPr id="11275" name="Text Box 11"/>
            <p:cNvSpPr txBox="1">
              <a:spLocks noChangeArrowheads="1"/>
            </p:cNvSpPr>
            <p:nvPr/>
          </p:nvSpPr>
          <p:spPr bwMode="auto">
            <a:xfrm>
              <a:off x="615" y="844"/>
              <a:ext cx="1449" cy="164"/>
            </a:xfrm>
            <a:prstGeom prst="rect">
              <a:avLst/>
            </a:prstGeom>
            <a:noFill/>
            <a:ln w="9525">
              <a:noFill/>
              <a:miter lim="800000"/>
              <a:headEnd/>
              <a:tailEnd/>
            </a:ln>
            <a:effectLst/>
          </p:spPr>
          <p:txBody>
            <a:bodyPr wrap="none">
              <a:spAutoFit/>
            </a:bodyPr>
            <a:lstStyle/>
            <a:p>
              <a:r>
                <a:rPr lang="en-US" sz="1100" b="1" dirty="0">
                  <a:latin typeface="Helvetica" pitchFamily="34" charset="0"/>
                </a:rPr>
                <a:t>Administrator of National Banks</a:t>
              </a:r>
            </a:p>
          </p:txBody>
        </p:sp>
      </p:grpSp>
      <p:sp>
        <p:nvSpPr>
          <p:cNvPr id="11267" name="Rectangle 3"/>
          <p:cNvSpPr>
            <a:spLocks noChangeAspect="1" noChangeArrowheads="1"/>
          </p:cNvSpPr>
          <p:nvPr/>
        </p:nvSpPr>
        <p:spPr bwMode="auto">
          <a:xfrm>
            <a:off x="2667000" y="3429000"/>
            <a:ext cx="5943600" cy="2514600"/>
          </a:xfrm>
          <a:prstGeom prst="rect">
            <a:avLst/>
          </a:prstGeom>
          <a:noFill/>
          <a:ln w="9525">
            <a:noFill/>
            <a:miter lim="800000"/>
            <a:headEnd/>
            <a:tailEnd/>
          </a:ln>
          <a:effectLst/>
        </p:spPr>
        <p:txBody>
          <a:bodyPr/>
          <a:lstStyle/>
          <a:p>
            <a:pPr marL="342900">
              <a:lnSpc>
                <a:spcPct val="75000"/>
              </a:lnSpc>
              <a:spcBef>
                <a:spcPct val="20000"/>
              </a:spcBef>
            </a:pPr>
            <a:r>
              <a:rPr lang="en-US" sz="3200" b="1" dirty="0" smtClean="0">
                <a:latin typeface="Bell MT" pitchFamily="18" charset="0"/>
              </a:rPr>
              <a:t>Thank you for attending this session!</a:t>
            </a:r>
            <a:endParaRPr lang="en-US" sz="3200" b="1" dirty="0">
              <a:latin typeface="Bell MT" pitchFamily="18" charset="0"/>
            </a:endParaRPr>
          </a:p>
          <a:p>
            <a:pPr marL="342900" indent="-342900">
              <a:lnSpc>
                <a:spcPct val="75000"/>
              </a:lnSpc>
              <a:spcBef>
                <a:spcPct val="20000"/>
              </a:spcBef>
            </a:pPr>
            <a:endParaRPr lang="en-US" sz="2000" b="1" dirty="0" smtClean="0">
              <a:latin typeface="Bell MT" pitchFamily="18" charset="0"/>
            </a:endParaRPr>
          </a:p>
        </p:txBody>
      </p:sp>
      <p:sp>
        <p:nvSpPr>
          <p:cNvPr id="9" name="Slide Number Placeholder 8"/>
          <p:cNvSpPr>
            <a:spLocks noGrp="1"/>
          </p:cNvSpPr>
          <p:nvPr>
            <p:ph type="sldNum" sz="quarter" idx="12"/>
          </p:nvPr>
        </p:nvSpPr>
        <p:spPr/>
        <p:txBody>
          <a:bodyPr/>
          <a:lstStyle/>
          <a:p>
            <a:fld id="{8E77A588-0D2B-400D-A112-0448B6C55C22}" type="slidenum">
              <a:rPr lang="en-US" smtClean="0"/>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18" name="Picture 22" descr="O:\SPP\Pictures\Columns\Column8c50% copy.jpg"/>
          <p:cNvPicPr>
            <a:picLocks noChangeAspect="1" noChangeArrowheads="1"/>
          </p:cNvPicPr>
          <p:nvPr/>
        </p:nvPicPr>
        <p:blipFill>
          <a:blip r:embed="rId3" cstate="print"/>
          <a:srcRect l="12766"/>
          <a:stretch>
            <a:fillRect/>
          </a:stretch>
        </p:blipFill>
        <p:spPr bwMode="auto">
          <a:xfrm>
            <a:off x="0" y="0"/>
            <a:ext cx="3124200" cy="6858000"/>
          </a:xfrm>
          <a:prstGeom prst="rect">
            <a:avLst/>
          </a:prstGeom>
          <a:noFill/>
        </p:spPr>
      </p:pic>
      <p:sp>
        <p:nvSpPr>
          <p:cNvPr id="4100" name="Text Box 4"/>
          <p:cNvSpPr txBox="1">
            <a:spLocks noChangeArrowheads="1"/>
          </p:cNvSpPr>
          <p:nvPr/>
        </p:nvSpPr>
        <p:spPr bwMode="auto">
          <a:xfrm>
            <a:off x="2057400" y="1447800"/>
            <a:ext cx="6613525" cy="2031325"/>
          </a:xfrm>
          <a:prstGeom prst="rect">
            <a:avLst/>
          </a:prstGeom>
          <a:noFill/>
          <a:ln w="9525">
            <a:noFill/>
            <a:miter lim="800000"/>
            <a:headEnd/>
            <a:tailEnd/>
          </a:ln>
          <a:effectLst/>
        </p:spPr>
        <p:txBody>
          <a:bodyPr wrap="square">
            <a:spAutoFit/>
          </a:bodyPr>
          <a:lstStyle/>
          <a:p>
            <a:pPr marL="176213" indent="-176213">
              <a:buClr>
                <a:schemeClr val="bg2"/>
              </a:buClr>
              <a:buSzPct val="90000"/>
            </a:pPr>
            <a:r>
              <a:rPr lang="en-US" sz="2800" b="1" u="sng" dirty="0" smtClean="0">
                <a:latin typeface="Bell MT" pitchFamily="18" charset="0"/>
              </a:rPr>
              <a:t>Topics Covered</a:t>
            </a:r>
          </a:p>
          <a:p>
            <a:pPr marL="633413" lvl="1" indent="-176213">
              <a:buClr>
                <a:schemeClr val="bg2"/>
              </a:buClr>
              <a:buSzPct val="90000"/>
              <a:buFont typeface="Verdana" pitchFamily="34" charset="0"/>
              <a:buChar char="●"/>
            </a:pPr>
            <a:r>
              <a:rPr lang="en-US" sz="2200" b="1" dirty="0" smtClean="0">
                <a:latin typeface="Bell MT" pitchFamily="18" charset="0"/>
              </a:rPr>
              <a:t>Basic concepts</a:t>
            </a:r>
          </a:p>
          <a:p>
            <a:pPr marL="633413" lvl="1" indent="-176213">
              <a:buClr>
                <a:schemeClr val="bg2"/>
              </a:buClr>
              <a:buSzPct val="90000"/>
              <a:buFont typeface="Verdana" pitchFamily="34" charset="0"/>
              <a:buChar char="●"/>
            </a:pPr>
            <a:r>
              <a:rPr lang="en-US" sz="2200" b="1" dirty="0" smtClean="0">
                <a:latin typeface="Bell MT" pitchFamily="18" charset="0"/>
              </a:rPr>
              <a:t>Key principles</a:t>
            </a:r>
            <a:endParaRPr lang="en-US" sz="2200" b="1" dirty="0">
              <a:latin typeface="Bell MT" pitchFamily="18" charset="0"/>
            </a:endParaRPr>
          </a:p>
          <a:p>
            <a:pPr marL="633413" lvl="1" indent="-176213">
              <a:buClr>
                <a:schemeClr val="bg2"/>
              </a:buClr>
              <a:buSzPct val="90000"/>
              <a:buFont typeface="Verdana" pitchFamily="34" charset="0"/>
              <a:buChar char="●"/>
            </a:pPr>
            <a:r>
              <a:rPr lang="en-US" sz="2200" b="1" dirty="0" smtClean="0">
                <a:latin typeface="Bell MT" pitchFamily="18" charset="0"/>
              </a:rPr>
              <a:t>Implementation </a:t>
            </a:r>
            <a:endParaRPr lang="en-US" sz="2200" b="1" dirty="0">
              <a:latin typeface="Bell MT" pitchFamily="18" charset="0"/>
            </a:endParaRPr>
          </a:p>
          <a:p>
            <a:pPr marL="176213" indent="-176213">
              <a:buClr>
                <a:schemeClr val="bg2"/>
              </a:buClr>
              <a:buFontTx/>
              <a:buChar char="•"/>
            </a:pPr>
            <a:endParaRPr lang="en-US" sz="3200" b="1" dirty="0">
              <a:latin typeface="Bell MT" pitchFamily="18" charset="0"/>
            </a:endParaRPr>
          </a:p>
        </p:txBody>
      </p:sp>
      <p:sp>
        <p:nvSpPr>
          <p:cNvPr id="4114" name="Text Box 18"/>
          <p:cNvSpPr txBox="1">
            <a:spLocks noChangeArrowheads="1"/>
          </p:cNvSpPr>
          <p:nvPr/>
        </p:nvSpPr>
        <p:spPr bwMode="auto">
          <a:xfrm>
            <a:off x="2057400" y="533400"/>
            <a:ext cx="1838645" cy="646973"/>
          </a:xfrm>
          <a:prstGeom prst="rect">
            <a:avLst/>
          </a:prstGeom>
          <a:noFill/>
          <a:ln w="9525">
            <a:noFill/>
            <a:miter lim="800000"/>
            <a:headEnd/>
            <a:tailEnd/>
          </a:ln>
          <a:effectLst/>
        </p:spPr>
        <p:txBody>
          <a:bodyPr wrap="none" lIns="92075" tIns="46038" rIns="92075" bIns="46038">
            <a:spAutoFit/>
          </a:bodyPr>
          <a:lstStyle/>
          <a:p>
            <a:pPr eaLnBrk="0" hangingPunct="0">
              <a:spcBef>
                <a:spcPct val="50000"/>
              </a:spcBef>
              <a:buClr>
                <a:schemeClr val="bg2"/>
              </a:buClr>
              <a:buSzPct val="75000"/>
              <a:buFont typeface="Monotype Sorts" pitchFamily="2" charset="2"/>
              <a:buNone/>
            </a:pPr>
            <a:r>
              <a:rPr lang="en-US" sz="3600" b="1" dirty="0" smtClean="0">
                <a:latin typeface="Bell MT" pitchFamily="18" charset="0"/>
              </a:rPr>
              <a:t>Agenda </a:t>
            </a:r>
            <a:endParaRPr lang="en-US" sz="3600" b="1" dirty="0">
              <a:latin typeface="Bell MT" pitchFamily="18" charset="0"/>
            </a:endParaRPr>
          </a:p>
        </p:txBody>
      </p:sp>
      <p:sp>
        <p:nvSpPr>
          <p:cNvPr id="4115" name="Line 19"/>
          <p:cNvSpPr>
            <a:spLocks noChangeShapeType="1"/>
          </p:cNvSpPr>
          <p:nvPr/>
        </p:nvSpPr>
        <p:spPr bwMode="auto">
          <a:xfrm>
            <a:off x="631825" y="1282700"/>
            <a:ext cx="7902575" cy="0"/>
          </a:xfrm>
          <a:prstGeom prst="line">
            <a:avLst/>
          </a:prstGeom>
          <a:noFill/>
          <a:ln w="9525">
            <a:solidFill>
              <a:srgbClr val="000000"/>
            </a:solidFill>
            <a:round/>
            <a:headEnd/>
            <a:tailEnd/>
          </a:ln>
          <a:effectLst/>
        </p:spPr>
        <p:txBody>
          <a:bodyPr lIns="92075" tIns="46038" rIns="92075" bIns="46038" anchor="ctr">
            <a:spAutoFit/>
          </a:bodyPr>
          <a:lstStyle/>
          <a:p>
            <a:endParaRPr lang="en-US" dirty="0"/>
          </a:p>
        </p:txBody>
      </p:sp>
      <p:pic>
        <p:nvPicPr>
          <p:cNvPr id="4122" name="Picture 26" descr="C:\temp\TITZMAN\Seal\REDS\5\OCCDough.tif"/>
          <p:cNvPicPr>
            <a:picLocks noChangeAspect="1" noChangeArrowheads="1"/>
          </p:cNvPicPr>
          <p:nvPr/>
        </p:nvPicPr>
        <p:blipFill>
          <a:blip r:embed="rId4" cstate="print">
            <a:clrChange>
              <a:clrFrom>
                <a:srgbClr val="FFFFFF"/>
              </a:clrFrom>
              <a:clrTo>
                <a:srgbClr val="FFFFFF">
                  <a:alpha val="0"/>
                </a:srgbClr>
              </a:clrTo>
            </a:clrChange>
            <a:lum bright="54000"/>
          </a:blip>
          <a:srcRect/>
          <a:stretch>
            <a:fillRect/>
          </a:stretch>
        </p:blipFill>
        <p:spPr bwMode="auto">
          <a:xfrm>
            <a:off x="8686800" y="6400800"/>
            <a:ext cx="284163" cy="304800"/>
          </a:xfrm>
          <a:prstGeom prst="rect">
            <a:avLst/>
          </a:prstGeom>
          <a:noFill/>
        </p:spPr>
      </p:pic>
      <p:sp>
        <p:nvSpPr>
          <p:cNvPr id="7" name="Text Box 4"/>
          <p:cNvSpPr txBox="1">
            <a:spLocks noChangeArrowheads="1"/>
          </p:cNvSpPr>
          <p:nvPr/>
        </p:nvSpPr>
        <p:spPr bwMode="auto">
          <a:xfrm>
            <a:off x="3124200" y="3318570"/>
            <a:ext cx="5638800" cy="3816429"/>
          </a:xfrm>
          <a:prstGeom prst="rect">
            <a:avLst/>
          </a:prstGeom>
          <a:noFill/>
          <a:ln w="9525">
            <a:noFill/>
            <a:miter lim="800000"/>
            <a:headEnd/>
            <a:tailEnd/>
          </a:ln>
          <a:effectLst/>
        </p:spPr>
        <p:txBody>
          <a:bodyPr wrap="square">
            <a:spAutoFit/>
          </a:bodyPr>
          <a:lstStyle/>
          <a:p>
            <a:pPr marL="176213" indent="-176213">
              <a:buClr>
                <a:schemeClr val="bg2"/>
              </a:buClr>
              <a:buSzPct val="90000"/>
            </a:pPr>
            <a:r>
              <a:rPr lang="en-US" sz="2800" b="1" u="sng" dirty="0" smtClean="0">
                <a:latin typeface="Bell MT" pitchFamily="18" charset="0"/>
              </a:rPr>
              <a:t>Guiding Principles</a:t>
            </a:r>
          </a:p>
          <a:p>
            <a:pPr marL="633413" lvl="1" indent="-176213">
              <a:buClr>
                <a:schemeClr val="bg2"/>
              </a:buClr>
              <a:buSzPct val="90000"/>
              <a:buFont typeface="Verdana" pitchFamily="34" charset="0"/>
              <a:buChar char="●"/>
            </a:pPr>
            <a:r>
              <a:rPr lang="en-US" sz="2000" b="1" dirty="0" smtClean="0">
                <a:solidFill>
                  <a:schemeClr val="tx1">
                    <a:lumMod val="85000"/>
                    <a:lumOff val="15000"/>
                  </a:schemeClr>
                </a:solidFill>
                <a:latin typeface="Bell MT" pitchFamily="18" charset="0"/>
              </a:rPr>
              <a:t>OCC </a:t>
            </a:r>
            <a:r>
              <a:rPr lang="en-US" sz="2000" b="1" dirty="0" smtClean="0">
                <a:solidFill>
                  <a:schemeClr val="tx1">
                    <a:lumMod val="85000"/>
                    <a:lumOff val="15000"/>
                  </a:schemeClr>
                </a:solidFill>
                <a:latin typeface="Bell MT" pitchFamily="18" charset="0"/>
              </a:rPr>
              <a:t>Bulletin 2011-12 /Federal Reserve SR Letter </a:t>
            </a:r>
            <a:r>
              <a:rPr lang="en-US" sz="2000" b="1" dirty="0" smtClean="0">
                <a:solidFill>
                  <a:schemeClr val="tx1">
                    <a:lumMod val="85000"/>
                    <a:lumOff val="15000"/>
                  </a:schemeClr>
                </a:solidFill>
                <a:latin typeface="Bell MT" pitchFamily="18" charset="0"/>
              </a:rPr>
              <a:t>11-7: </a:t>
            </a:r>
            <a:r>
              <a:rPr lang="en-US" sz="2000" b="1" dirty="0" smtClean="0">
                <a:latin typeface="Bell MT" pitchFamily="18" charset="0"/>
              </a:rPr>
              <a:t>Model </a:t>
            </a:r>
            <a:r>
              <a:rPr lang="en-US" sz="2000" b="1" dirty="0" smtClean="0">
                <a:latin typeface="Bell MT" pitchFamily="18" charset="0"/>
              </a:rPr>
              <a:t>Risk Management Guidance </a:t>
            </a:r>
          </a:p>
          <a:p>
            <a:pPr marL="1090613" lvl="2" indent="-176213">
              <a:buClr>
                <a:schemeClr val="bg2"/>
              </a:buClr>
              <a:buSzPct val="100000"/>
              <a:buFont typeface="Wingdings" pitchFamily="2" charset="2"/>
              <a:buChar char="§"/>
            </a:pPr>
            <a:r>
              <a:rPr lang="en-US" sz="1800" dirty="0" smtClean="0">
                <a:solidFill>
                  <a:schemeClr val="tx1">
                    <a:lumMod val="95000"/>
                    <a:lumOff val="5000"/>
                  </a:schemeClr>
                </a:solidFill>
                <a:latin typeface="Bell MT" pitchFamily="18" charset="0"/>
              </a:rPr>
              <a:t>Replace </a:t>
            </a:r>
            <a:r>
              <a:rPr lang="en-US" sz="1800" dirty="0" smtClean="0">
                <a:solidFill>
                  <a:schemeClr val="tx1">
                    <a:lumMod val="95000"/>
                    <a:lumOff val="5000"/>
                  </a:schemeClr>
                </a:solidFill>
                <a:latin typeface="Bell MT" pitchFamily="18" charset="0"/>
              </a:rPr>
              <a:t>OCC </a:t>
            </a:r>
            <a:r>
              <a:rPr lang="en-US" sz="1800" dirty="0" smtClean="0">
                <a:solidFill>
                  <a:schemeClr val="tx1">
                    <a:lumMod val="95000"/>
                    <a:lumOff val="5000"/>
                  </a:schemeClr>
                </a:solidFill>
                <a:latin typeface="Bell MT" pitchFamily="18" charset="0"/>
              </a:rPr>
              <a:t>2000-16 but include </a:t>
            </a:r>
            <a:r>
              <a:rPr lang="en-US" sz="1800" dirty="0" smtClean="0">
                <a:solidFill>
                  <a:schemeClr val="tx1">
                    <a:lumMod val="95000"/>
                    <a:lumOff val="5000"/>
                  </a:schemeClr>
                </a:solidFill>
                <a:latin typeface="Bell MT" pitchFamily="18" charset="0"/>
              </a:rPr>
              <a:t>key elements of 2000-16</a:t>
            </a:r>
          </a:p>
          <a:p>
            <a:pPr marL="1090613" lvl="2" indent="-176213">
              <a:buClr>
                <a:schemeClr val="bg2"/>
              </a:buClr>
              <a:buSzPct val="100000"/>
              <a:buFont typeface="Wingdings" pitchFamily="2" charset="2"/>
              <a:buChar char="§"/>
            </a:pPr>
            <a:r>
              <a:rPr lang="en-US" sz="1800" dirty="0" smtClean="0">
                <a:solidFill>
                  <a:schemeClr val="tx1">
                    <a:lumMod val="95000"/>
                    <a:lumOff val="5000"/>
                  </a:schemeClr>
                </a:solidFill>
                <a:latin typeface="Bell MT" pitchFamily="18" charset="0"/>
              </a:rPr>
              <a:t>Reflects </a:t>
            </a:r>
            <a:r>
              <a:rPr lang="en-US" sz="1800" dirty="0" smtClean="0">
                <a:solidFill>
                  <a:schemeClr val="tx1">
                    <a:lumMod val="95000"/>
                    <a:lumOff val="5000"/>
                  </a:schemeClr>
                </a:solidFill>
                <a:latin typeface="Bell MT" pitchFamily="18" charset="0"/>
              </a:rPr>
              <a:t>11 years of industry practice, supervisory </a:t>
            </a:r>
            <a:r>
              <a:rPr lang="en-US" sz="1800" dirty="0" smtClean="0">
                <a:solidFill>
                  <a:schemeClr val="tx1">
                    <a:lumMod val="95000"/>
                    <a:lumOff val="5000"/>
                  </a:schemeClr>
                </a:solidFill>
                <a:latin typeface="Bell MT" pitchFamily="18" charset="0"/>
              </a:rPr>
              <a:t>experience</a:t>
            </a:r>
            <a:r>
              <a:rPr lang="en-US" sz="1800" dirty="0" smtClean="0">
                <a:solidFill>
                  <a:schemeClr val="tx1">
                    <a:lumMod val="95000"/>
                    <a:lumOff val="5000"/>
                  </a:schemeClr>
                </a:solidFill>
                <a:latin typeface="Bell MT" pitchFamily="18" charset="0"/>
              </a:rPr>
              <a:t> </a:t>
            </a:r>
            <a:r>
              <a:rPr lang="en-US" sz="1800" dirty="0" smtClean="0">
                <a:solidFill>
                  <a:schemeClr val="tx1">
                    <a:lumMod val="95000"/>
                    <a:lumOff val="5000"/>
                  </a:schemeClr>
                </a:solidFill>
                <a:latin typeface="Bell MT" pitchFamily="18" charset="0"/>
              </a:rPr>
              <a:t>since issuing </a:t>
            </a:r>
            <a:r>
              <a:rPr lang="en-US" sz="1800" dirty="0" smtClean="0">
                <a:solidFill>
                  <a:schemeClr val="tx1">
                    <a:lumMod val="95000"/>
                    <a:lumOff val="5000"/>
                  </a:schemeClr>
                </a:solidFill>
                <a:latin typeface="Bell MT" pitchFamily="18" charset="0"/>
              </a:rPr>
              <a:t>2000-16</a:t>
            </a:r>
            <a:endParaRPr lang="en-US" sz="1800" dirty="0" smtClean="0">
              <a:solidFill>
                <a:schemeClr val="tx1">
                  <a:lumMod val="95000"/>
                  <a:lumOff val="5000"/>
                </a:schemeClr>
              </a:solidFill>
              <a:latin typeface="Bell MT" pitchFamily="18" charset="0"/>
            </a:endParaRPr>
          </a:p>
          <a:p>
            <a:pPr marL="633413" lvl="1" indent="-176213">
              <a:buClr>
                <a:schemeClr val="bg2"/>
              </a:buClr>
              <a:buSzPct val="100000"/>
              <a:buFont typeface="Arial" pitchFamily="34" charset="0"/>
              <a:buChar char="•"/>
            </a:pPr>
            <a:endParaRPr lang="en-US" sz="2200" b="1" dirty="0" smtClean="0">
              <a:latin typeface="Bell MT" pitchFamily="18" charset="0"/>
            </a:endParaRPr>
          </a:p>
          <a:p>
            <a:pPr marL="633413" lvl="1" indent="-176213">
              <a:buClr>
                <a:schemeClr val="bg2"/>
              </a:buClr>
              <a:buSzPct val="100000"/>
              <a:buFont typeface="Arial" pitchFamily="34" charset="0"/>
              <a:buChar char="•"/>
            </a:pPr>
            <a:endParaRPr lang="en-US" sz="2800" b="1" dirty="0">
              <a:latin typeface="Bell MT" pitchFamily="18" charset="0"/>
            </a:endParaRPr>
          </a:p>
          <a:p>
            <a:pPr marL="176213" indent="-176213">
              <a:buClr>
                <a:schemeClr val="bg2"/>
              </a:buClr>
              <a:buFontTx/>
              <a:buChar char="•"/>
            </a:pPr>
            <a:endParaRPr lang="en-US" sz="3200" b="1" dirty="0">
              <a:latin typeface="Bell MT" pitchFamily="18" charset="0"/>
            </a:endParaRPr>
          </a:p>
        </p:txBody>
      </p:sp>
      <p:sp>
        <p:nvSpPr>
          <p:cNvPr id="9" name="Slide Number Placeholder 8"/>
          <p:cNvSpPr>
            <a:spLocks noGrp="1"/>
          </p:cNvSpPr>
          <p:nvPr>
            <p:ph type="sldNum" sz="quarter" idx="12"/>
          </p:nvPr>
        </p:nvSpPr>
        <p:spPr/>
        <p:txBody>
          <a:bodyPr/>
          <a:lstStyle/>
          <a:p>
            <a:fld id="{8E77A588-0D2B-400D-A112-0448B6C55C22}" type="slidenum">
              <a:rPr lang="en-US" smtClean="0"/>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ChangeArrowheads="1"/>
          </p:cNvSpPr>
          <p:nvPr/>
        </p:nvSpPr>
        <p:spPr bwMode="auto">
          <a:xfrm>
            <a:off x="152400" y="1228725"/>
            <a:ext cx="2074863" cy="685800"/>
          </a:xfrm>
          <a:prstGeom prst="rect">
            <a:avLst/>
          </a:prstGeom>
          <a:noFill/>
          <a:ln w="9525">
            <a:noFill/>
            <a:miter lim="800000"/>
            <a:headEnd/>
            <a:tailEnd/>
          </a:ln>
          <a:effectLst/>
        </p:spPr>
        <p:txBody>
          <a:bodyPr wrap="none" lIns="92075" tIns="46038" rIns="92075" bIns="46038" anchor="ctr">
            <a:spAutoFit/>
          </a:bodyPr>
          <a:lstStyle/>
          <a:p>
            <a:endParaRPr lang="en-US" dirty="0"/>
          </a:p>
        </p:txBody>
      </p:sp>
      <p:pic>
        <p:nvPicPr>
          <p:cNvPr id="9226" name="Picture 10" descr="C:\temp\TITZMAN\Seal\REDS\5\OCCDough.tif"/>
          <p:cNvPicPr>
            <a:picLocks noChangeAspect="1" noChangeArrowheads="1"/>
          </p:cNvPicPr>
          <p:nvPr/>
        </p:nvPicPr>
        <p:blipFill>
          <a:blip r:embed="rId3" cstate="print">
            <a:clrChange>
              <a:clrFrom>
                <a:srgbClr val="FFFFFF"/>
              </a:clrFrom>
              <a:clrTo>
                <a:srgbClr val="FFFFFF">
                  <a:alpha val="0"/>
                </a:srgbClr>
              </a:clrTo>
            </a:clrChange>
            <a:lum bright="54000"/>
          </a:blip>
          <a:srcRect/>
          <a:stretch>
            <a:fillRect/>
          </a:stretch>
        </p:blipFill>
        <p:spPr bwMode="auto">
          <a:xfrm>
            <a:off x="8686800" y="6400800"/>
            <a:ext cx="284163" cy="304800"/>
          </a:xfrm>
          <a:prstGeom prst="rect">
            <a:avLst/>
          </a:prstGeom>
          <a:noFill/>
        </p:spPr>
      </p:pic>
      <p:sp>
        <p:nvSpPr>
          <p:cNvPr id="9228" name="Text Box 12"/>
          <p:cNvSpPr txBox="1">
            <a:spLocks noChangeArrowheads="1"/>
          </p:cNvSpPr>
          <p:nvPr/>
        </p:nvSpPr>
        <p:spPr bwMode="auto">
          <a:xfrm>
            <a:off x="671513" y="644525"/>
            <a:ext cx="6338887" cy="1539525"/>
          </a:xfrm>
          <a:prstGeom prst="rect">
            <a:avLst/>
          </a:prstGeom>
          <a:noFill/>
          <a:ln w="9525">
            <a:noFill/>
            <a:miter lim="800000"/>
            <a:headEnd/>
            <a:tailEnd/>
          </a:ln>
          <a:effectLst/>
        </p:spPr>
        <p:txBody>
          <a:bodyPr wrap="square" lIns="92075" tIns="46038" rIns="92075" bIns="46038">
            <a:spAutoFit/>
          </a:bodyPr>
          <a:lstStyle/>
          <a:p>
            <a:pPr eaLnBrk="0" hangingPunct="0">
              <a:spcBef>
                <a:spcPct val="50000"/>
              </a:spcBef>
              <a:buClr>
                <a:schemeClr val="bg2"/>
              </a:buClr>
              <a:buSzPct val="75000"/>
              <a:buFont typeface="Monotype Sorts" pitchFamily="2" charset="2"/>
              <a:buNone/>
            </a:pPr>
            <a:r>
              <a:rPr lang="en-US" sz="4000" b="1" dirty="0" smtClean="0">
                <a:latin typeface="Bell MT" pitchFamily="18" charset="0"/>
              </a:rPr>
              <a:t>Basic concepts:  “Model”</a:t>
            </a:r>
          </a:p>
          <a:p>
            <a:pPr eaLnBrk="0" hangingPunct="0">
              <a:spcBef>
                <a:spcPct val="50000"/>
              </a:spcBef>
              <a:buClr>
                <a:schemeClr val="bg2"/>
              </a:buClr>
              <a:buSzPct val="75000"/>
              <a:buFont typeface="Monotype Sorts" pitchFamily="2" charset="2"/>
              <a:buNone/>
            </a:pPr>
            <a:endParaRPr lang="en-US" sz="3600" b="1" dirty="0">
              <a:latin typeface="Bell MT" pitchFamily="18" charset="0"/>
            </a:endParaRPr>
          </a:p>
        </p:txBody>
      </p:sp>
      <p:sp>
        <p:nvSpPr>
          <p:cNvPr id="9229" name="Line 13"/>
          <p:cNvSpPr>
            <a:spLocks noChangeShapeType="1"/>
          </p:cNvSpPr>
          <p:nvPr/>
        </p:nvSpPr>
        <p:spPr bwMode="auto">
          <a:xfrm>
            <a:off x="685800" y="1295400"/>
            <a:ext cx="7902575" cy="0"/>
          </a:xfrm>
          <a:prstGeom prst="line">
            <a:avLst/>
          </a:prstGeom>
          <a:noFill/>
          <a:ln w="9525">
            <a:solidFill>
              <a:srgbClr val="000000"/>
            </a:solidFill>
            <a:round/>
            <a:headEnd/>
            <a:tailEnd/>
          </a:ln>
          <a:effectLst/>
        </p:spPr>
        <p:txBody>
          <a:bodyPr lIns="92075" tIns="46038" rIns="92075" bIns="46038" anchor="ctr">
            <a:spAutoFit/>
          </a:bodyPr>
          <a:lstStyle/>
          <a:p>
            <a:endParaRPr lang="en-US" dirty="0"/>
          </a:p>
        </p:txBody>
      </p:sp>
      <p:sp>
        <p:nvSpPr>
          <p:cNvPr id="9236" name="Text Box 20"/>
          <p:cNvSpPr txBox="1">
            <a:spLocks noChangeArrowheads="1"/>
          </p:cNvSpPr>
          <p:nvPr/>
        </p:nvSpPr>
        <p:spPr bwMode="auto">
          <a:xfrm>
            <a:off x="1066800" y="1441133"/>
            <a:ext cx="7391400" cy="5893921"/>
          </a:xfrm>
          <a:prstGeom prst="rect">
            <a:avLst/>
          </a:prstGeom>
          <a:noFill/>
          <a:ln w="9525">
            <a:noFill/>
            <a:miter lim="800000"/>
            <a:headEnd/>
            <a:tailEnd/>
          </a:ln>
          <a:effectLst/>
        </p:spPr>
        <p:txBody>
          <a:bodyPr wrap="square">
            <a:spAutoFit/>
          </a:bodyPr>
          <a:lstStyle/>
          <a:p>
            <a:pPr marL="176213" indent="-176213">
              <a:buClr>
                <a:schemeClr val="bg2"/>
              </a:buClr>
              <a:buSzPct val="90000"/>
              <a:buFont typeface="Verdana" pitchFamily="34" charset="0"/>
              <a:buChar char="●"/>
            </a:pPr>
            <a:r>
              <a:rPr lang="en-US" sz="2200" b="1" dirty="0" smtClean="0">
                <a:solidFill>
                  <a:schemeClr val="accent4"/>
                </a:solidFill>
                <a:latin typeface="Bell MT" pitchFamily="18" charset="0"/>
                <a:cs typeface="Arial" pitchFamily="34" charset="0"/>
              </a:rPr>
              <a:t>Model:  Quantitative method that produces estimate (of an uncertain value)</a:t>
            </a:r>
          </a:p>
          <a:p>
            <a:pPr marL="633413" lvl="1" indent="-176213">
              <a:buClr>
                <a:schemeClr val="bg2"/>
              </a:buClr>
              <a:buFont typeface="Wingdings" pitchFamily="2" charset="2"/>
              <a:buChar char="§"/>
            </a:pPr>
            <a:r>
              <a:rPr lang="en-US" sz="1800" dirty="0" smtClean="0">
                <a:solidFill>
                  <a:schemeClr val="tx1">
                    <a:lumMod val="95000"/>
                    <a:lumOff val="5000"/>
                  </a:schemeClr>
                </a:solidFill>
                <a:latin typeface="Bell MT" pitchFamily="18" charset="0"/>
                <a:cs typeface="Arial" pitchFamily="34" charset="0"/>
              </a:rPr>
              <a:t>3 components: input, processing, reporting</a:t>
            </a:r>
            <a:r>
              <a:rPr lang="en-US" sz="1800" b="1" dirty="0" smtClean="0">
                <a:solidFill>
                  <a:schemeClr val="tx1">
                    <a:lumMod val="95000"/>
                    <a:lumOff val="5000"/>
                  </a:schemeClr>
                </a:solidFill>
                <a:latin typeface="Bell MT" pitchFamily="18" charset="0"/>
              </a:rPr>
              <a:t> </a:t>
            </a:r>
          </a:p>
          <a:p>
            <a:pPr marL="633413" lvl="1" indent="-176213">
              <a:buClr>
                <a:schemeClr val="bg2"/>
              </a:buClr>
              <a:buFont typeface="Wingdings" pitchFamily="2" charset="2"/>
              <a:buChar char="§"/>
            </a:pPr>
            <a:r>
              <a:rPr lang="en-US" sz="1800" dirty="0" smtClean="0">
                <a:solidFill>
                  <a:schemeClr val="tx1">
                    <a:lumMod val="95000"/>
                    <a:lumOff val="5000"/>
                  </a:schemeClr>
                </a:solidFill>
                <a:latin typeface="Bell MT" pitchFamily="18" charset="0"/>
              </a:rPr>
              <a:t>inputs  can be quantitative, partially or wholly qualitative or based on expert judgment</a:t>
            </a:r>
            <a:endParaRPr lang="en-US" sz="1800" b="1" dirty="0" smtClean="0">
              <a:solidFill>
                <a:schemeClr val="tx1">
                  <a:lumMod val="95000"/>
                  <a:lumOff val="5000"/>
                </a:schemeClr>
              </a:solidFill>
              <a:latin typeface="Bell MT" pitchFamily="18" charset="0"/>
            </a:endParaRPr>
          </a:p>
          <a:p>
            <a:pPr marL="633413" lvl="1" indent="-176213">
              <a:buClr>
                <a:schemeClr val="bg2"/>
              </a:buClr>
              <a:buFont typeface="Wingdings" pitchFamily="2" charset="2"/>
              <a:buChar char="§"/>
            </a:pPr>
            <a:r>
              <a:rPr lang="en-US" sz="1800" dirty="0" smtClean="0">
                <a:solidFill>
                  <a:schemeClr val="tx1">
                    <a:lumMod val="95000"/>
                    <a:lumOff val="5000"/>
                  </a:schemeClr>
                </a:solidFill>
                <a:latin typeface="Bell MT" pitchFamily="18" charset="0"/>
                <a:cs typeface="Arial" pitchFamily="34" charset="0"/>
              </a:rPr>
              <a:t>Inevitably,  intentionally simplified representations of the real world </a:t>
            </a:r>
          </a:p>
          <a:p>
            <a:pPr marL="176213" indent="-176213">
              <a:spcBef>
                <a:spcPts val="1200"/>
              </a:spcBef>
              <a:buClr>
                <a:schemeClr val="bg2"/>
              </a:buClr>
              <a:buSzPct val="90000"/>
              <a:buFont typeface="Verdana" pitchFamily="34" charset="0"/>
              <a:buChar char="●"/>
            </a:pPr>
            <a:r>
              <a:rPr lang="en-US" sz="2200" b="1" dirty="0" smtClean="0">
                <a:latin typeface="Bell MT" pitchFamily="18" charset="0"/>
              </a:rPr>
              <a:t>Application:  Simple </a:t>
            </a:r>
            <a:r>
              <a:rPr lang="en-US" sz="2200" b="1" dirty="0">
                <a:latin typeface="Bell MT" pitchFamily="18" charset="0"/>
              </a:rPr>
              <a:t>algorithms or calculations to generate outputs for decision support and formal </a:t>
            </a:r>
            <a:r>
              <a:rPr lang="en-US" sz="2200" b="1" dirty="0" smtClean="0">
                <a:latin typeface="Bell MT" pitchFamily="18" charset="0"/>
              </a:rPr>
              <a:t>reporting</a:t>
            </a:r>
          </a:p>
          <a:p>
            <a:pPr marL="633413" lvl="1" indent="-176213">
              <a:buClr>
                <a:schemeClr val="bg2"/>
              </a:buClr>
              <a:buFont typeface="Wingdings" pitchFamily="2" charset="2"/>
              <a:buChar char="§"/>
            </a:pPr>
            <a:r>
              <a:rPr lang="en-US" sz="1800" dirty="0" smtClean="0">
                <a:solidFill>
                  <a:schemeClr val="tx1">
                    <a:lumMod val="95000"/>
                    <a:lumOff val="5000"/>
                  </a:schemeClr>
                </a:solidFill>
                <a:latin typeface="Bell MT" pitchFamily="18" charset="0"/>
              </a:rPr>
              <a:t>Certainty of value, simple algorithms or mathematics involved,  not reliance on economic </a:t>
            </a:r>
            <a:r>
              <a:rPr lang="en-US" sz="1800" dirty="0" smtClean="0">
                <a:solidFill>
                  <a:schemeClr val="tx1">
                    <a:lumMod val="95000"/>
                    <a:lumOff val="5000"/>
                  </a:schemeClr>
                </a:solidFill>
                <a:latin typeface="Bell MT" pitchFamily="18" charset="0"/>
              </a:rPr>
              <a:t>or financial theory</a:t>
            </a:r>
            <a:endParaRPr lang="en-US" sz="1800" dirty="0" smtClean="0">
              <a:solidFill>
                <a:schemeClr val="tx1">
                  <a:lumMod val="95000"/>
                  <a:lumOff val="5000"/>
                </a:schemeClr>
              </a:solidFill>
              <a:latin typeface="Bell MT" pitchFamily="18" charset="0"/>
            </a:endParaRPr>
          </a:p>
          <a:p>
            <a:pPr marL="176213" indent="-176213">
              <a:spcBef>
                <a:spcPts val="600"/>
              </a:spcBef>
              <a:buClr>
                <a:schemeClr val="bg2"/>
              </a:buClr>
              <a:buSzPct val="90000"/>
              <a:buFont typeface="Verdana" pitchFamily="34" charset="0"/>
              <a:buChar char="●"/>
            </a:pPr>
            <a:r>
              <a:rPr lang="en-US" sz="2200" b="1" dirty="0" smtClean="0">
                <a:solidFill>
                  <a:schemeClr val="accent4"/>
                </a:solidFill>
                <a:latin typeface="Bell MT" pitchFamily="18" charset="0"/>
                <a:cs typeface="Arial" pitchFamily="34" charset="0"/>
              </a:rPr>
              <a:t>Have policy and procedure to define what is </a:t>
            </a:r>
            <a:r>
              <a:rPr lang="en-US" sz="2200" b="1" dirty="0" smtClean="0">
                <a:solidFill>
                  <a:schemeClr val="accent4"/>
                </a:solidFill>
                <a:latin typeface="Bell MT" pitchFamily="18" charset="0"/>
                <a:cs typeface="Arial" pitchFamily="34" charset="0"/>
              </a:rPr>
              <a:t>a model </a:t>
            </a:r>
            <a:r>
              <a:rPr lang="en-US" sz="2200" b="1" dirty="0" smtClean="0">
                <a:solidFill>
                  <a:schemeClr val="accent4"/>
                </a:solidFill>
                <a:latin typeface="Bell MT" pitchFamily="18" charset="0"/>
                <a:cs typeface="Arial" pitchFamily="34" charset="0"/>
              </a:rPr>
              <a:t>versus what is </a:t>
            </a:r>
            <a:r>
              <a:rPr lang="en-US" sz="2200" b="1" dirty="0" smtClean="0">
                <a:solidFill>
                  <a:schemeClr val="accent4"/>
                </a:solidFill>
                <a:latin typeface="Bell MT" pitchFamily="18" charset="0"/>
                <a:cs typeface="Arial" pitchFamily="34" charset="0"/>
              </a:rPr>
              <a:t>an application </a:t>
            </a:r>
            <a:endParaRPr lang="en-US" sz="2200" b="1" dirty="0" smtClean="0">
              <a:solidFill>
                <a:schemeClr val="accent4"/>
              </a:solidFill>
              <a:latin typeface="Bell MT" pitchFamily="18" charset="0"/>
              <a:cs typeface="Arial" pitchFamily="34" charset="0"/>
            </a:endParaRPr>
          </a:p>
          <a:p>
            <a:pPr marL="633413" lvl="1" indent="-176213">
              <a:buClr>
                <a:schemeClr val="bg2"/>
              </a:buClr>
              <a:buFont typeface="Wingdings" pitchFamily="2" charset="2"/>
              <a:buChar char="§"/>
            </a:pPr>
            <a:r>
              <a:rPr lang="en-US" sz="2000" dirty="0" smtClean="0">
                <a:solidFill>
                  <a:schemeClr val="accent4"/>
                </a:solidFill>
                <a:latin typeface="Bell MT" pitchFamily="18" charset="0"/>
                <a:cs typeface="Arial" pitchFamily="34" charset="0"/>
              </a:rPr>
              <a:t> </a:t>
            </a:r>
            <a:r>
              <a:rPr lang="en-US" sz="1800" dirty="0" smtClean="0">
                <a:solidFill>
                  <a:schemeClr val="tx1">
                    <a:lumMod val="95000"/>
                    <a:lumOff val="5000"/>
                  </a:schemeClr>
                </a:solidFill>
                <a:latin typeface="Bell MT" pitchFamily="18" charset="0"/>
                <a:cs typeface="Arial" pitchFamily="34" charset="0"/>
              </a:rPr>
              <a:t>May involve judgmental view to classify them </a:t>
            </a:r>
          </a:p>
          <a:p>
            <a:pPr marL="633413" lvl="1" indent="-176213">
              <a:buClr>
                <a:schemeClr val="bg2"/>
              </a:buClr>
              <a:buFont typeface="Wingdings" pitchFamily="2" charset="2"/>
              <a:buChar char="§"/>
            </a:pPr>
            <a:endParaRPr lang="en-US" sz="2000" dirty="0" smtClean="0">
              <a:latin typeface="Bell MT" pitchFamily="18" charset="0"/>
            </a:endParaRPr>
          </a:p>
          <a:p>
            <a:pPr marL="176213" indent="-176213">
              <a:buClr>
                <a:schemeClr val="bg2"/>
              </a:buClr>
              <a:buFont typeface="Arial" pitchFamily="34" charset="0"/>
              <a:buChar char="•"/>
            </a:pPr>
            <a:endParaRPr lang="en-US" b="1" dirty="0" smtClean="0">
              <a:latin typeface="Bell MT" pitchFamily="18" charset="0"/>
            </a:endParaRPr>
          </a:p>
          <a:p>
            <a:pPr marL="176213" indent="-176213">
              <a:buClr>
                <a:schemeClr val="bg2"/>
              </a:buClr>
              <a:buFontTx/>
              <a:buChar char="•"/>
            </a:pPr>
            <a:endParaRPr lang="en-US" sz="3200" b="1" dirty="0">
              <a:latin typeface="Bell MT" pitchFamily="18" charset="0"/>
            </a:endParaRPr>
          </a:p>
        </p:txBody>
      </p:sp>
      <p:sp>
        <p:nvSpPr>
          <p:cNvPr id="8" name="Slide Number Placeholder 7"/>
          <p:cNvSpPr>
            <a:spLocks noGrp="1"/>
          </p:cNvSpPr>
          <p:nvPr>
            <p:ph type="sldNum" sz="quarter" idx="12"/>
          </p:nvPr>
        </p:nvSpPr>
        <p:spPr/>
        <p:txBody>
          <a:bodyPr/>
          <a:lstStyle/>
          <a:p>
            <a:fld id="{8E77A588-0D2B-400D-A112-0448B6C55C22}"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ChangeArrowheads="1"/>
          </p:cNvSpPr>
          <p:nvPr/>
        </p:nvSpPr>
        <p:spPr bwMode="auto">
          <a:xfrm>
            <a:off x="152400" y="1228725"/>
            <a:ext cx="2074863" cy="685800"/>
          </a:xfrm>
          <a:prstGeom prst="rect">
            <a:avLst/>
          </a:prstGeom>
          <a:noFill/>
          <a:ln w="9525">
            <a:noFill/>
            <a:miter lim="800000"/>
            <a:headEnd/>
            <a:tailEnd/>
          </a:ln>
          <a:effectLst/>
        </p:spPr>
        <p:txBody>
          <a:bodyPr wrap="none" lIns="92075" tIns="46038" rIns="92075" bIns="46038" anchor="ctr">
            <a:spAutoFit/>
          </a:bodyPr>
          <a:lstStyle/>
          <a:p>
            <a:endParaRPr lang="en-US" dirty="0"/>
          </a:p>
        </p:txBody>
      </p:sp>
      <p:pic>
        <p:nvPicPr>
          <p:cNvPr id="9226" name="Picture 10" descr="C:\temp\TITZMAN\Seal\REDS\5\OCCDough.tif"/>
          <p:cNvPicPr>
            <a:picLocks noChangeAspect="1" noChangeArrowheads="1"/>
          </p:cNvPicPr>
          <p:nvPr/>
        </p:nvPicPr>
        <p:blipFill>
          <a:blip r:embed="rId3" cstate="print">
            <a:clrChange>
              <a:clrFrom>
                <a:srgbClr val="FFFFFF"/>
              </a:clrFrom>
              <a:clrTo>
                <a:srgbClr val="FFFFFF">
                  <a:alpha val="0"/>
                </a:srgbClr>
              </a:clrTo>
            </a:clrChange>
            <a:lum bright="54000"/>
          </a:blip>
          <a:srcRect/>
          <a:stretch>
            <a:fillRect/>
          </a:stretch>
        </p:blipFill>
        <p:spPr bwMode="auto">
          <a:xfrm>
            <a:off x="8686800" y="6400800"/>
            <a:ext cx="284163" cy="304800"/>
          </a:xfrm>
          <a:prstGeom prst="rect">
            <a:avLst/>
          </a:prstGeom>
          <a:noFill/>
        </p:spPr>
      </p:pic>
      <p:sp>
        <p:nvSpPr>
          <p:cNvPr id="9228" name="Text Box 12"/>
          <p:cNvSpPr txBox="1">
            <a:spLocks noChangeArrowheads="1"/>
          </p:cNvSpPr>
          <p:nvPr/>
        </p:nvSpPr>
        <p:spPr bwMode="auto">
          <a:xfrm>
            <a:off x="671513" y="644525"/>
            <a:ext cx="7710487" cy="1539525"/>
          </a:xfrm>
          <a:prstGeom prst="rect">
            <a:avLst/>
          </a:prstGeom>
          <a:noFill/>
          <a:ln w="9525">
            <a:noFill/>
            <a:miter lim="800000"/>
            <a:headEnd/>
            <a:tailEnd/>
          </a:ln>
          <a:effectLst/>
        </p:spPr>
        <p:txBody>
          <a:bodyPr wrap="square" lIns="92075" tIns="46038" rIns="92075" bIns="46038">
            <a:spAutoFit/>
          </a:bodyPr>
          <a:lstStyle/>
          <a:p>
            <a:pPr eaLnBrk="0" hangingPunct="0">
              <a:spcBef>
                <a:spcPct val="50000"/>
              </a:spcBef>
              <a:buClr>
                <a:schemeClr val="bg2"/>
              </a:buClr>
              <a:buSzPct val="75000"/>
              <a:buFont typeface="Monotype Sorts" pitchFamily="2" charset="2"/>
              <a:buNone/>
            </a:pPr>
            <a:r>
              <a:rPr lang="en-US" sz="4000" b="1" dirty="0" smtClean="0">
                <a:latin typeface="Bell MT" pitchFamily="18" charset="0"/>
              </a:rPr>
              <a:t>Basic concepts:  “Model Risk”</a:t>
            </a:r>
          </a:p>
          <a:p>
            <a:pPr eaLnBrk="0" hangingPunct="0">
              <a:spcBef>
                <a:spcPct val="50000"/>
              </a:spcBef>
              <a:buClr>
                <a:schemeClr val="bg2"/>
              </a:buClr>
              <a:buSzPct val="75000"/>
              <a:buFont typeface="Monotype Sorts" pitchFamily="2" charset="2"/>
              <a:buNone/>
            </a:pPr>
            <a:endParaRPr lang="en-US" sz="3600" b="1" dirty="0">
              <a:latin typeface="Bell MT" pitchFamily="18" charset="0"/>
            </a:endParaRPr>
          </a:p>
        </p:txBody>
      </p:sp>
      <p:sp>
        <p:nvSpPr>
          <p:cNvPr id="9229" name="Line 13"/>
          <p:cNvSpPr>
            <a:spLocks noChangeShapeType="1"/>
          </p:cNvSpPr>
          <p:nvPr/>
        </p:nvSpPr>
        <p:spPr bwMode="auto">
          <a:xfrm>
            <a:off x="685800" y="1295400"/>
            <a:ext cx="7902575" cy="0"/>
          </a:xfrm>
          <a:prstGeom prst="line">
            <a:avLst/>
          </a:prstGeom>
          <a:noFill/>
          <a:ln w="9525">
            <a:solidFill>
              <a:srgbClr val="000000"/>
            </a:solidFill>
            <a:round/>
            <a:headEnd/>
            <a:tailEnd/>
          </a:ln>
          <a:effectLst/>
        </p:spPr>
        <p:txBody>
          <a:bodyPr lIns="92075" tIns="46038" rIns="92075" bIns="46038" anchor="ctr">
            <a:spAutoFit/>
          </a:bodyPr>
          <a:lstStyle/>
          <a:p>
            <a:endParaRPr lang="en-US" dirty="0"/>
          </a:p>
        </p:txBody>
      </p:sp>
      <p:sp>
        <p:nvSpPr>
          <p:cNvPr id="9236" name="Text Box 20"/>
          <p:cNvSpPr txBox="1">
            <a:spLocks noChangeArrowheads="1"/>
          </p:cNvSpPr>
          <p:nvPr/>
        </p:nvSpPr>
        <p:spPr bwMode="auto">
          <a:xfrm>
            <a:off x="1066800" y="1441133"/>
            <a:ext cx="7391400" cy="6558719"/>
          </a:xfrm>
          <a:prstGeom prst="rect">
            <a:avLst/>
          </a:prstGeom>
          <a:noFill/>
          <a:ln w="9525">
            <a:noFill/>
            <a:miter lim="800000"/>
            <a:headEnd/>
            <a:tailEnd/>
          </a:ln>
          <a:effectLst/>
        </p:spPr>
        <p:txBody>
          <a:bodyPr wrap="square">
            <a:spAutoFit/>
          </a:bodyPr>
          <a:lstStyle/>
          <a:p>
            <a:pPr marL="176213" indent="-176213">
              <a:buClr>
                <a:schemeClr val="bg2"/>
              </a:buClr>
              <a:buSzPct val="90000"/>
              <a:buFont typeface="Verdana" pitchFamily="34" charset="0"/>
              <a:buChar char="●"/>
            </a:pPr>
            <a:r>
              <a:rPr lang="en-US" sz="2200" b="1" dirty="0" smtClean="0">
                <a:solidFill>
                  <a:schemeClr val="tx2"/>
                </a:solidFill>
                <a:latin typeface="Bell MT" pitchFamily="18" charset="0"/>
              </a:rPr>
              <a:t>What do we mean by “model risk”?</a:t>
            </a:r>
          </a:p>
          <a:p>
            <a:pPr marL="640080" lvl="1" indent="-182880">
              <a:buClr>
                <a:schemeClr val="bg2"/>
              </a:buClr>
              <a:buFont typeface="Wingdings" pitchFamily="2" charset="2"/>
              <a:buChar char="§"/>
            </a:pPr>
            <a:r>
              <a:rPr lang="en-US" sz="1800" dirty="0" smtClean="0">
                <a:solidFill>
                  <a:schemeClr val="tx1">
                    <a:lumMod val="95000"/>
                    <a:lumOff val="5000"/>
                  </a:schemeClr>
                </a:solidFill>
                <a:latin typeface="Bell MT" pitchFamily="18" charset="0"/>
              </a:rPr>
              <a:t>Potential adverse consequences from decisions based on models that are incorrect or misused</a:t>
            </a:r>
          </a:p>
          <a:p>
            <a:pPr marL="640080" lvl="1" indent="-182880">
              <a:buClr>
                <a:schemeClr val="bg2"/>
              </a:buClr>
              <a:buFont typeface="Wingdings" pitchFamily="2" charset="2"/>
              <a:buChar char="§"/>
            </a:pPr>
            <a:r>
              <a:rPr lang="en-US" sz="1800" dirty="0" smtClean="0">
                <a:solidFill>
                  <a:schemeClr val="tx1">
                    <a:lumMod val="95000"/>
                    <a:lumOff val="5000"/>
                  </a:schemeClr>
                </a:solidFill>
                <a:latin typeface="Bell MT" pitchFamily="18" charset="0"/>
              </a:rPr>
              <a:t>Including financial loss, poor decisions, damage to reputation </a:t>
            </a:r>
          </a:p>
          <a:p>
            <a:pPr marL="176213" indent="-176213">
              <a:spcBef>
                <a:spcPts val="1200"/>
              </a:spcBef>
              <a:buClr>
                <a:schemeClr val="bg2"/>
              </a:buClr>
              <a:buSzPct val="90000"/>
              <a:buFont typeface="Verdana" pitchFamily="34" charset="0"/>
              <a:buChar char="●"/>
            </a:pPr>
            <a:r>
              <a:rPr lang="en-US" sz="2000" b="1" dirty="0" smtClean="0">
                <a:latin typeface="Bell MT" pitchFamily="18" charset="0"/>
              </a:rPr>
              <a:t> </a:t>
            </a:r>
            <a:r>
              <a:rPr lang="en-US" sz="2200" b="1" dirty="0" smtClean="0">
                <a:latin typeface="Bell MT" pitchFamily="18" charset="0"/>
              </a:rPr>
              <a:t>What are sources of model risk?</a:t>
            </a:r>
          </a:p>
          <a:p>
            <a:pPr marL="640080" lvl="2" indent="-182880" eaLnBrk="1" hangingPunct="1">
              <a:buClr>
                <a:schemeClr val="bg2">
                  <a:lumMod val="75000"/>
                </a:schemeClr>
              </a:buClr>
              <a:buSzTx/>
              <a:buFont typeface="Wingdings" pitchFamily="2" charset="2"/>
              <a:buChar char="§"/>
            </a:pPr>
            <a:r>
              <a:rPr lang="en-US" sz="1800" dirty="0" smtClean="0">
                <a:solidFill>
                  <a:schemeClr val="tx1">
                    <a:lumMod val="95000"/>
                    <a:lumOff val="5000"/>
                  </a:schemeClr>
                </a:solidFill>
                <a:latin typeface="Bell MT" pitchFamily="18" charset="0"/>
              </a:rPr>
              <a:t>Errors in model components</a:t>
            </a:r>
          </a:p>
          <a:p>
            <a:pPr marL="640080" lvl="2" indent="-182880" eaLnBrk="1" hangingPunct="1">
              <a:buClr>
                <a:schemeClr val="bg2">
                  <a:lumMod val="75000"/>
                </a:schemeClr>
              </a:buClr>
              <a:buSzTx/>
              <a:buFont typeface="Wingdings" pitchFamily="2" charset="2"/>
              <a:buChar char="§"/>
            </a:pPr>
            <a:r>
              <a:rPr lang="en-US" sz="1800" dirty="0" smtClean="0">
                <a:solidFill>
                  <a:schemeClr val="tx1">
                    <a:lumMod val="95000"/>
                    <a:lumOff val="5000"/>
                  </a:schemeClr>
                </a:solidFill>
                <a:latin typeface="Bell MT" pitchFamily="18" charset="0"/>
              </a:rPr>
              <a:t>Misuse, may come from </a:t>
            </a:r>
          </a:p>
          <a:p>
            <a:pPr marL="1204722" lvl="3" indent="-347472">
              <a:buClr>
                <a:schemeClr val="bg2">
                  <a:lumMod val="75000"/>
                </a:schemeClr>
              </a:buClr>
            </a:pPr>
            <a:r>
              <a:rPr lang="en-US" sz="1800" dirty="0" smtClean="0">
                <a:solidFill>
                  <a:schemeClr val="tx1">
                    <a:lumMod val="95000"/>
                    <a:lumOff val="5000"/>
                  </a:schemeClr>
                </a:solidFill>
                <a:latin typeface="Bell MT" pitchFamily="18" charset="0"/>
              </a:rPr>
              <a:t>-not understanding model limitations</a:t>
            </a:r>
          </a:p>
          <a:p>
            <a:pPr marL="1204722" lvl="3" indent="-347472">
              <a:buClr>
                <a:schemeClr val="bg2">
                  <a:lumMod val="75000"/>
                </a:schemeClr>
              </a:buClr>
            </a:pPr>
            <a:r>
              <a:rPr lang="en-US" sz="1800" dirty="0" smtClean="0">
                <a:solidFill>
                  <a:schemeClr val="tx1">
                    <a:lumMod val="95000"/>
                    <a:lumOff val="5000"/>
                  </a:schemeClr>
                </a:solidFill>
                <a:latin typeface="Bell MT" pitchFamily="18" charset="0"/>
              </a:rPr>
              <a:t>-applying existing model to new products, markets, behaviors</a:t>
            </a:r>
          </a:p>
          <a:p>
            <a:pPr marL="1204722" lvl="3" indent="-347472">
              <a:buClr>
                <a:schemeClr val="bg2">
                  <a:lumMod val="75000"/>
                </a:schemeClr>
              </a:buClr>
              <a:buFont typeface="Courier New" pitchFamily="49" charset="0"/>
              <a:buChar char="o"/>
            </a:pPr>
            <a:endParaRPr lang="en-US" sz="1800" dirty="0" smtClean="0">
              <a:solidFill>
                <a:schemeClr val="accent4"/>
              </a:solidFill>
              <a:latin typeface="Bell MT" pitchFamily="18" charset="0"/>
            </a:endParaRPr>
          </a:p>
          <a:p>
            <a:pPr marL="176213" indent="-176213">
              <a:buClr>
                <a:schemeClr val="bg2"/>
              </a:buClr>
              <a:buSzPct val="90000"/>
              <a:buFont typeface="Verdana" pitchFamily="34" charset="0"/>
              <a:buChar char="●"/>
            </a:pPr>
            <a:r>
              <a:rPr lang="en-US" sz="2200" b="1" dirty="0" smtClean="0">
                <a:solidFill>
                  <a:schemeClr val="accent4"/>
                </a:solidFill>
                <a:latin typeface="Bell MT" pitchFamily="18" charset="0"/>
                <a:cs typeface="Arial" pitchFamily="34" charset="0"/>
              </a:rPr>
              <a:t> How to manage “model risk”? </a:t>
            </a:r>
          </a:p>
          <a:p>
            <a:pPr marL="640080" lvl="1" indent="-182880">
              <a:buClr>
                <a:schemeClr val="bg2"/>
              </a:buClr>
              <a:buFont typeface="Wingdings" pitchFamily="2" charset="2"/>
              <a:buChar char="§"/>
            </a:pPr>
            <a:r>
              <a:rPr lang="en-US" sz="1800" u="none" dirty="0" smtClean="0">
                <a:solidFill>
                  <a:schemeClr val="tx1">
                    <a:lumMod val="95000"/>
                    <a:lumOff val="5000"/>
                  </a:schemeClr>
                </a:solidFill>
                <a:latin typeface="Bell MT" pitchFamily="18" charset="0"/>
              </a:rPr>
              <a:t>Framework based on Model Risk Management Guidance OCC Bulletin 2011-12 /Federal Reserve SR Letter 11-7</a:t>
            </a:r>
          </a:p>
          <a:p>
            <a:pPr marL="640080" lvl="1" indent="-182880">
              <a:buClr>
                <a:schemeClr val="bg2"/>
              </a:buClr>
              <a:buFont typeface="Wingdings" pitchFamily="2" charset="2"/>
              <a:buChar char="§"/>
            </a:pPr>
            <a:r>
              <a:rPr lang="en-US" sz="1800" dirty="0" smtClean="0">
                <a:solidFill>
                  <a:schemeClr val="tx1">
                    <a:lumMod val="95000"/>
                    <a:lumOff val="5000"/>
                  </a:schemeClr>
                </a:solidFill>
                <a:latin typeface="Bell MT" pitchFamily="18" charset="0"/>
              </a:rPr>
              <a:t>Includes key elements of 2000-16</a:t>
            </a:r>
          </a:p>
          <a:p>
            <a:pPr marL="640080" lvl="1" indent="-182880">
              <a:buClr>
                <a:schemeClr val="bg2"/>
              </a:buClr>
              <a:buFont typeface="Wingdings" pitchFamily="2" charset="2"/>
              <a:buChar char="§"/>
            </a:pPr>
            <a:r>
              <a:rPr lang="en-US" sz="1800" dirty="0" smtClean="0">
                <a:solidFill>
                  <a:schemeClr val="tx1">
                    <a:lumMod val="95000"/>
                    <a:lumOff val="5000"/>
                  </a:schemeClr>
                </a:solidFill>
                <a:latin typeface="Bell MT" pitchFamily="18" charset="0"/>
              </a:rPr>
              <a:t>Expanded from “Validation” to “Model Risk Management” </a:t>
            </a:r>
            <a:endParaRPr lang="en-US" sz="1800" dirty="0" smtClean="0">
              <a:solidFill>
                <a:schemeClr val="tx1">
                  <a:lumMod val="95000"/>
                  <a:lumOff val="5000"/>
                </a:schemeClr>
              </a:solidFill>
              <a:latin typeface="Bell MT" pitchFamily="18" charset="0"/>
            </a:endParaRPr>
          </a:p>
          <a:p>
            <a:pPr marL="640080" lvl="1" indent="-182880">
              <a:buClr>
                <a:schemeClr val="bg2"/>
              </a:buClr>
              <a:buFont typeface="Wingdings" pitchFamily="2" charset="2"/>
              <a:buChar char="§"/>
            </a:pPr>
            <a:r>
              <a:rPr lang="en-US" sz="1800" dirty="0" smtClean="0">
                <a:solidFill>
                  <a:schemeClr val="tx1">
                    <a:lumMod val="95000"/>
                    <a:lumOff val="5000"/>
                  </a:schemeClr>
                </a:solidFill>
                <a:latin typeface="Bell MT" pitchFamily="18" charset="0"/>
              </a:rPr>
              <a:t>Model risk cannot be eliminated so must be managed</a:t>
            </a:r>
          </a:p>
          <a:p>
            <a:pPr marL="633413" lvl="1" indent="-176213">
              <a:buClr>
                <a:schemeClr val="bg2"/>
              </a:buClr>
            </a:pPr>
            <a:r>
              <a:rPr lang="en-US" sz="1800" u="none" dirty="0" smtClean="0">
                <a:latin typeface="Bell MT" pitchFamily="18" charset="0"/>
              </a:rPr>
              <a:t/>
            </a:r>
            <a:br>
              <a:rPr lang="en-US" sz="1800" u="none" dirty="0" smtClean="0">
                <a:latin typeface="Bell MT" pitchFamily="18" charset="0"/>
              </a:rPr>
            </a:br>
            <a:endParaRPr lang="en-US" sz="1800" dirty="0" smtClean="0">
              <a:latin typeface="Bell MT" pitchFamily="18" charset="0"/>
              <a:cs typeface="Arial" pitchFamily="34" charset="0"/>
            </a:endParaRPr>
          </a:p>
          <a:p>
            <a:pPr marL="633413" lvl="1" indent="-176213">
              <a:buClr>
                <a:schemeClr val="bg2"/>
              </a:buClr>
              <a:buFont typeface="Wingdings" pitchFamily="2" charset="2"/>
              <a:buChar char="§"/>
            </a:pPr>
            <a:endParaRPr lang="en-US" sz="2000" dirty="0" smtClean="0">
              <a:latin typeface="Bell MT" pitchFamily="18" charset="0"/>
            </a:endParaRPr>
          </a:p>
          <a:p>
            <a:pPr marL="176213" indent="-176213">
              <a:buClr>
                <a:schemeClr val="bg2"/>
              </a:buClr>
              <a:buFont typeface="Arial" pitchFamily="34" charset="0"/>
              <a:buChar char="•"/>
            </a:pPr>
            <a:endParaRPr lang="en-US" b="1" dirty="0" smtClean="0">
              <a:latin typeface="Bell MT" pitchFamily="18" charset="0"/>
            </a:endParaRPr>
          </a:p>
          <a:p>
            <a:pPr marL="176213" indent="-176213">
              <a:buClr>
                <a:schemeClr val="bg2"/>
              </a:buClr>
              <a:buFontTx/>
              <a:buChar char="•"/>
            </a:pPr>
            <a:endParaRPr lang="en-US" sz="3200" b="1" dirty="0">
              <a:latin typeface="Bell MT" pitchFamily="18" charset="0"/>
            </a:endParaRPr>
          </a:p>
        </p:txBody>
      </p:sp>
      <p:sp>
        <p:nvSpPr>
          <p:cNvPr id="8" name="Slide Number Placeholder 7"/>
          <p:cNvSpPr>
            <a:spLocks noGrp="1"/>
          </p:cNvSpPr>
          <p:nvPr>
            <p:ph type="sldNum" sz="quarter" idx="12"/>
          </p:nvPr>
        </p:nvSpPr>
        <p:spPr/>
        <p:txBody>
          <a:bodyPr/>
          <a:lstStyle/>
          <a:p>
            <a:fld id="{8E77A588-0D2B-400D-A112-0448B6C55C22}"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ChangeArrowheads="1"/>
          </p:cNvSpPr>
          <p:nvPr/>
        </p:nvSpPr>
        <p:spPr bwMode="auto">
          <a:xfrm>
            <a:off x="152400" y="1228725"/>
            <a:ext cx="2074863" cy="685800"/>
          </a:xfrm>
          <a:prstGeom prst="rect">
            <a:avLst/>
          </a:prstGeom>
          <a:noFill/>
          <a:ln w="9525">
            <a:noFill/>
            <a:miter lim="800000"/>
            <a:headEnd/>
            <a:tailEnd/>
          </a:ln>
          <a:effectLst/>
        </p:spPr>
        <p:txBody>
          <a:bodyPr wrap="none" lIns="92075" tIns="46038" rIns="92075" bIns="46038" anchor="ctr">
            <a:spAutoFit/>
          </a:bodyPr>
          <a:lstStyle/>
          <a:p>
            <a:endParaRPr lang="en-US" dirty="0"/>
          </a:p>
        </p:txBody>
      </p:sp>
      <p:pic>
        <p:nvPicPr>
          <p:cNvPr id="9226" name="Picture 10" descr="C:\temp\TITZMAN\Seal\REDS\5\OCCDough.tif"/>
          <p:cNvPicPr>
            <a:picLocks noChangeAspect="1" noChangeArrowheads="1"/>
          </p:cNvPicPr>
          <p:nvPr/>
        </p:nvPicPr>
        <p:blipFill>
          <a:blip r:embed="rId3" cstate="print">
            <a:clrChange>
              <a:clrFrom>
                <a:srgbClr val="FFFFFF"/>
              </a:clrFrom>
              <a:clrTo>
                <a:srgbClr val="FFFFFF">
                  <a:alpha val="0"/>
                </a:srgbClr>
              </a:clrTo>
            </a:clrChange>
            <a:lum bright="54000"/>
          </a:blip>
          <a:srcRect/>
          <a:stretch>
            <a:fillRect/>
          </a:stretch>
        </p:blipFill>
        <p:spPr bwMode="auto">
          <a:xfrm>
            <a:off x="8686800" y="6400800"/>
            <a:ext cx="284163" cy="304800"/>
          </a:xfrm>
          <a:prstGeom prst="rect">
            <a:avLst/>
          </a:prstGeom>
          <a:noFill/>
        </p:spPr>
      </p:pic>
      <p:sp>
        <p:nvSpPr>
          <p:cNvPr id="9228" name="Text Box 12"/>
          <p:cNvSpPr txBox="1">
            <a:spLocks noChangeArrowheads="1"/>
          </p:cNvSpPr>
          <p:nvPr/>
        </p:nvSpPr>
        <p:spPr bwMode="auto">
          <a:xfrm>
            <a:off x="671513" y="644525"/>
            <a:ext cx="7710487" cy="1539525"/>
          </a:xfrm>
          <a:prstGeom prst="rect">
            <a:avLst/>
          </a:prstGeom>
          <a:noFill/>
          <a:ln w="9525">
            <a:noFill/>
            <a:miter lim="800000"/>
            <a:headEnd/>
            <a:tailEnd/>
          </a:ln>
          <a:effectLst/>
        </p:spPr>
        <p:txBody>
          <a:bodyPr wrap="square" lIns="92075" tIns="46038" rIns="92075" bIns="46038">
            <a:spAutoFit/>
          </a:bodyPr>
          <a:lstStyle/>
          <a:p>
            <a:pPr eaLnBrk="0" hangingPunct="0">
              <a:spcBef>
                <a:spcPct val="50000"/>
              </a:spcBef>
              <a:buClr>
                <a:schemeClr val="bg2"/>
              </a:buClr>
              <a:buSzPct val="75000"/>
              <a:buFont typeface="Monotype Sorts" pitchFamily="2" charset="2"/>
              <a:buNone/>
            </a:pPr>
            <a:r>
              <a:rPr lang="en-US" sz="4000" b="1" dirty="0" smtClean="0">
                <a:latin typeface="Bell MT" pitchFamily="18" charset="0"/>
              </a:rPr>
              <a:t>Basic concepts:  Examples</a:t>
            </a:r>
          </a:p>
          <a:p>
            <a:pPr eaLnBrk="0" hangingPunct="0">
              <a:spcBef>
                <a:spcPct val="50000"/>
              </a:spcBef>
              <a:buClr>
                <a:schemeClr val="bg2"/>
              </a:buClr>
              <a:buSzPct val="75000"/>
              <a:buFont typeface="Monotype Sorts" pitchFamily="2" charset="2"/>
              <a:buNone/>
            </a:pPr>
            <a:endParaRPr lang="en-US" sz="3600" b="1" dirty="0">
              <a:latin typeface="Bell MT" pitchFamily="18" charset="0"/>
            </a:endParaRPr>
          </a:p>
        </p:txBody>
      </p:sp>
      <p:sp>
        <p:nvSpPr>
          <p:cNvPr id="9229" name="Line 13"/>
          <p:cNvSpPr>
            <a:spLocks noChangeShapeType="1"/>
          </p:cNvSpPr>
          <p:nvPr/>
        </p:nvSpPr>
        <p:spPr bwMode="auto">
          <a:xfrm>
            <a:off x="685800" y="1295400"/>
            <a:ext cx="7902575" cy="0"/>
          </a:xfrm>
          <a:prstGeom prst="line">
            <a:avLst/>
          </a:prstGeom>
          <a:noFill/>
          <a:ln w="9525">
            <a:solidFill>
              <a:srgbClr val="000000"/>
            </a:solidFill>
            <a:round/>
            <a:headEnd/>
            <a:tailEnd/>
          </a:ln>
          <a:effectLst/>
        </p:spPr>
        <p:txBody>
          <a:bodyPr lIns="92075" tIns="46038" rIns="92075" bIns="46038" anchor="ctr">
            <a:spAutoFit/>
          </a:bodyPr>
          <a:lstStyle/>
          <a:p>
            <a:endParaRPr lang="en-US" dirty="0"/>
          </a:p>
        </p:txBody>
      </p:sp>
      <p:sp>
        <p:nvSpPr>
          <p:cNvPr id="9236" name="Text Box 20"/>
          <p:cNvSpPr txBox="1">
            <a:spLocks noChangeArrowheads="1"/>
          </p:cNvSpPr>
          <p:nvPr/>
        </p:nvSpPr>
        <p:spPr bwMode="auto">
          <a:xfrm>
            <a:off x="1066800" y="1441133"/>
            <a:ext cx="7391400" cy="4462760"/>
          </a:xfrm>
          <a:prstGeom prst="rect">
            <a:avLst/>
          </a:prstGeom>
          <a:noFill/>
          <a:ln w="9525">
            <a:noFill/>
            <a:miter lim="800000"/>
            <a:headEnd/>
            <a:tailEnd/>
          </a:ln>
          <a:effectLst/>
        </p:spPr>
        <p:txBody>
          <a:bodyPr wrap="square">
            <a:spAutoFit/>
          </a:bodyPr>
          <a:lstStyle/>
          <a:p>
            <a:pPr marL="176213" indent="-176213">
              <a:buClr>
                <a:schemeClr val="bg2"/>
              </a:buClr>
              <a:buSzPct val="90000"/>
            </a:pPr>
            <a:r>
              <a:rPr lang="en-US" sz="2200" b="1" dirty="0" smtClean="0">
                <a:latin typeface="Bell MT" pitchFamily="18" charset="0"/>
              </a:rPr>
              <a:t> Model or Application?</a:t>
            </a:r>
          </a:p>
          <a:p>
            <a:pPr marL="176213" indent="-176213">
              <a:buClr>
                <a:schemeClr val="bg2"/>
              </a:buClr>
              <a:buSzPct val="90000"/>
              <a:buFont typeface="Verdana" pitchFamily="34" charset="0"/>
              <a:buChar char="●"/>
            </a:pPr>
            <a:r>
              <a:rPr lang="en-US" sz="2000" b="1" dirty="0" smtClean="0">
                <a:latin typeface="Bell MT" pitchFamily="18" charset="0"/>
              </a:rPr>
              <a:t>Reporting:</a:t>
            </a:r>
            <a:r>
              <a:rPr lang="en-US" sz="2000" dirty="0" smtClean="0">
                <a:latin typeface="Bell MT" pitchFamily="18" charset="0"/>
              </a:rPr>
              <a:t>  </a:t>
            </a:r>
            <a:r>
              <a:rPr lang="en-US" sz="2000" dirty="0" smtClean="0">
                <a:solidFill>
                  <a:schemeClr val="tx1">
                    <a:lumMod val="95000"/>
                    <a:lumOff val="5000"/>
                  </a:schemeClr>
                </a:solidFill>
                <a:latin typeface="Bell MT" pitchFamily="18" charset="0"/>
              </a:rPr>
              <a:t>Use excel macro to extract risk forecasts from vendor’s equity risk model and generate reports for clients</a:t>
            </a:r>
          </a:p>
          <a:p>
            <a:pPr marL="176213" indent="-176213">
              <a:spcBef>
                <a:spcPts val="1200"/>
              </a:spcBef>
              <a:buClr>
                <a:schemeClr val="bg2"/>
              </a:buClr>
              <a:buSzPct val="90000"/>
              <a:buFont typeface="Verdana" pitchFamily="34" charset="0"/>
              <a:buChar char="●"/>
            </a:pPr>
            <a:r>
              <a:rPr lang="en-US" sz="2000" b="1" dirty="0" smtClean="0">
                <a:latin typeface="Bell MT" pitchFamily="18" charset="0"/>
              </a:rPr>
              <a:t>Pricing model</a:t>
            </a:r>
            <a:r>
              <a:rPr lang="en-US" sz="2000" dirty="0" smtClean="0">
                <a:latin typeface="Bell MT" pitchFamily="18" charset="0"/>
              </a:rPr>
              <a:t>: </a:t>
            </a:r>
            <a:r>
              <a:rPr lang="en-US" sz="2000" dirty="0" smtClean="0">
                <a:solidFill>
                  <a:schemeClr val="tx1">
                    <a:lumMod val="95000"/>
                    <a:lumOff val="5000"/>
                  </a:schemeClr>
                </a:solidFill>
                <a:latin typeface="Bell MT" pitchFamily="18" charset="0"/>
              </a:rPr>
              <a:t>Use BS European option formula to price American options </a:t>
            </a:r>
          </a:p>
          <a:p>
            <a:pPr marL="176213" indent="-176213">
              <a:spcBef>
                <a:spcPts val="1200"/>
              </a:spcBef>
              <a:buClr>
                <a:schemeClr val="bg2"/>
              </a:buClr>
              <a:buSzPct val="90000"/>
              <a:buFont typeface="Verdana" pitchFamily="34" charset="0"/>
              <a:buChar char="●"/>
            </a:pPr>
            <a:r>
              <a:rPr lang="en-US" sz="2000" b="1" dirty="0" smtClean="0">
                <a:latin typeface="Bell MT" pitchFamily="18" charset="0"/>
              </a:rPr>
              <a:t>Investment management:</a:t>
            </a:r>
            <a:r>
              <a:rPr lang="en-US" sz="2000" dirty="0" smtClean="0">
                <a:latin typeface="Bell MT" pitchFamily="18" charset="0"/>
              </a:rPr>
              <a:t>   </a:t>
            </a:r>
            <a:r>
              <a:rPr lang="en-US" sz="2000" dirty="0" smtClean="0">
                <a:solidFill>
                  <a:schemeClr val="tx1">
                    <a:lumMod val="95000"/>
                    <a:lumOff val="5000"/>
                  </a:schemeClr>
                </a:solidFill>
                <a:latin typeface="Bell MT" pitchFamily="18" charset="0"/>
              </a:rPr>
              <a:t>Use  a quant stock screening to narrow down investable universe of stocks </a:t>
            </a:r>
          </a:p>
          <a:p>
            <a:pPr marL="176213" indent="-176213">
              <a:spcBef>
                <a:spcPts val="1200"/>
              </a:spcBef>
              <a:buClr>
                <a:schemeClr val="bg2"/>
              </a:buClr>
              <a:buSzPct val="90000"/>
              <a:buFont typeface="Verdana" pitchFamily="34" charset="0"/>
              <a:buChar char="●"/>
            </a:pPr>
            <a:r>
              <a:rPr lang="en-US" sz="2000" b="1" dirty="0" smtClean="0">
                <a:latin typeface="Bell MT" pitchFamily="18" charset="0"/>
              </a:rPr>
              <a:t>VaR</a:t>
            </a:r>
            <a:r>
              <a:rPr lang="en-US" sz="2000" b="1" dirty="0" smtClean="0">
                <a:latin typeface="Bell MT" pitchFamily="18" charset="0"/>
              </a:rPr>
              <a:t> model: </a:t>
            </a:r>
            <a:r>
              <a:rPr lang="en-US" sz="2000" dirty="0" smtClean="0">
                <a:latin typeface="Bell MT" pitchFamily="18" charset="0"/>
              </a:rPr>
              <a:t> </a:t>
            </a:r>
            <a:r>
              <a:rPr lang="en-US" sz="2000" dirty="0" smtClean="0">
                <a:solidFill>
                  <a:schemeClr val="tx1">
                    <a:lumMod val="95000"/>
                    <a:lumOff val="5000"/>
                  </a:schemeClr>
                </a:solidFill>
                <a:latin typeface="Bell MT" pitchFamily="18" charset="0"/>
              </a:rPr>
              <a:t>Use delta-gamma approach to calculating VaR of highly nonlinear products</a:t>
            </a:r>
          </a:p>
          <a:p>
            <a:pPr marL="176213" indent="-176213">
              <a:spcBef>
                <a:spcPts val="1200"/>
              </a:spcBef>
              <a:buClr>
                <a:schemeClr val="bg2"/>
              </a:buClr>
              <a:buSzPct val="90000"/>
              <a:buFont typeface="Verdana" pitchFamily="34" charset="0"/>
              <a:buChar char="●"/>
            </a:pPr>
            <a:endParaRPr lang="en-US" sz="2000" dirty="0" smtClean="0">
              <a:solidFill>
                <a:schemeClr val="tx2"/>
              </a:solidFill>
              <a:latin typeface="Bell MT" pitchFamily="18" charset="0"/>
            </a:endParaRPr>
          </a:p>
          <a:p>
            <a:pPr marL="176213" indent="-176213">
              <a:spcBef>
                <a:spcPts val="1200"/>
              </a:spcBef>
              <a:buClr>
                <a:schemeClr val="bg2"/>
              </a:buClr>
              <a:buSzPct val="90000"/>
            </a:pPr>
            <a:r>
              <a:rPr lang="en-US" sz="2200" dirty="0">
                <a:solidFill>
                  <a:schemeClr val="tx2"/>
                </a:solidFill>
                <a:latin typeface="Bell MT" pitchFamily="18" charset="0"/>
              </a:rPr>
              <a:t> </a:t>
            </a:r>
            <a:endParaRPr lang="en-US" sz="3200" b="1" dirty="0">
              <a:latin typeface="Bell MT" pitchFamily="18" charset="0"/>
            </a:endParaRPr>
          </a:p>
        </p:txBody>
      </p:sp>
      <p:sp>
        <p:nvSpPr>
          <p:cNvPr id="8" name="Slide Number Placeholder 7"/>
          <p:cNvSpPr>
            <a:spLocks noGrp="1"/>
          </p:cNvSpPr>
          <p:nvPr>
            <p:ph type="sldNum" sz="quarter" idx="12"/>
          </p:nvPr>
        </p:nvSpPr>
        <p:spPr/>
        <p:txBody>
          <a:bodyPr/>
          <a:lstStyle/>
          <a:p>
            <a:fld id="{8E77A588-0D2B-400D-A112-0448B6C55C22}"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AutoShape 7"/>
          <p:cNvSpPr>
            <a:spLocks noChangeArrowheads="1"/>
          </p:cNvSpPr>
          <p:nvPr/>
        </p:nvSpPr>
        <p:spPr bwMode="auto">
          <a:xfrm>
            <a:off x="304800" y="1600200"/>
            <a:ext cx="2286000" cy="1219200"/>
          </a:xfrm>
          <a:prstGeom prst="flowChartDecision">
            <a:avLst/>
          </a:prstGeom>
          <a:ln>
            <a:headEnd/>
            <a:tailEnd/>
          </a:ln>
        </p:spPr>
        <p:style>
          <a:lnRef idx="1">
            <a:schemeClr val="accent1"/>
          </a:lnRef>
          <a:fillRef idx="2">
            <a:schemeClr val="accent1"/>
          </a:fillRef>
          <a:effectRef idx="1">
            <a:schemeClr val="accent1"/>
          </a:effectRef>
          <a:fontRef idx="minor">
            <a:schemeClr val="dk1"/>
          </a:fontRef>
        </p:style>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sz="1000"/>
            </a:pPr>
            <a:r>
              <a:rPr lang="en-US" sz="1000" b="1" dirty="0" smtClean="0">
                <a:solidFill>
                  <a:srgbClr val="000000"/>
                </a:solidFill>
                <a:latin typeface="Tahoma"/>
                <a:ea typeface="Tahoma"/>
                <a:cs typeface="Tahoma"/>
              </a:rPr>
              <a:t>Is it used for calculating regulatory capital, pricing, and managing risks? </a:t>
            </a:r>
            <a:endParaRPr lang="en-US" sz="1000" b="1" i="0" strike="noStrike" dirty="0">
              <a:solidFill>
                <a:srgbClr val="000000"/>
              </a:solidFill>
              <a:latin typeface="Tahoma"/>
              <a:ea typeface="Tahoma"/>
              <a:cs typeface="Tahoma"/>
            </a:endParaRPr>
          </a:p>
        </p:txBody>
      </p:sp>
      <p:cxnSp>
        <p:nvCxnSpPr>
          <p:cNvPr id="16" name="AutoShape 14"/>
          <p:cNvCxnSpPr>
            <a:cxnSpLocks noChangeShapeType="1"/>
          </p:cNvCxnSpPr>
          <p:nvPr/>
        </p:nvCxnSpPr>
        <p:spPr bwMode="auto">
          <a:xfrm>
            <a:off x="1447800" y="2819400"/>
            <a:ext cx="0" cy="524668"/>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cxnSp>
        <p:nvCxnSpPr>
          <p:cNvPr id="32" name="AutoShape 41"/>
          <p:cNvCxnSpPr>
            <a:cxnSpLocks noChangeShapeType="1"/>
            <a:stCxn id="133" idx="2"/>
            <a:endCxn id="229" idx="0"/>
          </p:cNvCxnSpPr>
          <p:nvPr/>
        </p:nvCxnSpPr>
        <p:spPr bwMode="auto">
          <a:xfrm>
            <a:off x="1447800" y="4572000"/>
            <a:ext cx="0" cy="838200"/>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cxnSp>
        <p:nvCxnSpPr>
          <p:cNvPr id="42" name="AutoShape 57"/>
          <p:cNvCxnSpPr>
            <a:cxnSpLocks noChangeShapeType="1"/>
          </p:cNvCxnSpPr>
          <p:nvPr/>
        </p:nvCxnSpPr>
        <p:spPr bwMode="auto">
          <a:xfrm rot="5400000">
            <a:off x="1181100" y="1333500"/>
            <a:ext cx="533400" cy="1588"/>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sp>
        <p:nvSpPr>
          <p:cNvPr id="121" name="TextBox 120"/>
          <p:cNvSpPr txBox="1"/>
          <p:nvPr/>
        </p:nvSpPr>
        <p:spPr>
          <a:xfrm flipH="1">
            <a:off x="1676399" y="2819400"/>
            <a:ext cx="611227" cy="276999"/>
          </a:xfrm>
          <a:prstGeom prst="rect">
            <a:avLst/>
          </a:prstGeom>
          <a:noFill/>
        </p:spPr>
        <p:txBody>
          <a:bodyPr wrap="square" rtlCol="0">
            <a:spAutoFit/>
          </a:bodyPr>
          <a:lstStyle/>
          <a:p>
            <a:r>
              <a:rPr lang="en-US" sz="1200" b="1" dirty="0" smtClean="0">
                <a:latin typeface="Tahoma" pitchFamily="34" charset="0"/>
                <a:cs typeface="Tahoma" pitchFamily="34" charset="0"/>
              </a:rPr>
              <a:t>Yes</a:t>
            </a:r>
            <a:endParaRPr lang="en-US" sz="1200" b="1" dirty="0">
              <a:latin typeface="Tahoma" pitchFamily="34" charset="0"/>
              <a:cs typeface="Tahoma" pitchFamily="34" charset="0"/>
            </a:endParaRPr>
          </a:p>
        </p:txBody>
      </p:sp>
      <p:sp>
        <p:nvSpPr>
          <p:cNvPr id="122" name="TextBox 121"/>
          <p:cNvSpPr txBox="1"/>
          <p:nvPr/>
        </p:nvSpPr>
        <p:spPr>
          <a:xfrm flipH="1">
            <a:off x="5638800" y="4800600"/>
            <a:ext cx="611227" cy="276999"/>
          </a:xfrm>
          <a:prstGeom prst="rect">
            <a:avLst/>
          </a:prstGeom>
          <a:noFill/>
        </p:spPr>
        <p:txBody>
          <a:bodyPr wrap="square" rtlCol="0">
            <a:spAutoFit/>
          </a:bodyPr>
          <a:lstStyle/>
          <a:p>
            <a:r>
              <a:rPr lang="en-US" sz="1200" b="1" dirty="0" smtClean="0">
                <a:latin typeface="Tahoma" pitchFamily="34" charset="0"/>
                <a:cs typeface="Tahoma" pitchFamily="34" charset="0"/>
              </a:rPr>
              <a:t>No</a:t>
            </a:r>
            <a:endParaRPr lang="en-US" sz="1200" b="1" dirty="0">
              <a:latin typeface="Tahoma" pitchFamily="34" charset="0"/>
              <a:cs typeface="Tahoma" pitchFamily="34" charset="0"/>
            </a:endParaRPr>
          </a:p>
        </p:txBody>
      </p:sp>
      <p:sp>
        <p:nvSpPr>
          <p:cNvPr id="129" name="Flowchart: Terminator 128"/>
          <p:cNvSpPr/>
          <p:nvPr/>
        </p:nvSpPr>
        <p:spPr>
          <a:xfrm>
            <a:off x="304800" y="152400"/>
            <a:ext cx="2438400" cy="990600"/>
          </a:xfrm>
          <a:prstGeom prst="flowChartTerminato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defRPr sz="1000"/>
            </a:pPr>
            <a:r>
              <a:rPr lang="en-US" sz="1100" b="1" dirty="0" smtClean="0">
                <a:solidFill>
                  <a:srgbClr val="000000"/>
                </a:solidFill>
                <a:latin typeface="Tahoma"/>
                <a:ea typeface="Tahoma"/>
                <a:cs typeface="Tahoma"/>
              </a:rPr>
              <a:t>Defining Models vs. Applications:  purpose,  complexity of quant  method, key assumptions and theory </a:t>
            </a:r>
            <a:endParaRPr lang="en-US" sz="1100" b="1" dirty="0">
              <a:solidFill>
                <a:srgbClr val="000000"/>
              </a:solidFill>
              <a:latin typeface="Tahoma"/>
              <a:ea typeface="Tahoma"/>
              <a:cs typeface="Tahoma"/>
            </a:endParaRPr>
          </a:p>
        </p:txBody>
      </p:sp>
      <p:sp>
        <p:nvSpPr>
          <p:cNvPr id="133" name="AutoShape 7"/>
          <p:cNvSpPr>
            <a:spLocks noChangeArrowheads="1"/>
          </p:cNvSpPr>
          <p:nvPr/>
        </p:nvSpPr>
        <p:spPr bwMode="auto">
          <a:xfrm>
            <a:off x="304800" y="3352800"/>
            <a:ext cx="2286000" cy="1219200"/>
          </a:xfrm>
          <a:prstGeom prst="flowChartDecision">
            <a:avLst/>
          </a:prstGeom>
          <a:ln>
            <a:headEnd/>
            <a:tailEnd/>
          </a:ln>
        </p:spPr>
        <p:style>
          <a:lnRef idx="1">
            <a:schemeClr val="accent1"/>
          </a:lnRef>
          <a:fillRef idx="2">
            <a:schemeClr val="accent1"/>
          </a:fillRef>
          <a:effectRef idx="1">
            <a:schemeClr val="accent1"/>
          </a:effectRef>
          <a:fontRef idx="minor">
            <a:schemeClr val="dk1"/>
          </a:fontRef>
        </p:style>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sz="1000"/>
            </a:pPr>
            <a:r>
              <a:rPr lang="en-US" b="1" dirty="0" smtClean="0">
                <a:solidFill>
                  <a:srgbClr val="000000"/>
                </a:solidFill>
                <a:latin typeface="Tahoma" pitchFamily="34" charset="0"/>
                <a:ea typeface="Tahoma"/>
                <a:cs typeface="Tahoma" pitchFamily="34" charset="0"/>
              </a:rPr>
              <a:t>Is this only used for reporting by pulling data/statistics together</a:t>
            </a:r>
            <a:r>
              <a:rPr lang="en-US" b="1" dirty="0" smtClean="0">
                <a:solidFill>
                  <a:srgbClr val="000000"/>
                </a:solidFill>
                <a:latin typeface="Tahoma"/>
                <a:ea typeface="Tahoma"/>
                <a:cs typeface="Tahoma"/>
              </a:rPr>
              <a:t>? </a:t>
            </a:r>
          </a:p>
        </p:txBody>
      </p:sp>
      <p:sp>
        <p:nvSpPr>
          <p:cNvPr id="154" name="TextBox 153"/>
          <p:cNvSpPr txBox="1"/>
          <p:nvPr/>
        </p:nvSpPr>
        <p:spPr>
          <a:xfrm flipH="1">
            <a:off x="3124199" y="1752600"/>
            <a:ext cx="611227" cy="276999"/>
          </a:xfrm>
          <a:prstGeom prst="rect">
            <a:avLst/>
          </a:prstGeom>
          <a:noFill/>
        </p:spPr>
        <p:txBody>
          <a:bodyPr wrap="square" rtlCol="0">
            <a:spAutoFit/>
          </a:bodyPr>
          <a:lstStyle/>
          <a:p>
            <a:r>
              <a:rPr lang="en-US" sz="1200" b="1" dirty="0" smtClean="0">
                <a:latin typeface="Tahoma" pitchFamily="34" charset="0"/>
                <a:cs typeface="Tahoma" pitchFamily="34" charset="0"/>
              </a:rPr>
              <a:t>No</a:t>
            </a:r>
            <a:endParaRPr lang="en-US" sz="1200" b="1" dirty="0">
              <a:latin typeface="Tahoma" pitchFamily="34" charset="0"/>
              <a:cs typeface="Tahoma" pitchFamily="34" charset="0"/>
            </a:endParaRPr>
          </a:p>
        </p:txBody>
      </p:sp>
      <p:cxnSp>
        <p:nvCxnSpPr>
          <p:cNvPr id="211" name="AutoShape 55"/>
          <p:cNvCxnSpPr>
            <a:cxnSpLocks noChangeShapeType="1"/>
            <a:stCxn id="10" idx="3"/>
          </p:cNvCxnSpPr>
          <p:nvPr/>
        </p:nvCxnSpPr>
        <p:spPr bwMode="auto">
          <a:xfrm>
            <a:off x="2590800" y="2209800"/>
            <a:ext cx="1752600" cy="0"/>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sp>
        <p:nvSpPr>
          <p:cNvPr id="135" name="TextBox 134"/>
          <p:cNvSpPr txBox="1"/>
          <p:nvPr/>
        </p:nvSpPr>
        <p:spPr>
          <a:xfrm flipH="1">
            <a:off x="3124200" y="5638800"/>
            <a:ext cx="611227" cy="276999"/>
          </a:xfrm>
          <a:prstGeom prst="rect">
            <a:avLst/>
          </a:prstGeom>
          <a:noFill/>
        </p:spPr>
        <p:txBody>
          <a:bodyPr wrap="square" rtlCol="0">
            <a:spAutoFit/>
          </a:bodyPr>
          <a:lstStyle/>
          <a:p>
            <a:r>
              <a:rPr lang="en-US" sz="1200" b="1" dirty="0" smtClean="0">
                <a:latin typeface="Tahoma" pitchFamily="34" charset="0"/>
                <a:cs typeface="Tahoma" pitchFamily="34" charset="0"/>
              </a:rPr>
              <a:t>Pass</a:t>
            </a:r>
            <a:endParaRPr lang="en-US" sz="1200" b="1" dirty="0">
              <a:latin typeface="Tahoma" pitchFamily="34" charset="0"/>
              <a:cs typeface="Tahoma" pitchFamily="34" charset="0"/>
            </a:endParaRPr>
          </a:p>
        </p:txBody>
      </p:sp>
      <p:cxnSp>
        <p:nvCxnSpPr>
          <p:cNvPr id="136" name="AutoShape 14"/>
          <p:cNvCxnSpPr>
            <a:cxnSpLocks noChangeShapeType="1"/>
            <a:stCxn id="54" idx="1"/>
            <a:endCxn id="229" idx="3"/>
          </p:cNvCxnSpPr>
          <p:nvPr/>
        </p:nvCxnSpPr>
        <p:spPr bwMode="auto">
          <a:xfrm flipH="1">
            <a:off x="2286000" y="5981700"/>
            <a:ext cx="2362200" cy="0"/>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sp>
        <p:nvSpPr>
          <p:cNvPr id="229" name="Flowchart: Terminator 228"/>
          <p:cNvSpPr/>
          <p:nvPr/>
        </p:nvSpPr>
        <p:spPr>
          <a:xfrm>
            <a:off x="609600" y="5410200"/>
            <a:ext cx="1676400" cy="1143000"/>
          </a:xfrm>
          <a:prstGeom prst="flowChartTerminato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smtClean="0">
                <a:solidFill>
                  <a:srgbClr val="000000"/>
                </a:solidFill>
                <a:latin typeface="Tahoma"/>
                <a:ea typeface="Tahoma"/>
                <a:cs typeface="Tahoma"/>
              </a:rPr>
              <a:t>Is a Model</a:t>
            </a:r>
            <a:endParaRPr lang="en-US" sz="1100" b="1" dirty="0">
              <a:latin typeface="Tahoma" pitchFamily="34" charset="0"/>
              <a:cs typeface="Tahoma" pitchFamily="34" charset="0"/>
            </a:endParaRPr>
          </a:p>
        </p:txBody>
      </p:sp>
      <p:sp>
        <p:nvSpPr>
          <p:cNvPr id="40" name="AutoShape 7"/>
          <p:cNvSpPr>
            <a:spLocks noChangeArrowheads="1"/>
          </p:cNvSpPr>
          <p:nvPr/>
        </p:nvSpPr>
        <p:spPr bwMode="auto">
          <a:xfrm>
            <a:off x="4343400" y="1600200"/>
            <a:ext cx="2286000" cy="1219200"/>
          </a:xfrm>
          <a:prstGeom prst="flowChartDecision">
            <a:avLst/>
          </a:prstGeom>
          <a:ln>
            <a:headEnd/>
            <a:tailEnd/>
          </a:ln>
        </p:spPr>
        <p:style>
          <a:lnRef idx="1">
            <a:schemeClr val="accent1"/>
          </a:lnRef>
          <a:fillRef idx="2">
            <a:schemeClr val="accent1"/>
          </a:fillRef>
          <a:effectRef idx="1">
            <a:schemeClr val="accent1"/>
          </a:effectRef>
          <a:fontRef idx="minor">
            <a:schemeClr val="dk1"/>
          </a:fontRef>
        </p:style>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sz="1000"/>
            </a:pPr>
            <a:r>
              <a:rPr lang="en-US" sz="1000" b="1" dirty="0" smtClean="0">
                <a:solidFill>
                  <a:srgbClr val="000000"/>
                </a:solidFill>
                <a:latin typeface="Tahoma"/>
                <a:ea typeface="Tahoma"/>
                <a:cs typeface="Tahoma"/>
              </a:rPr>
              <a:t>Is it used for supporting business decisions or complying with regulation? </a:t>
            </a:r>
            <a:endParaRPr lang="en-US" sz="1000" b="1" i="0" strike="noStrike" dirty="0">
              <a:solidFill>
                <a:srgbClr val="000000"/>
              </a:solidFill>
              <a:latin typeface="Tahoma"/>
              <a:ea typeface="Tahoma"/>
              <a:cs typeface="Tahoma"/>
            </a:endParaRPr>
          </a:p>
        </p:txBody>
      </p:sp>
      <p:cxnSp>
        <p:nvCxnSpPr>
          <p:cNvPr id="41" name="AutoShape 14"/>
          <p:cNvCxnSpPr>
            <a:cxnSpLocks noChangeShapeType="1"/>
            <a:endCxn id="46" idx="0"/>
          </p:cNvCxnSpPr>
          <p:nvPr/>
        </p:nvCxnSpPr>
        <p:spPr bwMode="auto">
          <a:xfrm>
            <a:off x="5486400" y="2819400"/>
            <a:ext cx="0" cy="533400"/>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sp>
        <p:nvSpPr>
          <p:cNvPr id="43" name="TextBox 42"/>
          <p:cNvSpPr txBox="1"/>
          <p:nvPr/>
        </p:nvSpPr>
        <p:spPr>
          <a:xfrm flipH="1">
            <a:off x="5791200" y="2895600"/>
            <a:ext cx="611227" cy="276999"/>
          </a:xfrm>
          <a:prstGeom prst="rect">
            <a:avLst/>
          </a:prstGeom>
          <a:noFill/>
        </p:spPr>
        <p:txBody>
          <a:bodyPr wrap="square" rtlCol="0">
            <a:spAutoFit/>
          </a:bodyPr>
          <a:lstStyle/>
          <a:p>
            <a:r>
              <a:rPr lang="en-US" sz="1200" b="1" dirty="0" smtClean="0">
                <a:latin typeface="Tahoma" pitchFamily="34" charset="0"/>
                <a:cs typeface="Tahoma" pitchFamily="34" charset="0"/>
              </a:rPr>
              <a:t>Yes</a:t>
            </a:r>
            <a:endParaRPr lang="en-US" sz="1200" b="1" dirty="0">
              <a:latin typeface="Tahoma" pitchFamily="34" charset="0"/>
              <a:cs typeface="Tahoma" pitchFamily="34" charset="0"/>
            </a:endParaRPr>
          </a:p>
        </p:txBody>
      </p:sp>
      <p:sp>
        <p:nvSpPr>
          <p:cNvPr id="46" name="AutoShape 7"/>
          <p:cNvSpPr>
            <a:spLocks noChangeArrowheads="1"/>
          </p:cNvSpPr>
          <p:nvPr/>
        </p:nvSpPr>
        <p:spPr bwMode="auto">
          <a:xfrm>
            <a:off x="4419600" y="3352800"/>
            <a:ext cx="2133600" cy="1219200"/>
          </a:xfrm>
          <a:prstGeom prst="flowChartDecision">
            <a:avLst/>
          </a:prstGeom>
          <a:ln>
            <a:headEnd/>
            <a:tailEnd/>
          </a:ln>
        </p:spPr>
        <p:style>
          <a:lnRef idx="1">
            <a:schemeClr val="accent1"/>
          </a:lnRef>
          <a:fillRef idx="2">
            <a:schemeClr val="accent1"/>
          </a:fillRef>
          <a:effectRef idx="1">
            <a:schemeClr val="accent1"/>
          </a:effectRef>
          <a:fontRef idx="minor">
            <a:schemeClr val="dk1"/>
          </a:fontRef>
        </p:style>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defRPr sz="1000"/>
            </a:pPr>
            <a:r>
              <a:rPr lang="en-US" b="1" dirty="0" smtClean="0">
                <a:solidFill>
                  <a:srgbClr val="000000"/>
                </a:solidFill>
                <a:latin typeface="Tahoma"/>
                <a:ea typeface="Tahoma"/>
                <a:cs typeface="Tahoma"/>
              </a:rPr>
              <a:t>Is this only used  for reporting by pulling data/statistics together?</a:t>
            </a:r>
            <a:r>
              <a:rPr lang="en-US" sz="1000" b="1" dirty="0" smtClean="0">
                <a:solidFill>
                  <a:srgbClr val="000000"/>
                </a:solidFill>
                <a:latin typeface="Tahoma"/>
                <a:ea typeface="Tahoma"/>
                <a:cs typeface="Tahoma"/>
              </a:rPr>
              <a:t> </a:t>
            </a:r>
          </a:p>
        </p:txBody>
      </p:sp>
      <p:cxnSp>
        <p:nvCxnSpPr>
          <p:cNvPr id="51" name="AutoShape 41"/>
          <p:cNvCxnSpPr>
            <a:cxnSpLocks noChangeShapeType="1"/>
            <a:stCxn id="46" idx="2"/>
          </p:cNvCxnSpPr>
          <p:nvPr/>
        </p:nvCxnSpPr>
        <p:spPr bwMode="auto">
          <a:xfrm>
            <a:off x="5486400" y="4572000"/>
            <a:ext cx="0" cy="762000"/>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sp>
        <p:nvSpPr>
          <p:cNvPr id="53" name="TextBox 52"/>
          <p:cNvSpPr txBox="1"/>
          <p:nvPr/>
        </p:nvSpPr>
        <p:spPr>
          <a:xfrm flipH="1">
            <a:off x="1676400" y="4800600"/>
            <a:ext cx="611227" cy="276999"/>
          </a:xfrm>
          <a:prstGeom prst="rect">
            <a:avLst/>
          </a:prstGeom>
          <a:noFill/>
        </p:spPr>
        <p:txBody>
          <a:bodyPr wrap="square" rtlCol="0">
            <a:spAutoFit/>
          </a:bodyPr>
          <a:lstStyle/>
          <a:p>
            <a:r>
              <a:rPr lang="en-US" sz="1200" b="1" dirty="0" smtClean="0">
                <a:latin typeface="Tahoma" pitchFamily="34" charset="0"/>
                <a:cs typeface="Tahoma" pitchFamily="34" charset="0"/>
              </a:rPr>
              <a:t>No</a:t>
            </a:r>
            <a:endParaRPr lang="en-US" sz="1200" b="1" dirty="0">
              <a:latin typeface="Tahoma" pitchFamily="34" charset="0"/>
              <a:cs typeface="Tahoma" pitchFamily="34" charset="0"/>
            </a:endParaRPr>
          </a:p>
        </p:txBody>
      </p:sp>
      <p:sp>
        <p:nvSpPr>
          <p:cNvPr id="54" name="AutoShape 2"/>
          <p:cNvSpPr>
            <a:spLocks noChangeArrowheads="1"/>
          </p:cNvSpPr>
          <p:nvPr/>
        </p:nvSpPr>
        <p:spPr bwMode="auto">
          <a:xfrm>
            <a:off x="4648200" y="5334000"/>
            <a:ext cx="1981200" cy="1295400"/>
          </a:xfrm>
          <a:prstGeom prst="flowChartPredefinedProcess">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b="1" dirty="0" smtClean="0">
                <a:solidFill>
                  <a:srgbClr val="000000"/>
                </a:solidFill>
                <a:latin typeface="Tahoma"/>
                <a:ea typeface="Tahoma"/>
                <a:cs typeface="Tahoma"/>
              </a:rPr>
              <a:t>Test against quantitative &amp; qualitative requirements and decide based on </a:t>
            </a:r>
            <a:r>
              <a:rPr lang="en-US" b="1" dirty="0" smtClean="0">
                <a:solidFill>
                  <a:srgbClr val="000000"/>
                </a:solidFill>
                <a:latin typeface="Tahoma"/>
                <a:ea typeface="Tahoma"/>
                <a:cs typeface="Tahoma"/>
              </a:rPr>
              <a:t>preponderance </a:t>
            </a:r>
            <a:r>
              <a:rPr lang="en-US" b="1" dirty="0" smtClean="0">
                <a:solidFill>
                  <a:srgbClr val="000000"/>
                </a:solidFill>
                <a:latin typeface="Tahoma"/>
                <a:ea typeface="Tahoma"/>
                <a:cs typeface="Tahoma"/>
              </a:rPr>
              <a:t>of evidence</a:t>
            </a:r>
            <a:endParaRPr lang="en-US" b="1" i="0" strike="noStrike" dirty="0">
              <a:solidFill>
                <a:srgbClr val="000000"/>
              </a:solidFill>
              <a:latin typeface="Tahoma"/>
              <a:ea typeface="Tahoma"/>
              <a:cs typeface="Tahoma"/>
            </a:endParaRPr>
          </a:p>
        </p:txBody>
      </p:sp>
      <p:sp>
        <p:nvSpPr>
          <p:cNvPr id="75" name="Flowchart: Predefined Process 74"/>
          <p:cNvSpPr/>
          <p:nvPr/>
        </p:nvSpPr>
        <p:spPr>
          <a:xfrm>
            <a:off x="6934200" y="2286000"/>
            <a:ext cx="2133600" cy="3810000"/>
          </a:xfrm>
          <a:prstGeom prst="flowChartPredefinedProcess">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dirty="0"/>
          </a:p>
        </p:txBody>
      </p:sp>
      <p:sp>
        <p:nvSpPr>
          <p:cNvPr id="76" name="TextBox 75"/>
          <p:cNvSpPr txBox="1"/>
          <p:nvPr/>
        </p:nvSpPr>
        <p:spPr>
          <a:xfrm>
            <a:off x="7162800" y="2362200"/>
            <a:ext cx="1828800" cy="4001095"/>
          </a:xfrm>
          <a:prstGeom prst="rect">
            <a:avLst/>
          </a:prstGeom>
          <a:noFill/>
        </p:spPr>
        <p:txBody>
          <a:bodyPr wrap="square" rtlCol="0">
            <a:spAutoFit/>
          </a:bodyPr>
          <a:lstStyle/>
          <a:p>
            <a:r>
              <a:rPr lang="en-US" sz="1100" b="1" dirty="0" smtClean="0"/>
              <a:t>Quantitative Requirements: </a:t>
            </a:r>
          </a:p>
          <a:p>
            <a:pPr marL="91440" indent="-91440">
              <a:buAutoNum type="romanLcParenBoth"/>
            </a:pPr>
            <a:r>
              <a:rPr lang="en-US" sz="1000" b="1" dirty="0" smtClean="0"/>
              <a:t> </a:t>
            </a:r>
            <a:r>
              <a:rPr lang="en-US" sz="1000" b="1" dirty="0" smtClean="0">
                <a:solidFill>
                  <a:schemeClr val="tx2">
                    <a:lumMod val="75000"/>
                  </a:schemeClr>
                </a:solidFill>
              </a:rPr>
              <a:t>Meeting MRMG definitions.</a:t>
            </a:r>
          </a:p>
          <a:p>
            <a:pPr marL="137160" indent="-137160">
              <a:buAutoNum type="romanLcParenBoth"/>
            </a:pPr>
            <a:r>
              <a:rPr lang="en-US" sz="1000" b="1" dirty="0" smtClean="0">
                <a:solidFill>
                  <a:schemeClr val="tx2">
                    <a:lumMod val="75000"/>
                  </a:schemeClr>
                </a:solidFill>
              </a:rPr>
              <a:t> Algorithms, defined by AM policy &amp; procedure</a:t>
            </a:r>
          </a:p>
          <a:p>
            <a:pPr marL="137160" indent="-137160"/>
            <a:endParaRPr lang="en-US" sz="1000" b="1" dirty="0" smtClean="0">
              <a:solidFill>
                <a:schemeClr val="accent2">
                  <a:lumMod val="50000"/>
                </a:schemeClr>
              </a:solidFill>
            </a:endParaRPr>
          </a:p>
          <a:p>
            <a:r>
              <a:rPr lang="en-US" sz="1100" b="1" dirty="0" smtClean="0"/>
              <a:t>Qualitative Requirements: </a:t>
            </a:r>
          </a:p>
          <a:p>
            <a:pPr marL="137160" indent="-137160">
              <a:buAutoNum type="romanLcParenBoth"/>
            </a:pPr>
            <a:r>
              <a:rPr lang="en-US" sz="1000" b="1" dirty="0" smtClean="0">
                <a:solidFill>
                  <a:schemeClr val="tx2">
                    <a:lumMod val="75000"/>
                  </a:schemeClr>
                </a:solidFill>
              </a:rPr>
              <a:t>Relative importance of qualitative or judgmental inputs versus quantitative inputs.</a:t>
            </a:r>
          </a:p>
          <a:p>
            <a:pPr marL="137160" indent="-137160">
              <a:buAutoNum type="romanLcParenBoth"/>
            </a:pPr>
            <a:r>
              <a:rPr lang="en-US" sz="1000" b="1" dirty="0" smtClean="0">
                <a:solidFill>
                  <a:schemeClr val="tx2">
                    <a:lumMod val="75000"/>
                  </a:schemeClr>
                </a:solidFill>
              </a:rPr>
              <a:t> Simplicity/complexity of quantitative algorithms</a:t>
            </a:r>
          </a:p>
          <a:p>
            <a:pPr marL="137160" indent="-137160">
              <a:buAutoNum type="romanLcParenBoth"/>
            </a:pPr>
            <a:r>
              <a:rPr lang="en-US" sz="1000" b="1" dirty="0" smtClean="0">
                <a:solidFill>
                  <a:schemeClr val="tx2">
                    <a:lumMod val="75000"/>
                  </a:schemeClr>
                </a:solidFill>
              </a:rPr>
              <a:t> Rationale and reasonableness of judgmental or qualitative inputs based on financial or economic theories and empirical market behavior. </a:t>
            </a:r>
          </a:p>
          <a:p>
            <a:pPr marL="137160" indent="-137160">
              <a:buAutoNum type="romanLcParenBoth"/>
            </a:pPr>
            <a:r>
              <a:rPr lang="en-US" sz="1000" b="1" dirty="0" smtClean="0">
                <a:solidFill>
                  <a:schemeClr val="tx2">
                    <a:lumMod val="75000"/>
                  </a:schemeClr>
                </a:solidFill>
              </a:rPr>
              <a:t>Whether algorithm is ad-hoc or not?</a:t>
            </a:r>
          </a:p>
          <a:p>
            <a:pPr marL="137160" indent="-137160">
              <a:buAutoNum type="romanLcParenBoth"/>
            </a:pPr>
            <a:r>
              <a:rPr lang="en-US" sz="1000" b="1" dirty="0" smtClean="0">
                <a:solidFill>
                  <a:schemeClr val="tx2">
                    <a:lumMod val="75000"/>
                  </a:schemeClr>
                </a:solidFill>
              </a:rPr>
              <a:t> Certainty or estimates of output value</a:t>
            </a:r>
          </a:p>
          <a:p>
            <a:endParaRPr lang="en-US" sz="1000" b="1" dirty="0" smtClean="0"/>
          </a:p>
          <a:p>
            <a:endParaRPr lang="en-US" sz="1200" dirty="0" smtClean="0"/>
          </a:p>
          <a:p>
            <a:endParaRPr lang="en-US" sz="1000" dirty="0"/>
          </a:p>
        </p:txBody>
      </p:sp>
      <p:sp>
        <p:nvSpPr>
          <p:cNvPr id="27" name="Left Brace 26"/>
          <p:cNvSpPr/>
          <p:nvPr/>
        </p:nvSpPr>
        <p:spPr>
          <a:xfrm>
            <a:off x="6781800" y="2362200"/>
            <a:ext cx="152400" cy="3733800"/>
          </a:xfrm>
          <a:prstGeom prst="lef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29" name="Shape 28"/>
          <p:cNvCxnSpPr>
            <a:endCxn id="27" idx="1"/>
          </p:cNvCxnSpPr>
          <p:nvPr/>
        </p:nvCxnSpPr>
        <p:spPr>
          <a:xfrm rot="5400000" flipH="1" flipV="1">
            <a:off x="6038850" y="4591050"/>
            <a:ext cx="1104900" cy="381000"/>
          </a:xfrm>
          <a:prstGeom prst="bentConnector2">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48" name="Flowchart: Terminator 47"/>
          <p:cNvSpPr/>
          <p:nvPr/>
        </p:nvSpPr>
        <p:spPr>
          <a:xfrm>
            <a:off x="2971800" y="3505200"/>
            <a:ext cx="1066800" cy="838200"/>
          </a:xfrm>
          <a:prstGeom prst="flowChartTerminator">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000" b="1" dirty="0" smtClean="0">
                <a:solidFill>
                  <a:srgbClr val="000000"/>
                </a:solidFill>
                <a:latin typeface="Tahoma"/>
                <a:ea typeface="Tahoma"/>
                <a:cs typeface="Tahoma"/>
              </a:rPr>
              <a:t>Is a Application</a:t>
            </a:r>
            <a:endParaRPr lang="en-US" sz="1000" b="1" dirty="0">
              <a:latin typeface="Tahoma" pitchFamily="34" charset="0"/>
              <a:cs typeface="Tahoma" pitchFamily="34" charset="0"/>
            </a:endParaRPr>
          </a:p>
        </p:txBody>
      </p:sp>
      <p:sp>
        <p:nvSpPr>
          <p:cNvPr id="71" name="TextBox 70"/>
          <p:cNvSpPr txBox="1"/>
          <p:nvPr/>
        </p:nvSpPr>
        <p:spPr>
          <a:xfrm flipH="1">
            <a:off x="3124200" y="3505200"/>
            <a:ext cx="611227" cy="276999"/>
          </a:xfrm>
          <a:prstGeom prst="rect">
            <a:avLst/>
          </a:prstGeom>
          <a:noFill/>
        </p:spPr>
        <p:txBody>
          <a:bodyPr wrap="square" rtlCol="0">
            <a:spAutoFit/>
          </a:bodyPr>
          <a:lstStyle/>
          <a:p>
            <a:endParaRPr lang="en-US" sz="1200" b="1" dirty="0">
              <a:latin typeface="Tahoma" pitchFamily="34" charset="0"/>
              <a:cs typeface="Tahoma" pitchFamily="34" charset="0"/>
            </a:endParaRPr>
          </a:p>
        </p:txBody>
      </p:sp>
      <p:cxnSp>
        <p:nvCxnSpPr>
          <p:cNvPr id="95" name="AutoShape 55"/>
          <p:cNvCxnSpPr>
            <a:cxnSpLocks noChangeShapeType="1"/>
          </p:cNvCxnSpPr>
          <p:nvPr/>
        </p:nvCxnSpPr>
        <p:spPr bwMode="auto">
          <a:xfrm>
            <a:off x="2590800" y="3962400"/>
            <a:ext cx="381000" cy="0"/>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cxnSp>
        <p:nvCxnSpPr>
          <p:cNvPr id="98" name="AutoShape 14"/>
          <p:cNvCxnSpPr>
            <a:cxnSpLocks noChangeShapeType="1"/>
          </p:cNvCxnSpPr>
          <p:nvPr/>
        </p:nvCxnSpPr>
        <p:spPr bwMode="auto">
          <a:xfrm flipH="1">
            <a:off x="4038600" y="3962400"/>
            <a:ext cx="381000" cy="0"/>
          </a:xfrm>
          <a:prstGeom prst="straightConnector1">
            <a:avLst/>
          </a:prstGeom>
          <a:ln>
            <a:headEnd/>
            <a:tailEnd type="triangle" w="med" len="med"/>
          </a:ln>
        </p:spPr>
        <p:style>
          <a:lnRef idx="2">
            <a:schemeClr val="dk1"/>
          </a:lnRef>
          <a:fillRef idx="0">
            <a:schemeClr val="dk1"/>
          </a:fillRef>
          <a:effectRef idx="1">
            <a:schemeClr val="dk1"/>
          </a:effectRef>
          <a:fontRef idx="minor">
            <a:schemeClr val="tx1"/>
          </a:fontRef>
        </p:style>
      </p:cxnSp>
      <p:sp>
        <p:nvSpPr>
          <p:cNvPr id="108" name="TextBox 107"/>
          <p:cNvSpPr txBox="1"/>
          <p:nvPr/>
        </p:nvSpPr>
        <p:spPr>
          <a:xfrm flipH="1">
            <a:off x="2438400" y="4191000"/>
            <a:ext cx="611227" cy="261610"/>
          </a:xfrm>
          <a:prstGeom prst="rect">
            <a:avLst/>
          </a:prstGeom>
          <a:noFill/>
        </p:spPr>
        <p:txBody>
          <a:bodyPr wrap="square" rtlCol="0">
            <a:spAutoFit/>
          </a:bodyPr>
          <a:lstStyle/>
          <a:p>
            <a:r>
              <a:rPr lang="en-US" sz="1100" b="1" dirty="0" smtClean="0">
                <a:latin typeface="Tahoma" pitchFamily="34" charset="0"/>
                <a:cs typeface="Tahoma" pitchFamily="34" charset="0"/>
              </a:rPr>
              <a:t>Yes</a:t>
            </a:r>
            <a:endParaRPr lang="en-US" sz="1100" b="1" dirty="0">
              <a:latin typeface="Tahoma" pitchFamily="34" charset="0"/>
              <a:cs typeface="Tahoma" pitchFamily="34" charset="0"/>
            </a:endParaRPr>
          </a:p>
        </p:txBody>
      </p:sp>
      <p:sp>
        <p:nvSpPr>
          <p:cNvPr id="109" name="TextBox 108"/>
          <p:cNvSpPr txBox="1"/>
          <p:nvPr/>
        </p:nvSpPr>
        <p:spPr>
          <a:xfrm flipH="1">
            <a:off x="4114800" y="4191000"/>
            <a:ext cx="611227" cy="261610"/>
          </a:xfrm>
          <a:prstGeom prst="rect">
            <a:avLst/>
          </a:prstGeom>
          <a:noFill/>
        </p:spPr>
        <p:txBody>
          <a:bodyPr wrap="square" rtlCol="0">
            <a:spAutoFit/>
          </a:bodyPr>
          <a:lstStyle/>
          <a:p>
            <a:r>
              <a:rPr lang="en-US" sz="1100" b="1" dirty="0" smtClean="0">
                <a:latin typeface="Tahoma" pitchFamily="34" charset="0"/>
                <a:cs typeface="Tahoma" pitchFamily="34" charset="0"/>
              </a:rPr>
              <a:t>Yes</a:t>
            </a:r>
            <a:endParaRPr lang="en-US" sz="1100" b="1" dirty="0">
              <a:latin typeface="Tahoma" pitchFamily="34" charset="0"/>
              <a:cs typeface="Tahoma" pitchFamily="34" charset="0"/>
            </a:endParaRPr>
          </a:p>
        </p:txBody>
      </p:sp>
      <p:sp>
        <p:nvSpPr>
          <p:cNvPr id="34" name="Rectangle 33"/>
          <p:cNvSpPr/>
          <p:nvPr/>
        </p:nvSpPr>
        <p:spPr>
          <a:xfrm>
            <a:off x="3429000" y="228600"/>
            <a:ext cx="5105400" cy="892552"/>
          </a:xfrm>
          <a:prstGeom prst="rect">
            <a:avLst/>
          </a:prstGeom>
        </p:spPr>
        <p:txBody>
          <a:bodyPr wrap="square">
            <a:spAutoFit/>
          </a:bodyPr>
          <a:lstStyle/>
          <a:p>
            <a:pPr eaLnBrk="0" hangingPunct="0">
              <a:spcBef>
                <a:spcPct val="50000"/>
              </a:spcBef>
              <a:buClr>
                <a:schemeClr val="bg2"/>
              </a:buClr>
              <a:buSzPct val="75000"/>
              <a:buFont typeface="Monotype Sorts" pitchFamily="2" charset="2"/>
              <a:buNone/>
            </a:pPr>
            <a:r>
              <a:rPr lang="en-US" sz="2800" b="1" dirty="0" smtClean="0">
                <a:latin typeface="Bell MT" pitchFamily="18" charset="0"/>
              </a:rPr>
              <a:t>Model vs. Application</a:t>
            </a:r>
          </a:p>
          <a:p>
            <a:pPr eaLnBrk="0" hangingPunct="0">
              <a:spcBef>
                <a:spcPts val="0"/>
              </a:spcBef>
              <a:buClr>
                <a:schemeClr val="bg2"/>
              </a:buClr>
              <a:buSzPct val="75000"/>
              <a:buFont typeface="Monotype Sorts" pitchFamily="2" charset="2"/>
              <a:buNone/>
            </a:pPr>
            <a:r>
              <a:rPr lang="en-US" dirty="0" smtClean="0">
                <a:latin typeface="Bell MT" pitchFamily="18" charset="0"/>
              </a:rPr>
              <a:t>Decision flow chart: an example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ChangeArrowheads="1"/>
          </p:cNvSpPr>
          <p:nvPr/>
        </p:nvSpPr>
        <p:spPr bwMode="auto">
          <a:xfrm>
            <a:off x="152400" y="1228725"/>
            <a:ext cx="2074863" cy="685800"/>
          </a:xfrm>
          <a:prstGeom prst="rect">
            <a:avLst/>
          </a:prstGeom>
          <a:noFill/>
          <a:ln w="9525">
            <a:noFill/>
            <a:miter lim="800000"/>
            <a:headEnd/>
            <a:tailEnd/>
          </a:ln>
          <a:effectLst/>
        </p:spPr>
        <p:txBody>
          <a:bodyPr wrap="none" lIns="92075" tIns="46038" rIns="92075" bIns="46038" anchor="ctr">
            <a:spAutoFit/>
          </a:bodyPr>
          <a:lstStyle/>
          <a:p>
            <a:endParaRPr lang="en-US" dirty="0"/>
          </a:p>
        </p:txBody>
      </p:sp>
      <p:pic>
        <p:nvPicPr>
          <p:cNvPr id="9226" name="Picture 10" descr="C:\temp\TITZMAN\Seal\REDS\5\OCCDough.tif"/>
          <p:cNvPicPr>
            <a:picLocks noChangeAspect="1" noChangeArrowheads="1"/>
          </p:cNvPicPr>
          <p:nvPr/>
        </p:nvPicPr>
        <p:blipFill>
          <a:blip r:embed="rId3" cstate="print">
            <a:clrChange>
              <a:clrFrom>
                <a:srgbClr val="FFFFFF"/>
              </a:clrFrom>
              <a:clrTo>
                <a:srgbClr val="FFFFFF">
                  <a:alpha val="0"/>
                </a:srgbClr>
              </a:clrTo>
            </a:clrChange>
            <a:lum bright="54000"/>
          </a:blip>
          <a:srcRect/>
          <a:stretch>
            <a:fillRect/>
          </a:stretch>
        </p:blipFill>
        <p:spPr bwMode="auto">
          <a:xfrm>
            <a:off x="8686800" y="6400800"/>
            <a:ext cx="284163" cy="304800"/>
          </a:xfrm>
          <a:prstGeom prst="rect">
            <a:avLst/>
          </a:prstGeom>
          <a:noFill/>
        </p:spPr>
      </p:pic>
      <p:sp>
        <p:nvSpPr>
          <p:cNvPr id="9228" name="Text Box 12"/>
          <p:cNvSpPr txBox="1">
            <a:spLocks noChangeArrowheads="1"/>
          </p:cNvSpPr>
          <p:nvPr/>
        </p:nvSpPr>
        <p:spPr bwMode="auto">
          <a:xfrm>
            <a:off x="671513" y="644525"/>
            <a:ext cx="7710487" cy="708528"/>
          </a:xfrm>
          <a:prstGeom prst="rect">
            <a:avLst/>
          </a:prstGeom>
          <a:noFill/>
          <a:ln w="9525">
            <a:noFill/>
            <a:miter lim="800000"/>
            <a:headEnd/>
            <a:tailEnd/>
          </a:ln>
          <a:effectLst/>
        </p:spPr>
        <p:txBody>
          <a:bodyPr wrap="square" lIns="92075" tIns="46038" rIns="92075" bIns="46038">
            <a:spAutoFit/>
          </a:bodyPr>
          <a:lstStyle/>
          <a:p>
            <a:pPr eaLnBrk="0" hangingPunct="0">
              <a:spcBef>
                <a:spcPct val="50000"/>
              </a:spcBef>
              <a:buClr>
                <a:schemeClr val="bg2"/>
              </a:buClr>
              <a:buSzPct val="75000"/>
              <a:buFont typeface="Monotype Sorts" pitchFamily="2" charset="2"/>
              <a:buNone/>
            </a:pPr>
            <a:r>
              <a:rPr lang="en-US" sz="4000" b="1" dirty="0" smtClean="0">
                <a:latin typeface="Bell MT" pitchFamily="18" charset="0"/>
              </a:rPr>
              <a:t>Key Principles</a:t>
            </a:r>
            <a:endParaRPr lang="en-US" sz="3600" b="1" dirty="0">
              <a:latin typeface="Bell MT" pitchFamily="18" charset="0"/>
            </a:endParaRPr>
          </a:p>
        </p:txBody>
      </p:sp>
      <p:sp>
        <p:nvSpPr>
          <p:cNvPr id="9229" name="Line 13"/>
          <p:cNvSpPr>
            <a:spLocks noChangeShapeType="1"/>
          </p:cNvSpPr>
          <p:nvPr/>
        </p:nvSpPr>
        <p:spPr bwMode="auto">
          <a:xfrm>
            <a:off x="685800" y="1295400"/>
            <a:ext cx="7902575" cy="0"/>
          </a:xfrm>
          <a:prstGeom prst="line">
            <a:avLst/>
          </a:prstGeom>
          <a:noFill/>
          <a:ln w="9525">
            <a:solidFill>
              <a:srgbClr val="000000"/>
            </a:solidFill>
            <a:round/>
            <a:headEnd/>
            <a:tailEnd/>
          </a:ln>
          <a:effectLst/>
        </p:spPr>
        <p:txBody>
          <a:bodyPr lIns="92075" tIns="46038" rIns="92075" bIns="46038" anchor="ctr">
            <a:spAutoFit/>
          </a:bodyPr>
          <a:lstStyle/>
          <a:p>
            <a:endParaRPr lang="en-US" dirty="0"/>
          </a:p>
        </p:txBody>
      </p:sp>
      <p:sp>
        <p:nvSpPr>
          <p:cNvPr id="8" name="Text Box 20"/>
          <p:cNvSpPr txBox="1">
            <a:spLocks noChangeArrowheads="1"/>
          </p:cNvSpPr>
          <p:nvPr/>
        </p:nvSpPr>
        <p:spPr bwMode="auto">
          <a:xfrm>
            <a:off x="1066800" y="1441133"/>
            <a:ext cx="7391400" cy="3877985"/>
          </a:xfrm>
          <a:prstGeom prst="rect">
            <a:avLst/>
          </a:prstGeom>
          <a:noFill/>
          <a:ln w="9525">
            <a:noFill/>
            <a:miter lim="800000"/>
            <a:headEnd/>
            <a:tailEnd/>
          </a:ln>
          <a:effectLst/>
        </p:spPr>
        <p:txBody>
          <a:bodyPr wrap="square">
            <a:spAutoFit/>
          </a:bodyPr>
          <a:lstStyle/>
          <a:p>
            <a:r>
              <a:rPr lang="en-US" sz="2200" b="1" dirty="0">
                <a:latin typeface="Bell MT" pitchFamily="18" charset="0"/>
              </a:rPr>
              <a:t>Consistent with MRMG, an effective framework includes:</a:t>
            </a:r>
          </a:p>
          <a:p>
            <a:pPr marL="633413" lvl="1" indent="-176213">
              <a:spcBef>
                <a:spcPts val="1200"/>
              </a:spcBef>
              <a:buClr>
                <a:schemeClr val="bg2"/>
              </a:buClr>
              <a:buSzPct val="90000"/>
              <a:buFont typeface="Verdana" pitchFamily="34" charset="0"/>
              <a:buChar char="●"/>
            </a:pPr>
            <a:r>
              <a:rPr lang="en-US" sz="2200" b="1" dirty="0" smtClean="0">
                <a:latin typeface="Bell MT" pitchFamily="18" charset="0"/>
              </a:rPr>
              <a:t>Strong governance, policies and controls</a:t>
            </a:r>
            <a:endParaRPr lang="en-US" sz="2200" b="1" dirty="0" smtClean="0">
              <a:solidFill>
                <a:schemeClr val="tx2"/>
              </a:solidFill>
              <a:latin typeface="Bell MT" pitchFamily="18" charset="0"/>
            </a:endParaRPr>
          </a:p>
          <a:p>
            <a:pPr marL="633413" lvl="1" indent="-176213">
              <a:spcBef>
                <a:spcPts val="1200"/>
              </a:spcBef>
              <a:buClr>
                <a:schemeClr val="bg2"/>
              </a:buClr>
              <a:buSzPct val="90000"/>
              <a:buFont typeface="Verdana" pitchFamily="34" charset="0"/>
              <a:buChar char="●"/>
            </a:pPr>
            <a:r>
              <a:rPr lang="en-US" sz="2200" b="1" dirty="0" smtClean="0">
                <a:latin typeface="Bell MT" pitchFamily="18" charset="0"/>
              </a:rPr>
              <a:t>Sound development, implementation, and use of models </a:t>
            </a:r>
          </a:p>
          <a:p>
            <a:pPr marL="633413" lvl="1" indent="-176213">
              <a:spcBef>
                <a:spcPts val="1200"/>
              </a:spcBef>
              <a:buClr>
                <a:schemeClr val="bg2"/>
              </a:buClr>
              <a:buSzPct val="90000"/>
              <a:buFont typeface="Verdana" pitchFamily="34" charset="0"/>
              <a:buChar char="●"/>
            </a:pPr>
            <a:r>
              <a:rPr lang="en-US" sz="2200" b="1" dirty="0" smtClean="0">
                <a:latin typeface="Bell MT" pitchFamily="18" charset="0"/>
              </a:rPr>
              <a:t>Rigorous model validation </a:t>
            </a:r>
          </a:p>
          <a:p>
            <a:pPr marL="176213" indent="-176213">
              <a:spcBef>
                <a:spcPts val="1200"/>
              </a:spcBef>
              <a:buClr>
                <a:schemeClr val="bg2"/>
              </a:buClr>
              <a:buSzPct val="90000"/>
            </a:pPr>
            <a:r>
              <a:rPr lang="en-US" sz="2000" dirty="0" smtClean="0"/>
              <a:t> </a:t>
            </a:r>
            <a:endParaRPr lang="en-US" sz="2000" b="1" dirty="0"/>
          </a:p>
          <a:p>
            <a:pPr marL="633413" lvl="1" indent="-176213">
              <a:buClr>
                <a:schemeClr val="bg2"/>
              </a:buClr>
            </a:pPr>
            <a:endParaRPr lang="en-US" sz="2000" dirty="0" smtClean="0">
              <a:latin typeface="Bell MT" pitchFamily="18" charset="0"/>
            </a:endParaRPr>
          </a:p>
          <a:p>
            <a:pPr marL="176213" indent="-176213">
              <a:buClr>
                <a:schemeClr val="bg2"/>
              </a:buClr>
              <a:buFont typeface="Arial" pitchFamily="34" charset="0"/>
              <a:buChar char="•"/>
            </a:pPr>
            <a:endParaRPr lang="en-US" b="1" dirty="0" smtClean="0">
              <a:latin typeface="Bell MT" pitchFamily="18" charset="0"/>
            </a:endParaRPr>
          </a:p>
          <a:p>
            <a:pPr marL="176213" indent="-176213">
              <a:buClr>
                <a:schemeClr val="bg2"/>
              </a:buClr>
              <a:buFontTx/>
              <a:buChar char="•"/>
            </a:pPr>
            <a:endParaRPr lang="en-US" sz="3200" b="1" dirty="0">
              <a:latin typeface="Bell MT" pitchFamily="18" charset="0"/>
            </a:endParaRPr>
          </a:p>
        </p:txBody>
      </p:sp>
      <p:sp>
        <p:nvSpPr>
          <p:cNvPr id="9" name="Slide Number Placeholder 8"/>
          <p:cNvSpPr>
            <a:spLocks noGrp="1"/>
          </p:cNvSpPr>
          <p:nvPr>
            <p:ph type="sldNum" sz="quarter" idx="12"/>
          </p:nvPr>
        </p:nvSpPr>
        <p:spPr/>
        <p:txBody>
          <a:bodyPr/>
          <a:lstStyle/>
          <a:p>
            <a:fld id="{8E77A588-0D2B-400D-A112-0448B6C55C22}"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ChangeArrowheads="1"/>
          </p:cNvSpPr>
          <p:nvPr/>
        </p:nvSpPr>
        <p:spPr bwMode="auto">
          <a:xfrm>
            <a:off x="152400" y="1228725"/>
            <a:ext cx="2074863" cy="685800"/>
          </a:xfrm>
          <a:prstGeom prst="rect">
            <a:avLst/>
          </a:prstGeom>
          <a:noFill/>
          <a:ln w="9525">
            <a:noFill/>
            <a:miter lim="800000"/>
            <a:headEnd/>
            <a:tailEnd/>
          </a:ln>
          <a:effectLst/>
        </p:spPr>
        <p:txBody>
          <a:bodyPr wrap="none" lIns="92075" tIns="46038" rIns="92075" bIns="46038" anchor="ctr">
            <a:spAutoFit/>
          </a:bodyPr>
          <a:lstStyle/>
          <a:p>
            <a:endParaRPr lang="en-US" dirty="0"/>
          </a:p>
        </p:txBody>
      </p:sp>
      <p:pic>
        <p:nvPicPr>
          <p:cNvPr id="9226" name="Picture 10" descr="C:\temp\TITZMAN\Seal\REDS\5\OCCDough.tif"/>
          <p:cNvPicPr>
            <a:picLocks noChangeAspect="1" noChangeArrowheads="1"/>
          </p:cNvPicPr>
          <p:nvPr/>
        </p:nvPicPr>
        <p:blipFill>
          <a:blip r:embed="rId3" cstate="print">
            <a:clrChange>
              <a:clrFrom>
                <a:srgbClr val="FFFFFF"/>
              </a:clrFrom>
              <a:clrTo>
                <a:srgbClr val="FFFFFF">
                  <a:alpha val="0"/>
                </a:srgbClr>
              </a:clrTo>
            </a:clrChange>
            <a:lum bright="54000"/>
          </a:blip>
          <a:srcRect/>
          <a:stretch>
            <a:fillRect/>
          </a:stretch>
        </p:blipFill>
        <p:spPr bwMode="auto">
          <a:xfrm>
            <a:off x="8686800" y="6400800"/>
            <a:ext cx="284163" cy="304800"/>
          </a:xfrm>
          <a:prstGeom prst="rect">
            <a:avLst/>
          </a:prstGeom>
          <a:noFill/>
        </p:spPr>
      </p:pic>
      <p:sp>
        <p:nvSpPr>
          <p:cNvPr id="9228" name="Text Box 12"/>
          <p:cNvSpPr txBox="1">
            <a:spLocks noChangeArrowheads="1"/>
          </p:cNvSpPr>
          <p:nvPr/>
        </p:nvSpPr>
        <p:spPr bwMode="auto">
          <a:xfrm>
            <a:off x="671513" y="644525"/>
            <a:ext cx="7710487" cy="708528"/>
          </a:xfrm>
          <a:prstGeom prst="rect">
            <a:avLst/>
          </a:prstGeom>
          <a:noFill/>
          <a:ln w="9525">
            <a:noFill/>
            <a:miter lim="800000"/>
            <a:headEnd/>
            <a:tailEnd/>
          </a:ln>
          <a:effectLst/>
        </p:spPr>
        <p:txBody>
          <a:bodyPr wrap="square" lIns="92075" tIns="46038" rIns="92075" bIns="46038">
            <a:spAutoFit/>
          </a:bodyPr>
          <a:lstStyle/>
          <a:p>
            <a:pPr eaLnBrk="0" hangingPunct="0">
              <a:spcBef>
                <a:spcPct val="50000"/>
              </a:spcBef>
              <a:buClr>
                <a:schemeClr val="bg2"/>
              </a:buClr>
              <a:buSzPct val="75000"/>
              <a:buFont typeface="Monotype Sorts" pitchFamily="2" charset="2"/>
              <a:buNone/>
            </a:pPr>
            <a:r>
              <a:rPr lang="en-US" sz="4000" b="1" dirty="0" smtClean="0">
                <a:latin typeface="Bell MT" pitchFamily="18" charset="0"/>
              </a:rPr>
              <a:t>Key Principles - Governance</a:t>
            </a:r>
            <a:endParaRPr lang="en-US" sz="3600" b="1" dirty="0">
              <a:latin typeface="Bell MT" pitchFamily="18" charset="0"/>
            </a:endParaRPr>
          </a:p>
        </p:txBody>
      </p:sp>
      <p:sp>
        <p:nvSpPr>
          <p:cNvPr id="9229" name="Line 13"/>
          <p:cNvSpPr>
            <a:spLocks noChangeShapeType="1"/>
          </p:cNvSpPr>
          <p:nvPr/>
        </p:nvSpPr>
        <p:spPr bwMode="auto">
          <a:xfrm>
            <a:off x="685800" y="1295400"/>
            <a:ext cx="7902575" cy="0"/>
          </a:xfrm>
          <a:prstGeom prst="line">
            <a:avLst/>
          </a:prstGeom>
          <a:noFill/>
          <a:ln w="9525">
            <a:solidFill>
              <a:srgbClr val="000000"/>
            </a:solidFill>
            <a:round/>
            <a:headEnd/>
            <a:tailEnd/>
          </a:ln>
          <a:effectLst/>
        </p:spPr>
        <p:txBody>
          <a:bodyPr lIns="92075" tIns="46038" rIns="92075" bIns="46038" anchor="ctr">
            <a:spAutoFit/>
          </a:bodyPr>
          <a:lstStyle/>
          <a:p>
            <a:endParaRPr lang="en-US" dirty="0"/>
          </a:p>
        </p:txBody>
      </p:sp>
      <p:sp>
        <p:nvSpPr>
          <p:cNvPr id="7" name="Rounded Rectangle 6"/>
          <p:cNvSpPr/>
          <p:nvPr/>
        </p:nvSpPr>
        <p:spPr>
          <a:xfrm>
            <a:off x="457200" y="1600200"/>
            <a:ext cx="3733800" cy="2057400"/>
          </a:xfrm>
          <a:prstGeom prst="roundRect">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9" name="TextBox 8"/>
          <p:cNvSpPr txBox="1"/>
          <p:nvPr/>
        </p:nvSpPr>
        <p:spPr>
          <a:xfrm>
            <a:off x="533400" y="1828800"/>
            <a:ext cx="3581400" cy="1609671"/>
          </a:xfrm>
          <a:prstGeom prst="rect">
            <a:avLst/>
          </a:prstGeom>
          <a:noFill/>
        </p:spPr>
        <p:txBody>
          <a:bodyPr wrap="square" rtlCol="0">
            <a:spAutoFit/>
          </a:bodyPr>
          <a:lstStyle/>
          <a:p>
            <a:pPr eaLnBrk="1" hangingPunct="1">
              <a:spcAft>
                <a:spcPts val="1200"/>
              </a:spcAft>
              <a:buClr>
                <a:schemeClr val="accent2">
                  <a:lumMod val="50000"/>
                </a:schemeClr>
              </a:buClr>
              <a:buSzPct val="90000"/>
            </a:pPr>
            <a:r>
              <a:rPr lang="en-US" sz="1800" b="1" dirty="0" smtClean="0">
                <a:solidFill>
                  <a:schemeClr val="bg1"/>
                </a:solidFill>
                <a:latin typeface="Bell MT" pitchFamily="18" charset="0"/>
              </a:rPr>
              <a:t> </a:t>
            </a:r>
            <a:r>
              <a:rPr lang="en-US" sz="2000" b="1" dirty="0" smtClean="0">
                <a:latin typeface="Bell MT" pitchFamily="18" charset="0"/>
              </a:rPr>
              <a:t>Strong involvement of board &amp; senior management </a:t>
            </a:r>
          </a:p>
          <a:p>
            <a:pPr>
              <a:lnSpc>
                <a:spcPct val="90000"/>
              </a:lnSpc>
              <a:buClr>
                <a:schemeClr val="accent2">
                  <a:lumMod val="50000"/>
                </a:schemeClr>
              </a:buClr>
              <a:buSzPct val="90000"/>
            </a:pPr>
            <a:r>
              <a:rPr lang="en-US" sz="1800" b="1" dirty="0" smtClean="0">
                <a:solidFill>
                  <a:schemeClr val="accent2">
                    <a:lumMod val="50000"/>
                  </a:schemeClr>
                </a:solidFill>
                <a:latin typeface="Bell MT" pitchFamily="18" charset="0"/>
              </a:rPr>
              <a:t> </a:t>
            </a:r>
            <a:r>
              <a:rPr lang="en-US" sz="1800" dirty="0" smtClean="0">
                <a:solidFill>
                  <a:schemeClr val="tx1">
                    <a:lumMod val="85000"/>
                    <a:lumOff val="15000"/>
                  </a:schemeClr>
                </a:solidFill>
                <a:latin typeface="Bell MT" pitchFamily="18" charset="0"/>
              </a:rPr>
              <a:t>-S</a:t>
            </a:r>
            <a:r>
              <a:rPr lang="en-US" sz="1600" dirty="0" smtClean="0">
                <a:solidFill>
                  <a:schemeClr val="tx1">
                    <a:lumMod val="85000"/>
                    <a:lumOff val="15000"/>
                  </a:schemeClr>
                </a:solidFill>
                <a:latin typeface="Bell MT" pitchFamily="18" charset="0"/>
              </a:rPr>
              <a:t>et up policies and procedures </a:t>
            </a:r>
          </a:p>
          <a:p>
            <a:pPr>
              <a:lnSpc>
                <a:spcPct val="90000"/>
              </a:lnSpc>
              <a:buClr>
                <a:schemeClr val="accent2">
                  <a:lumMod val="50000"/>
                </a:schemeClr>
              </a:buClr>
              <a:buSzPct val="90000"/>
            </a:pPr>
            <a:r>
              <a:rPr lang="en-US" sz="1600" dirty="0" smtClean="0">
                <a:solidFill>
                  <a:schemeClr val="tx1">
                    <a:lumMod val="85000"/>
                    <a:lumOff val="15000"/>
                  </a:schemeClr>
                </a:solidFill>
                <a:latin typeface="Bell MT" pitchFamily="18" charset="0"/>
              </a:rPr>
              <a:t> -Define roles and responsibilities:</a:t>
            </a:r>
          </a:p>
          <a:p>
            <a:pPr>
              <a:lnSpc>
                <a:spcPct val="90000"/>
              </a:lnSpc>
              <a:buClr>
                <a:schemeClr val="accent2">
                  <a:lumMod val="50000"/>
                </a:schemeClr>
              </a:buClr>
            </a:pPr>
            <a:r>
              <a:rPr lang="en-US" sz="1600" dirty="0" smtClean="0">
                <a:solidFill>
                  <a:schemeClr val="tx1">
                    <a:lumMod val="85000"/>
                    <a:lumOff val="15000"/>
                  </a:schemeClr>
                </a:solidFill>
                <a:latin typeface="Bell MT" pitchFamily="18" charset="0"/>
              </a:rPr>
              <a:t>   ownership, controls, compliance</a:t>
            </a:r>
          </a:p>
        </p:txBody>
      </p:sp>
      <p:sp>
        <p:nvSpPr>
          <p:cNvPr id="11" name="Flowchart: Multidocument 10"/>
          <p:cNvSpPr/>
          <p:nvPr/>
        </p:nvSpPr>
        <p:spPr>
          <a:xfrm>
            <a:off x="4724400" y="4191000"/>
            <a:ext cx="3962400" cy="2514600"/>
          </a:xfrm>
          <a:prstGeom prst="flowChartMultidocumen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dirty="0"/>
          </a:p>
        </p:txBody>
      </p:sp>
      <p:sp>
        <p:nvSpPr>
          <p:cNvPr id="15" name="Can 14"/>
          <p:cNvSpPr/>
          <p:nvPr/>
        </p:nvSpPr>
        <p:spPr>
          <a:xfrm>
            <a:off x="5029200" y="1371600"/>
            <a:ext cx="3581400" cy="2514600"/>
          </a:xfrm>
          <a:prstGeom prst="can">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dirty="0"/>
          </a:p>
        </p:txBody>
      </p:sp>
      <p:sp>
        <p:nvSpPr>
          <p:cNvPr id="16" name="Hexagon 15"/>
          <p:cNvSpPr/>
          <p:nvPr/>
        </p:nvSpPr>
        <p:spPr>
          <a:xfrm>
            <a:off x="304800" y="4038600"/>
            <a:ext cx="4038600" cy="2362200"/>
          </a:xfrm>
          <a:prstGeom prst="hexagon">
            <a:avLst/>
          </a:prstGeom>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7" name="TextBox 16"/>
          <p:cNvSpPr txBox="1"/>
          <p:nvPr/>
        </p:nvSpPr>
        <p:spPr>
          <a:xfrm>
            <a:off x="533400" y="4038600"/>
            <a:ext cx="3962400" cy="2154436"/>
          </a:xfrm>
          <a:prstGeom prst="rect">
            <a:avLst/>
          </a:prstGeom>
          <a:noFill/>
        </p:spPr>
        <p:txBody>
          <a:bodyPr wrap="square" rtlCol="0">
            <a:spAutoFit/>
          </a:bodyPr>
          <a:lstStyle/>
          <a:p>
            <a:pPr eaLnBrk="1" hangingPunct="1">
              <a:lnSpc>
                <a:spcPct val="90000"/>
              </a:lnSpc>
              <a:buSzTx/>
            </a:pPr>
            <a:r>
              <a:rPr lang="en-US" sz="2000" b="1" dirty="0" smtClean="0">
                <a:solidFill>
                  <a:schemeClr val="tx2"/>
                </a:solidFill>
                <a:latin typeface="Bell MT" pitchFamily="18" charset="0"/>
              </a:rPr>
              <a:t>	Internal Audit</a:t>
            </a:r>
          </a:p>
          <a:p>
            <a:pPr>
              <a:buClr>
                <a:schemeClr val="tx2"/>
              </a:buClr>
            </a:pPr>
            <a:r>
              <a:rPr lang="en-US" sz="1800" b="1" dirty="0" smtClean="0">
                <a:solidFill>
                  <a:schemeClr val="accent4">
                    <a:lumMod val="95000"/>
                    <a:lumOff val="5000"/>
                  </a:schemeClr>
                </a:solidFill>
                <a:latin typeface="Bell MT" pitchFamily="18" charset="0"/>
                <a:cs typeface="Arial" pitchFamily="34" charset="0"/>
              </a:rPr>
              <a:t>Assess overall effectiveness of model risk management framework</a:t>
            </a:r>
          </a:p>
          <a:p>
            <a:pPr marL="182880" lvl="1">
              <a:buClr>
                <a:schemeClr val="tx2">
                  <a:lumMod val="85000"/>
                  <a:lumOff val="15000"/>
                </a:schemeClr>
              </a:buClr>
              <a:buSzPct val="90000"/>
            </a:pPr>
            <a:r>
              <a:rPr lang="en-US" sz="1600" dirty="0" smtClean="0">
                <a:solidFill>
                  <a:schemeClr val="accent4"/>
                </a:solidFill>
                <a:latin typeface="Bell MT" pitchFamily="18" charset="0"/>
                <a:cs typeface="Arial" pitchFamily="34" charset="0"/>
              </a:rPr>
              <a:t>-</a:t>
            </a:r>
            <a:r>
              <a:rPr lang="en-US" sz="1600" dirty="0" smtClean="0">
                <a:solidFill>
                  <a:schemeClr val="tx1">
                    <a:lumMod val="85000"/>
                    <a:lumOff val="15000"/>
                  </a:schemeClr>
                </a:solidFill>
                <a:latin typeface="Bell MT" pitchFamily="18" charset="0"/>
                <a:cs typeface="Arial" pitchFamily="34" charset="0"/>
              </a:rPr>
              <a:t>Verify compliance with policy by owners and control staff</a:t>
            </a:r>
          </a:p>
          <a:p>
            <a:pPr marL="182880" lvl="1">
              <a:buClr>
                <a:schemeClr val="tx2">
                  <a:lumMod val="85000"/>
                  <a:lumOff val="15000"/>
                </a:schemeClr>
              </a:buClr>
              <a:buSzPct val="90000"/>
            </a:pPr>
            <a:r>
              <a:rPr lang="en-US" sz="1600" dirty="0" smtClean="0">
                <a:solidFill>
                  <a:schemeClr val="tx1">
                    <a:lumMod val="85000"/>
                    <a:lumOff val="15000"/>
                  </a:schemeClr>
                </a:solidFill>
                <a:latin typeface="Bell MT" pitchFamily="18" charset="0"/>
                <a:cs typeface="Arial" pitchFamily="34" charset="0"/>
              </a:rPr>
              <a:t>- Model inventory, timely validation work, model limits, change control, implementation, systems</a:t>
            </a:r>
          </a:p>
        </p:txBody>
      </p:sp>
      <p:sp>
        <p:nvSpPr>
          <p:cNvPr id="26" name="TextBox 25"/>
          <p:cNvSpPr txBox="1"/>
          <p:nvPr/>
        </p:nvSpPr>
        <p:spPr>
          <a:xfrm>
            <a:off x="5257800" y="4191000"/>
            <a:ext cx="3505200" cy="677108"/>
          </a:xfrm>
          <a:prstGeom prst="rect">
            <a:avLst/>
          </a:prstGeom>
          <a:noFill/>
        </p:spPr>
        <p:txBody>
          <a:bodyPr wrap="square" rtlCol="0">
            <a:spAutoFit/>
          </a:bodyPr>
          <a:lstStyle/>
          <a:p>
            <a:pPr>
              <a:spcBef>
                <a:spcPts val="0"/>
              </a:spcBef>
              <a:spcAft>
                <a:spcPts val="0"/>
              </a:spcAft>
            </a:pPr>
            <a:r>
              <a:rPr lang="en-US" sz="2000" b="1" dirty="0" smtClean="0">
                <a:latin typeface="Bell MT" pitchFamily="18" charset="0"/>
              </a:rPr>
              <a:t>Documentation</a:t>
            </a:r>
          </a:p>
          <a:p>
            <a:pPr>
              <a:spcBef>
                <a:spcPts val="0"/>
              </a:spcBef>
              <a:spcAft>
                <a:spcPts val="0"/>
              </a:spcAft>
            </a:pPr>
            <a:r>
              <a:rPr lang="en-US" sz="1800" b="1" dirty="0" smtClean="0">
                <a:latin typeface="Bell MT" pitchFamily="18" charset="0"/>
              </a:rPr>
              <a:t>Essential for all activities </a:t>
            </a:r>
            <a:endParaRPr lang="en-US" sz="1800" b="1" dirty="0">
              <a:latin typeface="Bell MT" pitchFamily="18" charset="0"/>
            </a:endParaRPr>
          </a:p>
        </p:txBody>
      </p:sp>
      <p:sp>
        <p:nvSpPr>
          <p:cNvPr id="27" name="TextBox 26"/>
          <p:cNvSpPr txBox="1"/>
          <p:nvPr/>
        </p:nvSpPr>
        <p:spPr>
          <a:xfrm>
            <a:off x="4876800" y="4800600"/>
            <a:ext cx="3352800" cy="1865126"/>
          </a:xfrm>
          <a:prstGeom prst="rect">
            <a:avLst/>
          </a:prstGeom>
          <a:noFill/>
        </p:spPr>
        <p:txBody>
          <a:bodyPr wrap="square" rtlCol="0">
            <a:spAutoFit/>
          </a:bodyPr>
          <a:lstStyle/>
          <a:p>
            <a:pPr>
              <a:lnSpc>
                <a:spcPct val="90000"/>
              </a:lnSpc>
            </a:pPr>
            <a:r>
              <a:rPr lang="en-US" sz="1600" dirty="0" smtClean="0">
                <a:latin typeface="Bell MT" pitchFamily="18" charset="0"/>
              </a:rPr>
              <a:t>-</a:t>
            </a:r>
            <a:r>
              <a:rPr lang="en-US" sz="1600" dirty="0" smtClean="0">
                <a:solidFill>
                  <a:schemeClr val="tx1">
                    <a:lumMod val="85000"/>
                    <a:lumOff val="15000"/>
                  </a:schemeClr>
                </a:solidFill>
                <a:latin typeface="Bell MT" pitchFamily="18" charset="0"/>
              </a:rPr>
              <a:t>Continuity of operations</a:t>
            </a:r>
          </a:p>
          <a:p>
            <a:pPr>
              <a:lnSpc>
                <a:spcPct val="90000"/>
              </a:lnSpc>
            </a:pPr>
            <a:r>
              <a:rPr lang="en-US" sz="1600" dirty="0" smtClean="0">
                <a:solidFill>
                  <a:schemeClr val="tx1">
                    <a:lumMod val="85000"/>
                    <a:lumOff val="15000"/>
                  </a:schemeClr>
                </a:solidFill>
                <a:latin typeface="Bell MT" pitchFamily="18" charset="0"/>
              </a:rPr>
              <a:t>-Make compliance with policy transparent</a:t>
            </a:r>
          </a:p>
          <a:p>
            <a:pPr>
              <a:lnSpc>
                <a:spcPct val="90000"/>
              </a:lnSpc>
            </a:pPr>
            <a:r>
              <a:rPr lang="en-US" sz="1600" dirty="0" smtClean="0">
                <a:solidFill>
                  <a:schemeClr val="tx1">
                    <a:lumMod val="85000"/>
                    <a:lumOff val="15000"/>
                  </a:schemeClr>
                </a:solidFill>
                <a:latin typeface="Bell MT" pitchFamily="18" charset="0"/>
              </a:rPr>
              <a:t>-Allows for credible validation</a:t>
            </a:r>
          </a:p>
          <a:p>
            <a:pPr>
              <a:lnSpc>
                <a:spcPct val="90000"/>
              </a:lnSpc>
            </a:pPr>
            <a:r>
              <a:rPr lang="en-US" sz="1600" dirty="0" smtClean="0">
                <a:solidFill>
                  <a:schemeClr val="tx1">
                    <a:lumMod val="85000"/>
                    <a:lumOff val="15000"/>
                  </a:schemeClr>
                </a:solidFill>
                <a:latin typeface="Bell MT" pitchFamily="18" charset="0"/>
              </a:rPr>
              <a:t>-Track recommendations, response, and exceptions</a:t>
            </a:r>
          </a:p>
          <a:p>
            <a:pPr>
              <a:lnSpc>
                <a:spcPct val="90000"/>
              </a:lnSpc>
            </a:pPr>
            <a:r>
              <a:rPr lang="en-US" sz="1600" dirty="0" smtClean="0">
                <a:solidFill>
                  <a:schemeClr val="tx1">
                    <a:lumMod val="85000"/>
                    <a:lumOff val="15000"/>
                  </a:schemeClr>
                </a:solidFill>
                <a:latin typeface="Bell MT" pitchFamily="18" charset="0"/>
              </a:rPr>
              <a:t>-Articulates key model limitations and assumptions</a:t>
            </a:r>
          </a:p>
        </p:txBody>
      </p:sp>
      <p:sp>
        <p:nvSpPr>
          <p:cNvPr id="28" name="TextBox 27"/>
          <p:cNvSpPr txBox="1"/>
          <p:nvPr/>
        </p:nvSpPr>
        <p:spPr>
          <a:xfrm>
            <a:off x="5029200" y="1600200"/>
            <a:ext cx="3581400" cy="2062103"/>
          </a:xfrm>
          <a:prstGeom prst="rect">
            <a:avLst/>
          </a:prstGeom>
          <a:noFill/>
        </p:spPr>
        <p:txBody>
          <a:bodyPr wrap="square" rtlCol="0">
            <a:spAutoFit/>
          </a:bodyPr>
          <a:lstStyle/>
          <a:p>
            <a:pPr algn="ctr" eaLnBrk="1" hangingPunct="1">
              <a:lnSpc>
                <a:spcPct val="90000"/>
              </a:lnSpc>
              <a:buSzTx/>
            </a:pPr>
            <a:r>
              <a:rPr lang="en-US" sz="2000" b="1" dirty="0" smtClean="0">
                <a:latin typeface="Bell MT" pitchFamily="18" charset="0"/>
              </a:rPr>
              <a:t>Model Inventory</a:t>
            </a:r>
          </a:p>
          <a:p>
            <a:pPr eaLnBrk="1" hangingPunct="1">
              <a:spcAft>
                <a:spcPts val="1200"/>
              </a:spcAft>
              <a:buSzTx/>
            </a:pPr>
            <a:r>
              <a:rPr lang="en-US" sz="1800" b="1" dirty="0" smtClean="0">
                <a:latin typeface="Bell MT" pitchFamily="18" charset="0"/>
              </a:rPr>
              <a:t>Completeness/comprehensive </a:t>
            </a:r>
          </a:p>
          <a:p>
            <a:pPr>
              <a:spcBef>
                <a:spcPts val="0"/>
              </a:spcBef>
              <a:buClr>
                <a:schemeClr val="tx2"/>
              </a:buClr>
            </a:pPr>
            <a:r>
              <a:rPr lang="en-US" sz="1600" dirty="0" smtClean="0">
                <a:solidFill>
                  <a:schemeClr val="tx1">
                    <a:lumMod val="85000"/>
                    <a:lumOff val="15000"/>
                  </a:schemeClr>
                </a:solidFill>
                <a:latin typeface="Bell MT" pitchFamily="18" charset="0"/>
              </a:rPr>
              <a:t>-Business line and corporate level</a:t>
            </a:r>
          </a:p>
          <a:p>
            <a:pPr>
              <a:spcBef>
                <a:spcPts val="0"/>
              </a:spcBef>
              <a:buClr>
                <a:schemeClr val="tx2"/>
              </a:buClr>
            </a:pPr>
            <a:r>
              <a:rPr lang="en-US" sz="1600" dirty="0" smtClean="0">
                <a:solidFill>
                  <a:schemeClr val="tx1">
                    <a:lumMod val="85000"/>
                    <a:lumOff val="15000"/>
                  </a:schemeClr>
                </a:solidFill>
                <a:latin typeface="Bell MT" pitchFamily="18" charset="0"/>
              </a:rPr>
              <a:t>-Purpose, products, usage, limits, descriptions, </a:t>
            </a:r>
            <a:r>
              <a:rPr lang="en-US" sz="1600" dirty="0">
                <a:solidFill>
                  <a:schemeClr val="tx1">
                    <a:lumMod val="85000"/>
                    <a:lumOff val="15000"/>
                  </a:schemeClr>
                </a:solidFill>
              </a:rPr>
              <a:t>approval/sign off status </a:t>
            </a:r>
            <a:r>
              <a:rPr lang="en-US" sz="1600" dirty="0" smtClean="0">
                <a:solidFill>
                  <a:schemeClr val="tx1">
                    <a:lumMod val="85000"/>
                    <a:lumOff val="15000"/>
                  </a:schemeClr>
                </a:solidFill>
                <a:latin typeface="Bell MT" pitchFamily="18" charset="0"/>
              </a:rPr>
              <a:t>systems, owner, validation, timeline </a:t>
            </a:r>
          </a:p>
          <a:p>
            <a:pPr>
              <a:spcBef>
                <a:spcPts val="0"/>
              </a:spcBef>
              <a:buClr>
                <a:schemeClr val="tx2"/>
              </a:buClr>
            </a:pPr>
            <a:r>
              <a:rPr lang="en-US" sz="1600" dirty="0" smtClean="0">
                <a:solidFill>
                  <a:schemeClr val="tx1">
                    <a:lumMod val="85000"/>
                    <a:lumOff val="15000"/>
                  </a:schemeClr>
                </a:solidFill>
                <a:latin typeface="Bell MT" pitchFamily="18" charset="0"/>
              </a:rPr>
              <a:t>-Updated periodically  </a:t>
            </a:r>
            <a:endParaRPr lang="en-US" sz="1600" dirty="0">
              <a:solidFill>
                <a:schemeClr val="tx1">
                  <a:lumMod val="85000"/>
                  <a:lumOff val="15000"/>
                </a:schemeClr>
              </a:solidFill>
              <a:latin typeface="Bell MT" pitchFamily="18" charset="0"/>
            </a:endParaRPr>
          </a:p>
        </p:txBody>
      </p:sp>
      <p:sp>
        <p:nvSpPr>
          <p:cNvPr id="30" name="Right Arrow 29"/>
          <p:cNvSpPr/>
          <p:nvPr/>
        </p:nvSpPr>
        <p:spPr>
          <a:xfrm>
            <a:off x="4191000" y="2514600"/>
            <a:ext cx="838200" cy="152400"/>
          </a:xfrm>
          <a:prstGeom prst="righ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p>
        </p:txBody>
      </p:sp>
      <p:sp>
        <p:nvSpPr>
          <p:cNvPr id="31" name="Down Arrow 30"/>
          <p:cNvSpPr/>
          <p:nvPr/>
        </p:nvSpPr>
        <p:spPr>
          <a:xfrm>
            <a:off x="6629400" y="3886200"/>
            <a:ext cx="152400" cy="304800"/>
          </a:xfrm>
          <a:prstGeom prst="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dirty="0"/>
          </a:p>
        </p:txBody>
      </p:sp>
      <p:sp>
        <p:nvSpPr>
          <p:cNvPr id="32" name="Up Arrow 31"/>
          <p:cNvSpPr/>
          <p:nvPr/>
        </p:nvSpPr>
        <p:spPr>
          <a:xfrm>
            <a:off x="2057400" y="3657600"/>
            <a:ext cx="152400" cy="381000"/>
          </a:xfrm>
          <a:prstGeom prst="up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33" name="Right Arrow 32"/>
          <p:cNvSpPr/>
          <p:nvPr/>
        </p:nvSpPr>
        <p:spPr>
          <a:xfrm>
            <a:off x="4343400" y="5105400"/>
            <a:ext cx="381000" cy="198119"/>
          </a:xfrm>
          <a:prstGeom prst="righ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dirty="0"/>
          </a:p>
        </p:txBody>
      </p:sp>
      <p:sp>
        <p:nvSpPr>
          <p:cNvPr id="20" name="Slide Number Placeholder 19"/>
          <p:cNvSpPr>
            <a:spLocks noGrp="1"/>
          </p:cNvSpPr>
          <p:nvPr>
            <p:ph type="sldNum" sz="quarter" idx="12"/>
          </p:nvPr>
        </p:nvSpPr>
        <p:spPr/>
        <p:txBody>
          <a:bodyPr/>
          <a:lstStyle/>
          <a:p>
            <a:fld id="{8E77A588-0D2B-400D-A112-0448B6C55C22}" type="slidenum">
              <a:rPr lang="en-US" smtClean="0"/>
              <a:pPr/>
              <a:t>8</a:t>
            </a:fld>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152400" y="1228725"/>
            <a:ext cx="2074863" cy="685800"/>
          </a:xfrm>
          <a:prstGeom prst="rect">
            <a:avLst/>
          </a:prstGeom>
          <a:noFill/>
          <a:ln w="9525">
            <a:noFill/>
            <a:miter lim="800000"/>
            <a:headEnd/>
            <a:tailEnd/>
          </a:ln>
          <a:effectLst/>
        </p:spPr>
        <p:txBody>
          <a:bodyPr wrap="none" lIns="92075" tIns="46038" rIns="92075" bIns="46038" anchor="ctr">
            <a:spAutoFit/>
          </a:bodyPr>
          <a:lstStyle/>
          <a:p>
            <a:endParaRPr lang="en-US" dirty="0"/>
          </a:p>
        </p:txBody>
      </p:sp>
      <p:pic>
        <p:nvPicPr>
          <p:cNvPr id="21507" name="Picture 3" descr="C:\temp\TITZMAN\Seal\REDS\5\OCCDough.tif"/>
          <p:cNvPicPr>
            <a:picLocks noChangeAspect="1" noChangeArrowheads="1"/>
          </p:cNvPicPr>
          <p:nvPr/>
        </p:nvPicPr>
        <p:blipFill>
          <a:blip r:embed="rId3" cstate="print">
            <a:clrChange>
              <a:clrFrom>
                <a:srgbClr val="FFFFFF"/>
              </a:clrFrom>
              <a:clrTo>
                <a:srgbClr val="FFFFFF">
                  <a:alpha val="0"/>
                </a:srgbClr>
              </a:clrTo>
            </a:clrChange>
            <a:lum bright="54000"/>
          </a:blip>
          <a:srcRect/>
          <a:stretch>
            <a:fillRect/>
          </a:stretch>
        </p:blipFill>
        <p:spPr bwMode="auto">
          <a:xfrm>
            <a:off x="8686800" y="6400800"/>
            <a:ext cx="284163" cy="304800"/>
          </a:xfrm>
          <a:prstGeom prst="rect">
            <a:avLst/>
          </a:prstGeom>
          <a:noFill/>
        </p:spPr>
      </p:pic>
      <p:sp>
        <p:nvSpPr>
          <p:cNvPr id="21509" name="Text Box 5"/>
          <p:cNvSpPr txBox="1">
            <a:spLocks noChangeArrowheads="1"/>
          </p:cNvSpPr>
          <p:nvPr/>
        </p:nvSpPr>
        <p:spPr bwMode="auto">
          <a:xfrm>
            <a:off x="671513" y="644525"/>
            <a:ext cx="5906745" cy="646973"/>
          </a:xfrm>
          <a:prstGeom prst="rect">
            <a:avLst/>
          </a:prstGeom>
          <a:noFill/>
          <a:ln w="9525">
            <a:noFill/>
            <a:miter lim="800000"/>
            <a:headEnd/>
            <a:tailEnd/>
          </a:ln>
          <a:effectLst/>
        </p:spPr>
        <p:txBody>
          <a:bodyPr wrap="none" lIns="92075" tIns="46038" rIns="92075" bIns="46038">
            <a:spAutoFit/>
          </a:bodyPr>
          <a:lstStyle/>
          <a:p>
            <a:pPr eaLnBrk="0" hangingPunct="0">
              <a:spcBef>
                <a:spcPct val="50000"/>
              </a:spcBef>
              <a:buClr>
                <a:schemeClr val="bg2"/>
              </a:buClr>
              <a:buSzPct val="75000"/>
            </a:pPr>
            <a:r>
              <a:rPr lang="en-US" sz="3600" b="1" dirty="0" smtClean="0">
                <a:latin typeface="Bell MT" pitchFamily="18" charset="0"/>
              </a:rPr>
              <a:t>Key Principles - Governance</a:t>
            </a:r>
            <a:endParaRPr lang="en-US" sz="3600" b="1" dirty="0">
              <a:latin typeface="Bell MT" pitchFamily="18" charset="0"/>
            </a:endParaRPr>
          </a:p>
        </p:txBody>
      </p:sp>
      <p:sp>
        <p:nvSpPr>
          <p:cNvPr id="21510" name="Line 6"/>
          <p:cNvSpPr>
            <a:spLocks noChangeShapeType="1"/>
          </p:cNvSpPr>
          <p:nvPr/>
        </p:nvSpPr>
        <p:spPr bwMode="auto">
          <a:xfrm>
            <a:off x="631825" y="1282700"/>
            <a:ext cx="7902575" cy="0"/>
          </a:xfrm>
          <a:prstGeom prst="line">
            <a:avLst/>
          </a:prstGeom>
          <a:noFill/>
          <a:ln w="9525">
            <a:solidFill>
              <a:srgbClr val="000000"/>
            </a:solidFill>
            <a:round/>
            <a:headEnd/>
            <a:tailEnd/>
          </a:ln>
          <a:effectLst/>
        </p:spPr>
        <p:txBody>
          <a:bodyPr lIns="92075" tIns="46038" rIns="92075" bIns="46038" anchor="ctr">
            <a:spAutoFit/>
          </a:bodyPr>
          <a:lstStyle/>
          <a:p>
            <a:endParaRPr lang="en-US" dirty="0"/>
          </a:p>
        </p:txBody>
      </p:sp>
      <p:sp>
        <p:nvSpPr>
          <p:cNvPr id="21514" name="Text Box 10"/>
          <p:cNvSpPr txBox="1">
            <a:spLocks noChangeArrowheads="1"/>
          </p:cNvSpPr>
          <p:nvPr/>
        </p:nvSpPr>
        <p:spPr bwMode="auto">
          <a:xfrm>
            <a:off x="838201" y="1600200"/>
            <a:ext cx="7696200" cy="4370427"/>
          </a:xfrm>
          <a:prstGeom prst="rect">
            <a:avLst/>
          </a:prstGeom>
          <a:noFill/>
          <a:ln w="9525">
            <a:noFill/>
            <a:miter lim="800000"/>
            <a:headEnd/>
            <a:tailEnd/>
          </a:ln>
          <a:effectLst/>
        </p:spPr>
        <p:txBody>
          <a:bodyPr wrap="square">
            <a:spAutoFit/>
          </a:bodyPr>
          <a:lstStyle/>
          <a:p>
            <a:pPr marL="176213" indent="-176213">
              <a:buClr>
                <a:schemeClr val="bg2"/>
              </a:buClr>
            </a:pPr>
            <a:r>
              <a:rPr lang="en-US" sz="2200" b="1" dirty="0" smtClean="0">
                <a:latin typeface="Bell MT" pitchFamily="18" charset="0"/>
              </a:rPr>
              <a:t>With hundreds of models identified, what is a practical approach?   Industry approach uses…</a:t>
            </a:r>
          </a:p>
          <a:p>
            <a:pPr marL="365760" lvl="1" indent="-176213">
              <a:spcBef>
                <a:spcPts val="1200"/>
              </a:spcBef>
              <a:buClr>
                <a:schemeClr val="bg2"/>
              </a:buClr>
              <a:buSzPct val="90000"/>
              <a:buFont typeface="Verdana" pitchFamily="34" charset="0"/>
              <a:buChar char="●"/>
            </a:pPr>
            <a:r>
              <a:rPr lang="en-US" sz="2200" b="1" dirty="0" smtClean="0">
                <a:latin typeface="Bell MT" pitchFamily="18" charset="0"/>
              </a:rPr>
              <a:t> Risk rating of the models</a:t>
            </a:r>
          </a:p>
          <a:p>
            <a:pPr marL="633413" lvl="1" indent="-176213">
              <a:spcBef>
                <a:spcPts val="0"/>
              </a:spcBef>
              <a:buClr>
                <a:schemeClr val="bg2"/>
              </a:buClr>
              <a:buSzPct val="90000"/>
              <a:buFont typeface="Wingdings" pitchFamily="2" charset="2"/>
              <a:buChar char="§"/>
            </a:pPr>
            <a:r>
              <a:rPr lang="en-US" sz="1800" dirty="0" smtClean="0">
                <a:solidFill>
                  <a:schemeClr val="tx2">
                    <a:lumMod val="85000"/>
                    <a:lumOff val="15000"/>
                  </a:schemeClr>
                </a:solidFill>
                <a:latin typeface="Bell MT" pitchFamily="18" charset="0"/>
              </a:rPr>
              <a:t>Materiality:  current, future AUM</a:t>
            </a:r>
          </a:p>
          <a:p>
            <a:pPr marL="633413" lvl="1" indent="-176213">
              <a:spcBef>
                <a:spcPts val="0"/>
              </a:spcBef>
              <a:buClr>
                <a:schemeClr val="bg2"/>
              </a:buClr>
              <a:buSzPct val="90000"/>
              <a:buFont typeface="Wingdings" pitchFamily="2" charset="2"/>
              <a:buChar char="§"/>
            </a:pPr>
            <a:r>
              <a:rPr lang="en-US" sz="1800" dirty="0" smtClean="0">
                <a:solidFill>
                  <a:schemeClr val="tx2">
                    <a:lumMod val="85000"/>
                    <a:lumOff val="15000"/>
                  </a:schemeClr>
                </a:solidFill>
                <a:latin typeface="Bell MT" pitchFamily="18" charset="0"/>
              </a:rPr>
              <a:t>Reliance:  frequency of use, dependence on expert views </a:t>
            </a:r>
          </a:p>
          <a:p>
            <a:pPr marL="633413" lvl="1" indent="-176213">
              <a:spcBef>
                <a:spcPts val="0"/>
              </a:spcBef>
              <a:buClr>
                <a:schemeClr val="bg2"/>
              </a:buClr>
              <a:buSzPct val="90000"/>
              <a:buFont typeface="Wingdings" pitchFamily="2" charset="2"/>
              <a:buChar char="§"/>
            </a:pPr>
            <a:r>
              <a:rPr lang="en-US" sz="1800" dirty="0" smtClean="0">
                <a:solidFill>
                  <a:schemeClr val="tx2">
                    <a:lumMod val="85000"/>
                    <a:lumOff val="15000"/>
                  </a:schemeClr>
                </a:solidFill>
                <a:latin typeface="Bell MT" pitchFamily="18" charset="0"/>
              </a:rPr>
              <a:t>Complexity:  of quantitative modeling;  close form or numerical  method</a:t>
            </a:r>
          </a:p>
          <a:p>
            <a:pPr marL="365760" lvl="1" indent="-176213">
              <a:spcBef>
                <a:spcPts val="1200"/>
              </a:spcBef>
              <a:buClr>
                <a:schemeClr val="bg2"/>
              </a:buClr>
              <a:buSzPct val="90000"/>
              <a:buFont typeface="Verdana" pitchFamily="34" charset="0"/>
              <a:buChar char="●"/>
            </a:pPr>
            <a:r>
              <a:rPr lang="en-US" sz="2200" b="1" dirty="0" smtClean="0">
                <a:latin typeface="Bell MT" pitchFamily="18" charset="0"/>
              </a:rPr>
              <a:t> Including into policies/procedures:  the document/testing/review standards based on risk rating of the models</a:t>
            </a:r>
          </a:p>
          <a:p>
            <a:pPr marL="633413" lvl="1" indent="-176213">
              <a:spcBef>
                <a:spcPts val="0"/>
              </a:spcBef>
              <a:buClr>
                <a:schemeClr val="bg2"/>
              </a:buClr>
              <a:buSzPct val="90000"/>
              <a:buFont typeface="Wingdings" pitchFamily="2" charset="2"/>
              <a:buChar char="§"/>
            </a:pPr>
            <a:r>
              <a:rPr lang="en-US" sz="1800" dirty="0" smtClean="0">
                <a:solidFill>
                  <a:schemeClr val="tx2">
                    <a:lumMod val="85000"/>
                    <a:lumOff val="15000"/>
                  </a:schemeClr>
                </a:solidFill>
                <a:latin typeface="Bell MT" pitchFamily="18" charset="0"/>
              </a:rPr>
              <a:t>Documentation/testing/analysis/review standards for different ratings</a:t>
            </a:r>
          </a:p>
          <a:p>
            <a:pPr marL="633413" lvl="1" indent="-176213">
              <a:spcBef>
                <a:spcPts val="0"/>
              </a:spcBef>
              <a:buClr>
                <a:schemeClr val="bg2"/>
              </a:buClr>
              <a:buSzPct val="90000"/>
              <a:buFont typeface="Wingdings" pitchFamily="2" charset="2"/>
              <a:buChar char="§"/>
            </a:pPr>
            <a:r>
              <a:rPr lang="en-US" sz="1800" dirty="0" smtClean="0">
                <a:solidFill>
                  <a:schemeClr val="tx2">
                    <a:lumMod val="85000"/>
                    <a:lumOff val="15000"/>
                  </a:schemeClr>
                </a:solidFill>
                <a:latin typeface="Bell MT" pitchFamily="18" charset="0"/>
              </a:rPr>
              <a:t>Documentation/testing to ensure correct implementation is required. </a:t>
            </a:r>
          </a:p>
          <a:p>
            <a:pPr marL="633413" lvl="1" indent="-176213">
              <a:spcBef>
                <a:spcPts val="0"/>
              </a:spcBef>
              <a:buClr>
                <a:schemeClr val="bg2"/>
              </a:buClr>
              <a:buSzPct val="90000"/>
              <a:buFont typeface="Wingdings" pitchFamily="2" charset="2"/>
              <a:buChar char="§"/>
            </a:pPr>
            <a:r>
              <a:rPr lang="en-US" sz="1800" dirty="0" smtClean="0">
                <a:solidFill>
                  <a:schemeClr val="tx2">
                    <a:lumMod val="85000"/>
                    <a:lumOff val="15000"/>
                  </a:schemeClr>
                </a:solidFill>
                <a:latin typeface="Bell MT" pitchFamily="18" charset="0"/>
              </a:rPr>
              <a:t>Frequency of revalidation, trigger of revalidation,  ongoing monitoring, and change control process.</a:t>
            </a:r>
            <a:endParaRPr lang="en-US" sz="3200" b="1" dirty="0">
              <a:solidFill>
                <a:schemeClr val="tx2">
                  <a:lumMod val="85000"/>
                  <a:lumOff val="15000"/>
                </a:schemeClr>
              </a:solidFill>
              <a:latin typeface="Bell MT" pitchFamily="18" charset="0"/>
            </a:endParaRPr>
          </a:p>
        </p:txBody>
      </p:sp>
      <p:sp>
        <p:nvSpPr>
          <p:cNvPr id="8" name="Slide Number Placeholder 7"/>
          <p:cNvSpPr>
            <a:spLocks noGrp="1"/>
          </p:cNvSpPr>
          <p:nvPr>
            <p:ph type="sldNum" sz="quarter" idx="12"/>
          </p:nvPr>
        </p:nvSpPr>
        <p:spPr/>
        <p:txBody>
          <a:bodyPr/>
          <a:lstStyle/>
          <a:p>
            <a:fld id="{8E77A588-0D2B-400D-A112-0448B6C55C22}" type="slidenum">
              <a:rPr lang="en-US" smtClean="0"/>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3416</TotalTime>
  <Words>4681</Words>
  <Application>Microsoft Office PowerPoint</Application>
  <PresentationFormat>On-screen Show (4:3)</PresentationFormat>
  <Paragraphs>400</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vector>
  </TitlesOfParts>
  <Company>Supervision Support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BSOP Standard PowerPoint Presentation</dc:title>
  <dc:creator>Don J. Titzman</dc:creator>
  <cp:lastModifiedBy>wenling.lin</cp:lastModifiedBy>
  <cp:revision>218</cp:revision>
  <cp:lastPrinted>2000-06-13T13:36:48Z</cp:lastPrinted>
  <dcterms:created xsi:type="dcterms:W3CDTF">2000-01-05T14:11:08Z</dcterms:created>
  <dcterms:modified xsi:type="dcterms:W3CDTF">2012-02-14T22:17:20Z</dcterms:modified>
</cp:coreProperties>
</file>