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2" r:id="rId6"/>
    <p:sldId id="258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3B05290-C0B5-4EB7-A5D6-EA431CBEA994}" type="datetimeFigureOut">
              <a:rPr lang="en-US" smtClean="0"/>
              <a:pPr/>
              <a:t>03/12/2012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CF4193F-7CB8-496D-A298-6F5AE872E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B05290-C0B5-4EB7-A5D6-EA431CBEA994}" type="datetimeFigureOut">
              <a:rPr lang="en-US" smtClean="0"/>
              <a:pPr/>
              <a:t>03/12/2012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F4193F-7CB8-496D-A298-6F5AE872E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3B05290-C0B5-4EB7-A5D6-EA431CBEA994}" type="datetimeFigureOut">
              <a:rPr lang="en-US" smtClean="0"/>
              <a:pPr/>
              <a:t>03/12/2012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CF4193F-7CB8-496D-A298-6F5AE872E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B05290-C0B5-4EB7-A5D6-EA431CBEA994}" type="datetimeFigureOut">
              <a:rPr lang="en-US" smtClean="0"/>
              <a:pPr/>
              <a:t>03/12/2012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F4193F-7CB8-496D-A298-6F5AE872E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3B05290-C0B5-4EB7-A5D6-EA431CBEA994}" type="datetimeFigureOut">
              <a:rPr lang="en-US" smtClean="0"/>
              <a:pPr/>
              <a:t>03/12/2012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CF4193F-7CB8-496D-A298-6F5AE872E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B05290-C0B5-4EB7-A5D6-EA431CBEA994}" type="datetimeFigureOut">
              <a:rPr lang="en-US" smtClean="0"/>
              <a:pPr/>
              <a:t>03/12/2012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F4193F-7CB8-496D-A298-6F5AE872E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B05290-C0B5-4EB7-A5D6-EA431CBEA994}" type="datetimeFigureOut">
              <a:rPr lang="en-US" smtClean="0"/>
              <a:pPr/>
              <a:t>03/12/2012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F4193F-7CB8-496D-A298-6F5AE872E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B05290-C0B5-4EB7-A5D6-EA431CBEA994}" type="datetimeFigureOut">
              <a:rPr lang="en-US" smtClean="0"/>
              <a:pPr/>
              <a:t>03/12/2012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F4193F-7CB8-496D-A298-6F5AE872E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3B05290-C0B5-4EB7-A5D6-EA431CBEA994}" type="datetimeFigureOut">
              <a:rPr lang="en-US" smtClean="0"/>
              <a:pPr/>
              <a:t>03/12/2012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F4193F-7CB8-496D-A298-6F5AE872E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B05290-C0B5-4EB7-A5D6-EA431CBEA994}" type="datetimeFigureOut">
              <a:rPr lang="en-US" smtClean="0"/>
              <a:pPr/>
              <a:t>03/12/2012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F4193F-7CB8-496D-A298-6F5AE872E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B05290-C0B5-4EB7-A5D6-EA431CBEA994}" type="datetimeFigureOut">
              <a:rPr lang="en-US" smtClean="0"/>
              <a:pPr/>
              <a:t>03/12/2012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F4193F-7CB8-496D-A298-6F5AE872EE0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3B05290-C0B5-4EB7-A5D6-EA431CBEA994}" type="datetimeFigureOut">
              <a:rPr lang="en-US" smtClean="0"/>
              <a:pPr/>
              <a:t>03/12/2012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CF4193F-7CB8-496D-A298-6F5AE872EE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Regulation R</a:t>
            </a:r>
            <a:r>
              <a:rPr lang="en-US" smtClean="0"/>
              <a:t/>
            </a:r>
            <a:br>
              <a:rPr lang="en-US" smtClean="0"/>
            </a:br>
            <a:r>
              <a:rPr lang="en-US" sz="3600" i="1" smtClean="0"/>
              <a:t>What Now?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Kathryn Vest</a:t>
            </a:r>
          </a:p>
          <a:p>
            <a:r>
              <a:rPr lang="en-US" dirty="0" smtClean="0"/>
              <a:t>2012 FIRMA Conference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Back to the basics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239000" cy="5160336"/>
          </a:xfrm>
        </p:spPr>
        <p:txBody>
          <a:bodyPr>
            <a:normAutofit/>
          </a:bodyPr>
          <a:lstStyle/>
          <a:p>
            <a:r>
              <a:rPr lang="en-US" dirty="0" smtClean="0"/>
              <a:t>Trust &amp; Fiduciary Exemption</a:t>
            </a:r>
          </a:p>
          <a:p>
            <a:pPr lvl="1"/>
            <a:r>
              <a:rPr lang="en-US" dirty="0" smtClean="0"/>
              <a:t>Compensation calculations are being done. </a:t>
            </a:r>
          </a:p>
          <a:p>
            <a:pPr lvl="1"/>
            <a:r>
              <a:rPr lang="en-US" dirty="0" smtClean="0"/>
              <a:t>Permissible gyrations</a:t>
            </a:r>
          </a:p>
          <a:p>
            <a:pPr lvl="2"/>
            <a:r>
              <a:rPr lang="en-US" dirty="0" smtClean="0"/>
              <a:t>Accounts open &lt; 3 months </a:t>
            </a:r>
          </a:p>
          <a:p>
            <a:pPr lvl="2"/>
            <a:r>
              <a:rPr lang="en-US" dirty="0" smtClean="0"/>
              <a:t>De </a:t>
            </a:r>
            <a:r>
              <a:rPr lang="en-US" dirty="0" err="1" smtClean="0"/>
              <a:t>minimis</a:t>
            </a:r>
            <a:r>
              <a:rPr lang="en-US" dirty="0" smtClean="0"/>
              <a:t> accounts</a:t>
            </a:r>
          </a:p>
          <a:p>
            <a:pPr lvl="2"/>
            <a:r>
              <a:rPr lang="en-US" dirty="0" smtClean="0"/>
              <a:t>Bank versus account-by-account</a:t>
            </a:r>
          </a:p>
          <a:p>
            <a:pPr lvl="1"/>
            <a:r>
              <a:rPr lang="en-US" dirty="0" smtClean="0"/>
              <a:t>Still over 90%?? 95%?</a:t>
            </a:r>
          </a:p>
          <a:p>
            <a:pPr lvl="1"/>
            <a:r>
              <a:rPr lang="en-US" dirty="0" smtClean="0"/>
              <a:t>Have you checked your inputs? Are you picking up any new compensation schemes?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Back to the basics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239000" cy="5084136"/>
          </a:xfrm>
        </p:spPr>
        <p:txBody>
          <a:bodyPr/>
          <a:lstStyle/>
          <a:p>
            <a:r>
              <a:rPr lang="en-US" dirty="0" smtClean="0"/>
              <a:t>Safekeeping &amp; custody exemption</a:t>
            </a:r>
          </a:p>
          <a:p>
            <a:pPr lvl="1"/>
            <a:r>
              <a:rPr lang="en-US" dirty="0" smtClean="0"/>
              <a:t>Employee &amp; entity compensation</a:t>
            </a:r>
          </a:p>
          <a:p>
            <a:pPr lvl="1"/>
            <a:r>
              <a:rPr lang="en-US" dirty="0" smtClean="0"/>
              <a:t>Investment advice restriction</a:t>
            </a:r>
          </a:p>
          <a:p>
            <a:r>
              <a:rPr lang="en-US" dirty="0" smtClean="0"/>
              <a:t>Money market mutual fund sweep exemption</a:t>
            </a:r>
          </a:p>
          <a:p>
            <a:pPr lvl="1"/>
            <a:r>
              <a:rPr lang="en-US" dirty="0" smtClean="0"/>
              <a:t>Load vs. No load funds</a:t>
            </a:r>
          </a:p>
          <a:p>
            <a:r>
              <a:rPr lang="en-US" dirty="0" smtClean="0"/>
              <a:t>Networking Exemption</a:t>
            </a:r>
          </a:p>
          <a:p>
            <a:pPr lvl="1"/>
            <a:r>
              <a:rPr lang="en-US" dirty="0" smtClean="0"/>
              <a:t>Nominal &amp; higher-than-nominal options</a:t>
            </a:r>
          </a:p>
          <a:p>
            <a:pPr lvl="1"/>
            <a:r>
              <a:rPr lang="en-US" dirty="0" smtClean="0"/>
              <a:t>Details, details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What’s old is new again!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239000" cy="5160336"/>
          </a:xfrm>
        </p:spPr>
        <p:txBody>
          <a:bodyPr/>
          <a:lstStyle/>
          <a:p>
            <a:r>
              <a:rPr lang="en-US" dirty="0" smtClean="0"/>
              <a:t>No regulatory guidance or interpretation, as promised!</a:t>
            </a:r>
          </a:p>
          <a:p>
            <a:r>
              <a:rPr lang="en-US" dirty="0" smtClean="0"/>
              <a:t>No change to the regulations…no commentary…no major findings.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What’s missing?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239000" cy="5160336"/>
          </a:xfrm>
        </p:spPr>
        <p:txBody>
          <a:bodyPr/>
          <a:lstStyle/>
          <a:p>
            <a:r>
              <a:rPr lang="en-US" dirty="0" smtClean="0"/>
              <a:t>Further clarification &amp; definitions</a:t>
            </a:r>
          </a:p>
          <a:p>
            <a:pPr lvl="1"/>
            <a:r>
              <a:rPr lang="en-US" dirty="0" smtClean="0"/>
              <a:t>Non-relationship compensation</a:t>
            </a:r>
          </a:p>
          <a:p>
            <a:pPr lvl="1"/>
            <a:r>
              <a:rPr lang="en-US" dirty="0" smtClean="0"/>
              <a:t>Accommodation trades</a:t>
            </a:r>
          </a:p>
          <a:p>
            <a:pPr lvl="1"/>
            <a:r>
              <a:rPr lang="en-US" dirty="0" smtClean="0"/>
              <a:t>Advertising restrictions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Bank referrals routed through dual employees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Building a Referral Program</a:t>
            </a:r>
            <a:br>
              <a:rPr lang="en-US" dirty="0" smtClean="0"/>
            </a:br>
            <a:r>
              <a:rPr lang="en-US" sz="3100" i="1" dirty="0" smtClean="0"/>
              <a:t>Where are the compliance risks?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After a round of golf, a new to small town broker/dealer approaches a trust company president about acting as a referral source. </a:t>
            </a:r>
          </a:p>
          <a:p>
            <a:r>
              <a:rPr lang="en-US" dirty="0" smtClean="0"/>
              <a:t>Trust company president thinks his employees would react well to the potential added income so he says yes.</a:t>
            </a:r>
          </a:p>
          <a:p>
            <a:r>
              <a:rPr lang="en-US" dirty="0" smtClean="0"/>
              <a:t>The broker/dealer is willing to pay $35 for each referral that results in a sale.</a:t>
            </a:r>
          </a:p>
          <a:p>
            <a:r>
              <a:rPr lang="en-US" dirty="0" smtClean="0"/>
              <a:t>Each trust advisor receives a beach ball and $25 gas card after their first referral.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Building a referral program,</a:t>
            </a:r>
            <a:br>
              <a:rPr lang="en-US" dirty="0" smtClean="0"/>
            </a:br>
            <a:r>
              <a:rPr lang="en-US" sz="3100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Plus, for each of the 3 trust company branches, the broker/dealer will award $100 to the branch manager whose branch makes 10 or more referrals.</a:t>
            </a:r>
          </a:p>
          <a:p>
            <a:r>
              <a:rPr lang="en-US" dirty="0" smtClean="0"/>
              <a:t>Would it help if the trust advisors and/or client support staff were licensed with the broker/dealer?</a:t>
            </a:r>
          </a:p>
          <a:p>
            <a:r>
              <a:rPr lang="en-US" dirty="0" smtClean="0"/>
              <a:t>Could trust company branch managers still get the $100 promised?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Building a referral program,</a:t>
            </a:r>
            <a:br>
              <a:rPr lang="en-US" dirty="0" smtClean="0"/>
            </a:br>
            <a:r>
              <a:rPr lang="en-US" sz="3100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Could the broker/dealer invite trust company employees (not licensed) to an educational seminar?</a:t>
            </a:r>
          </a:p>
          <a:p>
            <a:r>
              <a:rPr lang="en-US" dirty="0" smtClean="0"/>
              <a:t>What if they have to pass along a certain number of referrals to qualify for the seminar to be held in Cancun?</a:t>
            </a:r>
          </a:p>
          <a:p>
            <a:endParaRPr lang="en-US" dirty="0"/>
          </a:p>
        </p:txBody>
      </p:sp>
      <p:pic>
        <p:nvPicPr>
          <p:cNvPr id="1027" name="Picture 3" descr="C:\Documents and Settings\uvkv5\Local Settings\Temporary Internet Files\Content.IE5\J8OFFH3O\MP90042802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3962400"/>
            <a:ext cx="2362200" cy="236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872</TotalTime>
  <Words>322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Opulent</vt:lpstr>
      <vt:lpstr>Regulation R What Now?</vt:lpstr>
      <vt:lpstr>Back to the basics </vt:lpstr>
      <vt:lpstr>Back to the basics </vt:lpstr>
      <vt:lpstr>What’s old is new again! </vt:lpstr>
      <vt:lpstr>What’s missing? </vt:lpstr>
      <vt:lpstr>Building a Referral Program Where are the compliance risks?</vt:lpstr>
      <vt:lpstr>Building a referral program, continued</vt:lpstr>
      <vt:lpstr>Building a referral program, continued</vt:lpstr>
    </vt:vector>
  </TitlesOfParts>
  <Company>SunTrust Banks,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Regulation R What’s next?</dc:title>
  <dc:creator>Kathryn Vest</dc:creator>
  <cp:lastModifiedBy>Kathryn Vest</cp:lastModifiedBy>
  <cp:revision>73</cp:revision>
  <dcterms:created xsi:type="dcterms:W3CDTF">2012-02-09T16:21:06Z</dcterms:created>
  <dcterms:modified xsi:type="dcterms:W3CDTF">2012-03-12T17:12:08Z</dcterms:modified>
</cp:coreProperties>
</file>