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8"/>
  </p:notesMasterIdLst>
  <p:sldIdLst>
    <p:sldId id="256" r:id="rId2"/>
    <p:sldId id="263" r:id="rId3"/>
    <p:sldId id="267" r:id="rId4"/>
    <p:sldId id="266" r:id="rId5"/>
    <p:sldId id="286" r:id="rId6"/>
    <p:sldId id="264" r:id="rId7"/>
    <p:sldId id="269" r:id="rId8"/>
    <p:sldId id="288" r:id="rId9"/>
    <p:sldId id="287" r:id="rId10"/>
    <p:sldId id="295" r:id="rId11"/>
    <p:sldId id="297" r:id="rId12"/>
    <p:sldId id="298" r:id="rId13"/>
    <p:sldId id="290" r:id="rId14"/>
    <p:sldId id="292" r:id="rId15"/>
    <p:sldId id="294" r:id="rId16"/>
    <p:sldId id="293"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0345" autoAdjust="0"/>
  </p:normalViewPr>
  <p:slideViewPr>
    <p:cSldViewPr>
      <p:cViewPr varScale="1">
        <p:scale>
          <a:sx n="101" d="100"/>
          <a:sy n="101" d="100"/>
        </p:scale>
        <p:origin x="-183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CC1E32-56E3-46F2-9D03-571F3D06B26E}"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15BD6D74-FAB2-4A75-8914-04C776556F2E}">
      <dgm:prSet phldrT="[Text]"/>
      <dgm:spPr/>
      <dgm:t>
        <a:bodyPr/>
        <a:lstStyle/>
        <a:p>
          <a:r>
            <a:rPr lang="en-US" dirty="0"/>
            <a:t>BHC</a:t>
          </a:r>
        </a:p>
      </dgm:t>
    </dgm:pt>
    <dgm:pt modelId="{DF0901BD-76FD-411C-81C1-93D921AA4EC9}" type="parTrans" cxnId="{7152B87B-50A9-48FA-9AF2-53D36E819B81}">
      <dgm:prSet/>
      <dgm:spPr/>
      <dgm:t>
        <a:bodyPr/>
        <a:lstStyle/>
        <a:p>
          <a:endParaRPr lang="en-US"/>
        </a:p>
      </dgm:t>
    </dgm:pt>
    <dgm:pt modelId="{5DE00459-83F0-4006-B0AB-A6824D3D7C66}" type="sibTrans" cxnId="{7152B87B-50A9-48FA-9AF2-53D36E819B81}">
      <dgm:prSet/>
      <dgm:spPr/>
      <dgm:t>
        <a:bodyPr/>
        <a:lstStyle/>
        <a:p>
          <a:endParaRPr lang="en-US"/>
        </a:p>
      </dgm:t>
    </dgm:pt>
    <dgm:pt modelId="{BD1A8537-EDEF-4EE2-8FE1-1BD153099E19}">
      <dgm:prSet phldrT="[Text]"/>
      <dgm:spPr/>
      <dgm:t>
        <a:bodyPr/>
        <a:lstStyle/>
        <a:p>
          <a:r>
            <a:rPr lang="en-US" dirty="0"/>
            <a:t>Broker-Dealer</a:t>
          </a:r>
        </a:p>
      </dgm:t>
    </dgm:pt>
    <dgm:pt modelId="{1AA1B7F2-58E1-4B16-BBD1-9ADF8AE163CA}" type="parTrans" cxnId="{0C04AB2F-38F4-4D62-94DE-43192A8C78DE}">
      <dgm:prSet/>
      <dgm:spPr/>
      <dgm:t>
        <a:bodyPr/>
        <a:lstStyle/>
        <a:p>
          <a:endParaRPr lang="en-US"/>
        </a:p>
      </dgm:t>
    </dgm:pt>
    <dgm:pt modelId="{32D8B2A5-8AE7-4588-9E5A-6672641EB32B}" type="sibTrans" cxnId="{0C04AB2F-38F4-4D62-94DE-43192A8C78DE}">
      <dgm:prSet/>
      <dgm:spPr/>
      <dgm:t>
        <a:bodyPr/>
        <a:lstStyle/>
        <a:p>
          <a:endParaRPr lang="en-US"/>
        </a:p>
      </dgm:t>
    </dgm:pt>
    <dgm:pt modelId="{7B10011B-EEA9-451F-85D5-1F480ED2FF93}">
      <dgm:prSet phldrT="[Text]"/>
      <dgm:spPr/>
      <dgm:t>
        <a:bodyPr/>
        <a:lstStyle/>
        <a:p>
          <a:r>
            <a:rPr lang="en-US" dirty="0" smtClean="0"/>
            <a:t>Bank</a:t>
          </a:r>
          <a:endParaRPr lang="en-US" dirty="0"/>
        </a:p>
      </dgm:t>
    </dgm:pt>
    <dgm:pt modelId="{7580317A-D832-4A8C-A5B1-2BDE0A9ACEA7}" type="parTrans" cxnId="{6762B814-DD33-4617-800E-06273B802203}">
      <dgm:prSet/>
      <dgm:spPr/>
      <dgm:t>
        <a:bodyPr/>
        <a:lstStyle/>
        <a:p>
          <a:endParaRPr lang="en-US"/>
        </a:p>
      </dgm:t>
    </dgm:pt>
    <dgm:pt modelId="{A8A30BE2-BB2B-4691-8A8B-B527DC55F5AA}" type="sibTrans" cxnId="{6762B814-DD33-4617-800E-06273B802203}">
      <dgm:prSet/>
      <dgm:spPr/>
      <dgm:t>
        <a:bodyPr/>
        <a:lstStyle/>
        <a:p>
          <a:endParaRPr lang="en-US"/>
        </a:p>
      </dgm:t>
    </dgm:pt>
    <dgm:pt modelId="{4DA3DC91-6261-4255-973B-F5371C0B2652}">
      <dgm:prSet phldrT="[Text]"/>
      <dgm:spPr/>
      <dgm:t>
        <a:bodyPr/>
        <a:lstStyle/>
        <a:p>
          <a:r>
            <a:rPr lang="en-US" dirty="0"/>
            <a:t>Investment Advisor</a:t>
          </a:r>
        </a:p>
      </dgm:t>
    </dgm:pt>
    <dgm:pt modelId="{9074585F-3ACB-4F3E-BC07-6888D76FD687}" type="parTrans" cxnId="{FF53A225-9D9B-4F3F-A257-01D84F7C31BF}">
      <dgm:prSet/>
      <dgm:spPr/>
      <dgm:t>
        <a:bodyPr/>
        <a:lstStyle/>
        <a:p>
          <a:endParaRPr lang="en-US"/>
        </a:p>
      </dgm:t>
    </dgm:pt>
    <dgm:pt modelId="{D1D0A2D1-142A-4C5D-BE27-28DC96DA93BF}" type="sibTrans" cxnId="{FF53A225-9D9B-4F3F-A257-01D84F7C31BF}">
      <dgm:prSet/>
      <dgm:spPr/>
      <dgm:t>
        <a:bodyPr/>
        <a:lstStyle/>
        <a:p>
          <a:endParaRPr lang="en-US"/>
        </a:p>
      </dgm:t>
    </dgm:pt>
    <dgm:pt modelId="{498E7637-6DE5-40AA-8388-9385D6FB97BD}">
      <dgm:prSet/>
      <dgm:spPr/>
      <dgm:t>
        <a:bodyPr/>
        <a:lstStyle/>
        <a:p>
          <a:r>
            <a:rPr lang="en-US" dirty="0"/>
            <a:t>Insurance</a:t>
          </a:r>
        </a:p>
      </dgm:t>
    </dgm:pt>
    <dgm:pt modelId="{14BE39ED-3DE1-45DD-BAE3-0C253B4B432C}" type="parTrans" cxnId="{E10FDA93-2C84-4DF7-AE9B-A1EF3DAA95D1}">
      <dgm:prSet/>
      <dgm:spPr/>
      <dgm:t>
        <a:bodyPr/>
        <a:lstStyle/>
        <a:p>
          <a:endParaRPr lang="en-US"/>
        </a:p>
      </dgm:t>
    </dgm:pt>
    <dgm:pt modelId="{23536230-CCDD-4333-80CF-B709D212E0D6}" type="sibTrans" cxnId="{E10FDA93-2C84-4DF7-AE9B-A1EF3DAA95D1}">
      <dgm:prSet/>
      <dgm:spPr/>
      <dgm:t>
        <a:bodyPr/>
        <a:lstStyle/>
        <a:p>
          <a:endParaRPr lang="en-US"/>
        </a:p>
      </dgm:t>
    </dgm:pt>
    <dgm:pt modelId="{7480C854-0F91-4A94-BF9E-A79F4556AF10}">
      <dgm:prSet/>
      <dgm:spPr/>
      <dgm:t>
        <a:bodyPr/>
        <a:lstStyle/>
        <a:p>
          <a:r>
            <a:rPr lang="en-US" dirty="0"/>
            <a:t>Investment Advisor</a:t>
          </a:r>
        </a:p>
      </dgm:t>
    </dgm:pt>
    <dgm:pt modelId="{FE74FE5B-2A73-485F-BFB1-79B2124E2167}" type="parTrans" cxnId="{8CB795DF-5EC5-49DB-B1EF-E894DDBDF97B}">
      <dgm:prSet/>
      <dgm:spPr/>
      <dgm:t>
        <a:bodyPr/>
        <a:lstStyle/>
        <a:p>
          <a:endParaRPr lang="en-US"/>
        </a:p>
      </dgm:t>
    </dgm:pt>
    <dgm:pt modelId="{FE4207ED-CCFD-4AD3-B94C-35A630B938A6}" type="sibTrans" cxnId="{8CB795DF-5EC5-49DB-B1EF-E894DDBDF97B}">
      <dgm:prSet/>
      <dgm:spPr/>
      <dgm:t>
        <a:bodyPr/>
        <a:lstStyle/>
        <a:p>
          <a:endParaRPr lang="en-US"/>
        </a:p>
      </dgm:t>
    </dgm:pt>
    <dgm:pt modelId="{8B409148-818E-4AE8-935E-17819C0279E3}">
      <dgm:prSet/>
      <dgm:spPr/>
      <dgm:t>
        <a:bodyPr/>
        <a:lstStyle/>
        <a:p>
          <a:r>
            <a:rPr lang="en-US" dirty="0"/>
            <a:t>Investment Advisor</a:t>
          </a:r>
        </a:p>
      </dgm:t>
    </dgm:pt>
    <dgm:pt modelId="{53A629A9-851D-437E-824E-53F32BB60684}" type="parTrans" cxnId="{CA74570F-ACAC-4C6B-B406-66DC98809A21}">
      <dgm:prSet/>
      <dgm:spPr/>
      <dgm:t>
        <a:bodyPr/>
        <a:lstStyle/>
        <a:p>
          <a:endParaRPr lang="en-US"/>
        </a:p>
      </dgm:t>
    </dgm:pt>
    <dgm:pt modelId="{67DB1E04-2EA6-475B-9102-0845FDF214CB}" type="sibTrans" cxnId="{CA74570F-ACAC-4C6B-B406-66DC98809A21}">
      <dgm:prSet/>
      <dgm:spPr/>
      <dgm:t>
        <a:bodyPr/>
        <a:lstStyle/>
        <a:p>
          <a:endParaRPr lang="en-US"/>
        </a:p>
      </dgm:t>
    </dgm:pt>
    <dgm:pt modelId="{1C165A97-8E25-4109-B389-7B3908DD3287}">
      <dgm:prSet/>
      <dgm:spPr/>
      <dgm:t>
        <a:bodyPr/>
        <a:lstStyle/>
        <a:p>
          <a:r>
            <a:rPr lang="en-US" dirty="0"/>
            <a:t>Financial Advisors</a:t>
          </a:r>
        </a:p>
      </dgm:t>
    </dgm:pt>
    <dgm:pt modelId="{20753C31-7AB5-4DB3-8A14-73CB859CFD1A}" type="parTrans" cxnId="{873946BA-C902-48B5-B1DB-B164C8D085C0}">
      <dgm:prSet/>
      <dgm:spPr/>
      <dgm:t>
        <a:bodyPr/>
        <a:lstStyle/>
        <a:p>
          <a:endParaRPr lang="en-US"/>
        </a:p>
      </dgm:t>
    </dgm:pt>
    <dgm:pt modelId="{C6F2DE60-718E-45FC-800F-891471E2FF35}" type="sibTrans" cxnId="{873946BA-C902-48B5-B1DB-B164C8D085C0}">
      <dgm:prSet/>
      <dgm:spPr/>
      <dgm:t>
        <a:bodyPr/>
        <a:lstStyle/>
        <a:p>
          <a:endParaRPr lang="en-US"/>
        </a:p>
      </dgm:t>
    </dgm:pt>
    <dgm:pt modelId="{49123ED7-8632-430B-A599-D504BDFC8CCF}">
      <dgm:prSet/>
      <dgm:spPr/>
      <dgm:t>
        <a:bodyPr/>
        <a:lstStyle/>
        <a:p>
          <a:r>
            <a:rPr lang="en-US" dirty="0"/>
            <a:t>Trust Company</a:t>
          </a:r>
        </a:p>
      </dgm:t>
    </dgm:pt>
    <dgm:pt modelId="{166F69E7-A856-4393-9A1A-5B639D1619C1}" type="parTrans" cxnId="{7F8D9911-62AE-41E7-8EFD-6B490D3BB2DF}">
      <dgm:prSet/>
      <dgm:spPr/>
      <dgm:t>
        <a:bodyPr/>
        <a:lstStyle/>
        <a:p>
          <a:endParaRPr lang="en-US"/>
        </a:p>
      </dgm:t>
    </dgm:pt>
    <dgm:pt modelId="{9131AA73-6943-42F2-97C2-E332C3FF2479}" type="sibTrans" cxnId="{7F8D9911-62AE-41E7-8EFD-6B490D3BB2DF}">
      <dgm:prSet/>
      <dgm:spPr/>
      <dgm:t>
        <a:bodyPr/>
        <a:lstStyle/>
        <a:p>
          <a:endParaRPr lang="en-US"/>
        </a:p>
      </dgm:t>
    </dgm:pt>
    <dgm:pt modelId="{3AAF073C-EE6D-4354-B323-35FEF8094F33}" type="pres">
      <dgm:prSet presAssocID="{62CC1E32-56E3-46F2-9D03-571F3D06B26E}" presName="hierChild1" presStyleCnt="0">
        <dgm:presLayoutVars>
          <dgm:orgChart val="1"/>
          <dgm:chPref val="1"/>
          <dgm:dir/>
          <dgm:animOne val="branch"/>
          <dgm:animLvl val="lvl"/>
          <dgm:resizeHandles/>
        </dgm:presLayoutVars>
      </dgm:prSet>
      <dgm:spPr/>
      <dgm:t>
        <a:bodyPr/>
        <a:lstStyle/>
        <a:p>
          <a:endParaRPr lang="en-US"/>
        </a:p>
      </dgm:t>
    </dgm:pt>
    <dgm:pt modelId="{0AFB6E11-E7FF-4438-837D-A8DDBC4F55B5}" type="pres">
      <dgm:prSet presAssocID="{15BD6D74-FAB2-4A75-8914-04C776556F2E}" presName="hierRoot1" presStyleCnt="0">
        <dgm:presLayoutVars>
          <dgm:hierBranch val="init"/>
        </dgm:presLayoutVars>
      </dgm:prSet>
      <dgm:spPr/>
    </dgm:pt>
    <dgm:pt modelId="{EF806DBB-20D1-4AF6-AA89-9CC1F9A2C063}" type="pres">
      <dgm:prSet presAssocID="{15BD6D74-FAB2-4A75-8914-04C776556F2E}" presName="rootComposite1" presStyleCnt="0"/>
      <dgm:spPr/>
    </dgm:pt>
    <dgm:pt modelId="{F0768DB9-5A18-4D55-91AB-7BC931AAC88E}" type="pres">
      <dgm:prSet presAssocID="{15BD6D74-FAB2-4A75-8914-04C776556F2E}" presName="rootText1" presStyleLbl="node0" presStyleIdx="0" presStyleCnt="1" custAng="0">
        <dgm:presLayoutVars>
          <dgm:chPref val="3"/>
        </dgm:presLayoutVars>
      </dgm:prSet>
      <dgm:spPr/>
      <dgm:t>
        <a:bodyPr/>
        <a:lstStyle/>
        <a:p>
          <a:endParaRPr lang="en-US"/>
        </a:p>
      </dgm:t>
    </dgm:pt>
    <dgm:pt modelId="{E5BCF73D-7C92-46C3-B296-20DD3F597D0A}" type="pres">
      <dgm:prSet presAssocID="{15BD6D74-FAB2-4A75-8914-04C776556F2E}" presName="rootConnector1" presStyleLbl="node1" presStyleIdx="0" presStyleCnt="0"/>
      <dgm:spPr/>
      <dgm:t>
        <a:bodyPr/>
        <a:lstStyle/>
        <a:p>
          <a:endParaRPr lang="en-US"/>
        </a:p>
      </dgm:t>
    </dgm:pt>
    <dgm:pt modelId="{D2DB9590-DEFC-492B-A447-D8EAF0EB7CBA}" type="pres">
      <dgm:prSet presAssocID="{15BD6D74-FAB2-4A75-8914-04C776556F2E}" presName="hierChild2" presStyleCnt="0"/>
      <dgm:spPr/>
    </dgm:pt>
    <dgm:pt modelId="{6899D4C3-D60E-4075-9071-E60A42C7F544}" type="pres">
      <dgm:prSet presAssocID="{1AA1B7F2-58E1-4B16-BBD1-9ADF8AE163CA}" presName="Name37" presStyleLbl="parChTrans1D2" presStyleIdx="0" presStyleCnt="6"/>
      <dgm:spPr/>
      <dgm:t>
        <a:bodyPr/>
        <a:lstStyle/>
        <a:p>
          <a:endParaRPr lang="en-US"/>
        </a:p>
      </dgm:t>
    </dgm:pt>
    <dgm:pt modelId="{CFEDD15E-73F7-459B-B41E-E12EED4B2F55}" type="pres">
      <dgm:prSet presAssocID="{BD1A8537-EDEF-4EE2-8FE1-1BD153099E19}" presName="hierRoot2" presStyleCnt="0">
        <dgm:presLayoutVars>
          <dgm:hierBranch val="init"/>
        </dgm:presLayoutVars>
      </dgm:prSet>
      <dgm:spPr/>
    </dgm:pt>
    <dgm:pt modelId="{86DFDA26-1A7C-46E4-AD02-8276728A46A6}" type="pres">
      <dgm:prSet presAssocID="{BD1A8537-EDEF-4EE2-8FE1-1BD153099E19}" presName="rootComposite" presStyleCnt="0"/>
      <dgm:spPr/>
    </dgm:pt>
    <dgm:pt modelId="{9EFA62F0-6931-42CA-905F-B0253533447A}" type="pres">
      <dgm:prSet presAssocID="{BD1A8537-EDEF-4EE2-8FE1-1BD153099E19}" presName="rootText" presStyleLbl="node2" presStyleIdx="0" presStyleCnt="6">
        <dgm:presLayoutVars>
          <dgm:chPref val="3"/>
        </dgm:presLayoutVars>
      </dgm:prSet>
      <dgm:spPr/>
      <dgm:t>
        <a:bodyPr/>
        <a:lstStyle/>
        <a:p>
          <a:endParaRPr lang="en-US"/>
        </a:p>
      </dgm:t>
    </dgm:pt>
    <dgm:pt modelId="{2C2080B5-BA40-4D80-B0F4-B35F97B6C5D1}" type="pres">
      <dgm:prSet presAssocID="{BD1A8537-EDEF-4EE2-8FE1-1BD153099E19}" presName="rootConnector" presStyleLbl="node2" presStyleIdx="0" presStyleCnt="6"/>
      <dgm:spPr/>
      <dgm:t>
        <a:bodyPr/>
        <a:lstStyle/>
        <a:p>
          <a:endParaRPr lang="en-US"/>
        </a:p>
      </dgm:t>
    </dgm:pt>
    <dgm:pt modelId="{D88F00C2-2F71-4E79-83D0-5DB285E69037}" type="pres">
      <dgm:prSet presAssocID="{BD1A8537-EDEF-4EE2-8FE1-1BD153099E19}" presName="hierChild4" presStyleCnt="0"/>
      <dgm:spPr/>
    </dgm:pt>
    <dgm:pt modelId="{A83A4610-ACCD-4EF9-9892-098B4BEF5740}" type="pres">
      <dgm:prSet presAssocID="{20753C31-7AB5-4DB3-8A14-73CB859CFD1A}" presName="Name37" presStyleLbl="parChTrans1D3" presStyleIdx="0" presStyleCnt="2"/>
      <dgm:spPr/>
      <dgm:t>
        <a:bodyPr/>
        <a:lstStyle/>
        <a:p>
          <a:endParaRPr lang="en-US"/>
        </a:p>
      </dgm:t>
    </dgm:pt>
    <dgm:pt modelId="{9CCE4233-535D-4030-8559-7A1EB5A74E69}" type="pres">
      <dgm:prSet presAssocID="{1C165A97-8E25-4109-B389-7B3908DD3287}" presName="hierRoot2" presStyleCnt="0">
        <dgm:presLayoutVars>
          <dgm:hierBranch val="init"/>
        </dgm:presLayoutVars>
      </dgm:prSet>
      <dgm:spPr/>
    </dgm:pt>
    <dgm:pt modelId="{F9DD703F-DFE3-4F4B-8AAB-EF8776278DF0}" type="pres">
      <dgm:prSet presAssocID="{1C165A97-8E25-4109-B389-7B3908DD3287}" presName="rootComposite" presStyleCnt="0"/>
      <dgm:spPr/>
    </dgm:pt>
    <dgm:pt modelId="{321F1F50-46D5-43F8-969B-4EFBC5622296}" type="pres">
      <dgm:prSet presAssocID="{1C165A97-8E25-4109-B389-7B3908DD3287}" presName="rootText" presStyleLbl="node3" presStyleIdx="0" presStyleCnt="2">
        <dgm:presLayoutVars>
          <dgm:chPref val="3"/>
        </dgm:presLayoutVars>
      </dgm:prSet>
      <dgm:spPr/>
      <dgm:t>
        <a:bodyPr/>
        <a:lstStyle/>
        <a:p>
          <a:endParaRPr lang="en-US"/>
        </a:p>
      </dgm:t>
    </dgm:pt>
    <dgm:pt modelId="{7B085C66-FBDB-4A72-BEBF-A9EAAA36B1D8}" type="pres">
      <dgm:prSet presAssocID="{1C165A97-8E25-4109-B389-7B3908DD3287}" presName="rootConnector" presStyleLbl="node3" presStyleIdx="0" presStyleCnt="2"/>
      <dgm:spPr/>
      <dgm:t>
        <a:bodyPr/>
        <a:lstStyle/>
        <a:p>
          <a:endParaRPr lang="en-US"/>
        </a:p>
      </dgm:t>
    </dgm:pt>
    <dgm:pt modelId="{4348EDC2-521A-46C3-96C0-DC7DBC906E2A}" type="pres">
      <dgm:prSet presAssocID="{1C165A97-8E25-4109-B389-7B3908DD3287}" presName="hierChild4" presStyleCnt="0"/>
      <dgm:spPr/>
    </dgm:pt>
    <dgm:pt modelId="{BF8F8D24-CBB9-4E08-88D4-72F9CF6C9F51}" type="pres">
      <dgm:prSet presAssocID="{1C165A97-8E25-4109-B389-7B3908DD3287}" presName="hierChild5" presStyleCnt="0"/>
      <dgm:spPr/>
    </dgm:pt>
    <dgm:pt modelId="{FEED79C0-E603-48B8-B740-725C19AC7E13}" type="pres">
      <dgm:prSet presAssocID="{BD1A8537-EDEF-4EE2-8FE1-1BD153099E19}" presName="hierChild5" presStyleCnt="0"/>
      <dgm:spPr/>
    </dgm:pt>
    <dgm:pt modelId="{45FFD2B6-99B5-406C-A091-AE8C0E10AC73}" type="pres">
      <dgm:prSet presAssocID="{7580317A-D832-4A8C-A5B1-2BDE0A9ACEA7}" presName="Name37" presStyleLbl="parChTrans1D2" presStyleIdx="1" presStyleCnt="6"/>
      <dgm:spPr/>
      <dgm:t>
        <a:bodyPr/>
        <a:lstStyle/>
        <a:p>
          <a:endParaRPr lang="en-US"/>
        </a:p>
      </dgm:t>
    </dgm:pt>
    <dgm:pt modelId="{7EFF03A8-36B9-40BB-B9C6-03C819F62B11}" type="pres">
      <dgm:prSet presAssocID="{7B10011B-EEA9-451F-85D5-1F480ED2FF93}" presName="hierRoot2" presStyleCnt="0">
        <dgm:presLayoutVars>
          <dgm:hierBranch val="init"/>
        </dgm:presLayoutVars>
      </dgm:prSet>
      <dgm:spPr/>
    </dgm:pt>
    <dgm:pt modelId="{FDF304E2-A57A-4F25-9570-C416F23AA62A}" type="pres">
      <dgm:prSet presAssocID="{7B10011B-EEA9-451F-85D5-1F480ED2FF93}" presName="rootComposite" presStyleCnt="0"/>
      <dgm:spPr/>
    </dgm:pt>
    <dgm:pt modelId="{CF18C187-AFAE-46EA-A950-64B50E22F43D}" type="pres">
      <dgm:prSet presAssocID="{7B10011B-EEA9-451F-85D5-1F480ED2FF93}" presName="rootText" presStyleLbl="node2" presStyleIdx="1" presStyleCnt="6">
        <dgm:presLayoutVars>
          <dgm:chPref val="3"/>
        </dgm:presLayoutVars>
      </dgm:prSet>
      <dgm:spPr/>
      <dgm:t>
        <a:bodyPr/>
        <a:lstStyle/>
        <a:p>
          <a:endParaRPr lang="en-US"/>
        </a:p>
      </dgm:t>
    </dgm:pt>
    <dgm:pt modelId="{892DC196-DF73-4004-AB37-02645F1832BC}" type="pres">
      <dgm:prSet presAssocID="{7B10011B-EEA9-451F-85D5-1F480ED2FF93}" presName="rootConnector" presStyleLbl="node2" presStyleIdx="1" presStyleCnt="6"/>
      <dgm:spPr/>
      <dgm:t>
        <a:bodyPr/>
        <a:lstStyle/>
        <a:p>
          <a:endParaRPr lang="en-US"/>
        </a:p>
      </dgm:t>
    </dgm:pt>
    <dgm:pt modelId="{827CED0E-716F-4C57-906A-D651314E381F}" type="pres">
      <dgm:prSet presAssocID="{7B10011B-EEA9-451F-85D5-1F480ED2FF93}" presName="hierChild4" presStyleCnt="0"/>
      <dgm:spPr/>
    </dgm:pt>
    <dgm:pt modelId="{1334A7EF-60B8-4C66-87C2-1A3AA02A0F3D}" type="pres">
      <dgm:prSet presAssocID="{166F69E7-A856-4393-9A1A-5B639D1619C1}" presName="Name37" presStyleLbl="parChTrans1D3" presStyleIdx="1" presStyleCnt="2"/>
      <dgm:spPr/>
      <dgm:t>
        <a:bodyPr/>
        <a:lstStyle/>
        <a:p>
          <a:endParaRPr lang="en-US"/>
        </a:p>
      </dgm:t>
    </dgm:pt>
    <dgm:pt modelId="{C5E29FE3-4A41-4F5C-B29F-5D0CCD8A28A4}" type="pres">
      <dgm:prSet presAssocID="{49123ED7-8632-430B-A599-D504BDFC8CCF}" presName="hierRoot2" presStyleCnt="0">
        <dgm:presLayoutVars>
          <dgm:hierBranch val="init"/>
        </dgm:presLayoutVars>
      </dgm:prSet>
      <dgm:spPr/>
    </dgm:pt>
    <dgm:pt modelId="{1D94F84F-B964-4A7E-878F-6F55BF84F725}" type="pres">
      <dgm:prSet presAssocID="{49123ED7-8632-430B-A599-D504BDFC8CCF}" presName="rootComposite" presStyleCnt="0"/>
      <dgm:spPr/>
    </dgm:pt>
    <dgm:pt modelId="{A3C1A0FC-0BBB-4211-8003-1F1CC30430C2}" type="pres">
      <dgm:prSet presAssocID="{49123ED7-8632-430B-A599-D504BDFC8CCF}" presName="rootText" presStyleLbl="node3" presStyleIdx="1" presStyleCnt="2">
        <dgm:presLayoutVars>
          <dgm:chPref val="3"/>
        </dgm:presLayoutVars>
      </dgm:prSet>
      <dgm:spPr/>
      <dgm:t>
        <a:bodyPr/>
        <a:lstStyle/>
        <a:p>
          <a:endParaRPr lang="en-US"/>
        </a:p>
      </dgm:t>
    </dgm:pt>
    <dgm:pt modelId="{DF7E38DF-AF46-4CC5-8AE5-FF47CD3EEC66}" type="pres">
      <dgm:prSet presAssocID="{49123ED7-8632-430B-A599-D504BDFC8CCF}" presName="rootConnector" presStyleLbl="node3" presStyleIdx="1" presStyleCnt="2"/>
      <dgm:spPr/>
      <dgm:t>
        <a:bodyPr/>
        <a:lstStyle/>
        <a:p>
          <a:endParaRPr lang="en-US"/>
        </a:p>
      </dgm:t>
    </dgm:pt>
    <dgm:pt modelId="{0557DFFA-2445-4E9E-89FA-6157D5EF751D}" type="pres">
      <dgm:prSet presAssocID="{49123ED7-8632-430B-A599-D504BDFC8CCF}" presName="hierChild4" presStyleCnt="0"/>
      <dgm:spPr/>
    </dgm:pt>
    <dgm:pt modelId="{F6958BD7-F9A0-42B0-8B44-D905579B4ED1}" type="pres">
      <dgm:prSet presAssocID="{49123ED7-8632-430B-A599-D504BDFC8CCF}" presName="hierChild5" presStyleCnt="0"/>
      <dgm:spPr/>
    </dgm:pt>
    <dgm:pt modelId="{46E52275-710A-4BC9-98C4-98ED8363BA42}" type="pres">
      <dgm:prSet presAssocID="{7B10011B-EEA9-451F-85D5-1F480ED2FF93}" presName="hierChild5" presStyleCnt="0"/>
      <dgm:spPr/>
    </dgm:pt>
    <dgm:pt modelId="{AD8C3BB8-D375-43A3-BA48-04319509A44B}" type="pres">
      <dgm:prSet presAssocID="{9074585F-3ACB-4F3E-BC07-6888D76FD687}" presName="Name37" presStyleLbl="parChTrans1D2" presStyleIdx="2" presStyleCnt="6"/>
      <dgm:spPr/>
      <dgm:t>
        <a:bodyPr/>
        <a:lstStyle/>
        <a:p>
          <a:endParaRPr lang="en-US"/>
        </a:p>
      </dgm:t>
    </dgm:pt>
    <dgm:pt modelId="{6ADD02B6-EF09-453A-9AA5-CB812D5B1543}" type="pres">
      <dgm:prSet presAssocID="{4DA3DC91-6261-4255-973B-F5371C0B2652}" presName="hierRoot2" presStyleCnt="0">
        <dgm:presLayoutVars>
          <dgm:hierBranch val="init"/>
        </dgm:presLayoutVars>
      </dgm:prSet>
      <dgm:spPr/>
    </dgm:pt>
    <dgm:pt modelId="{FF1EFE10-B126-477C-8957-C8793D643BD1}" type="pres">
      <dgm:prSet presAssocID="{4DA3DC91-6261-4255-973B-F5371C0B2652}" presName="rootComposite" presStyleCnt="0"/>
      <dgm:spPr/>
    </dgm:pt>
    <dgm:pt modelId="{DE411F39-789E-4304-9F77-A0EE782B84D0}" type="pres">
      <dgm:prSet presAssocID="{4DA3DC91-6261-4255-973B-F5371C0B2652}" presName="rootText" presStyleLbl="node2" presStyleIdx="2" presStyleCnt="6">
        <dgm:presLayoutVars>
          <dgm:chPref val="3"/>
        </dgm:presLayoutVars>
      </dgm:prSet>
      <dgm:spPr/>
      <dgm:t>
        <a:bodyPr/>
        <a:lstStyle/>
        <a:p>
          <a:endParaRPr lang="en-US"/>
        </a:p>
      </dgm:t>
    </dgm:pt>
    <dgm:pt modelId="{3F8D2E1A-FBAB-47A9-9CE4-AEB4AD34D641}" type="pres">
      <dgm:prSet presAssocID="{4DA3DC91-6261-4255-973B-F5371C0B2652}" presName="rootConnector" presStyleLbl="node2" presStyleIdx="2" presStyleCnt="6"/>
      <dgm:spPr/>
      <dgm:t>
        <a:bodyPr/>
        <a:lstStyle/>
        <a:p>
          <a:endParaRPr lang="en-US"/>
        </a:p>
      </dgm:t>
    </dgm:pt>
    <dgm:pt modelId="{29A41808-0ED0-4ABE-ABAF-3935EABC186D}" type="pres">
      <dgm:prSet presAssocID="{4DA3DC91-6261-4255-973B-F5371C0B2652}" presName="hierChild4" presStyleCnt="0"/>
      <dgm:spPr/>
    </dgm:pt>
    <dgm:pt modelId="{6E1E3347-D615-4BE2-BD7D-3A108AD139A8}" type="pres">
      <dgm:prSet presAssocID="{4DA3DC91-6261-4255-973B-F5371C0B2652}" presName="hierChild5" presStyleCnt="0"/>
      <dgm:spPr/>
    </dgm:pt>
    <dgm:pt modelId="{990A2D1B-B034-4F53-B08F-3EE3B2D045E9}" type="pres">
      <dgm:prSet presAssocID="{14BE39ED-3DE1-45DD-BAE3-0C253B4B432C}" presName="Name37" presStyleLbl="parChTrans1D2" presStyleIdx="3" presStyleCnt="6"/>
      <dgm:spPr/>
      <dgm:t>
        <a:bodyPr/>
        <a:lstStyle/>
        <a:p>
          <a:endParaRPr lang="en-US"/>
        </a:p>
      </dgm:t>
    </dgm:pt>
    <dgm:pt modelId="{F86B4F86-7D99-4D3A-83CC-020C5816D57C}" type="pres">
      <dgm:prSet presAssocID="{498E7637-6DE5-40AA-8388-9385D6FB97BD}" presName="hierRoot2" presStyleCnt="0">
        <dgm:presLayoutVars>
          <dgm:hierBranch val="init"/>
        </dgm:presLayoutVars>
      </dgm:prSet>
      <dgm:spPr/>
    </dgm:pt>
    <dgm:pt modelId="{363EC18E-399D-4BEA-9A92-4CDA9F6826B8}" type="pres">
      <dgm:prSet presAssocID="{498E7637-6DE5-40AA-8388-9385D6FB97BD}" presName="rootComposite" presStyleCnt="0"/>
      <dgm:spPr/>
    </dgm:pt>
    <dgm:pt modelId="{35EC405B-466C-4F58-A2CC-10EF694DB1E8}" type="pres">
      <dgm:prSet presAssocID="{498E7637-6DE5-40AA-8388-9385D6FB97BD}" presName="rootText" presStyleLbl="node2" presStyleIdx="3" presStyleCnt="6">
        <dgm:presLayoutVars>
          <dgm:chPref val="3"/>
        </dgm:presLayoutVars>
      </dgm:prSet>
      <dgm:spPr/>
      <dgm:t>
        <a:bodyPr/>
        <a:lstStyle/>
        <a:p>
          <a:endParaRPr lang="en-US"/>
        </a:p>
      </dgm:t>
    </dgm:pt>
    <dgm:pt modelId="{5450D397-05F2-4B91-91AB-CBF7731B0475}" type="pres">
      <dgm:prSet presAssocID="{498E7637-6DE5-40AA-8388-9385D6FB97BD}" presName="rootConnector" presStyleLbl="node2" presStyleIdx="3" presStyleCnt="6"/>
      <dgm:spPr/>
      <dgm:t>
        <a:bodyPr/>
        <a:lstStyle/>
        <a:p>
          <a:endParaRPr lang="en-US"/>
        </a:p>
      </dgm:t>
    </dgm:pt>
    <dgm:pt modelId="{CF4ED2F6-010E-4884-B7C5-9B3F4DFDD514}" type="pres">
      <dgm:prSet presAssocID="{498E7637-6DE5-40AA-8388-9385D6FB97BD}" presName="hierChild4" presStyleCnt="0"/>
      <dgm:spPr/>
    </dgm:pt>
    <dgm:pt modelId="{23B33336-1A8C-4635-9582-8AFF9625F72E}" type="pres">
      <dgm:prSet presAssocID="{498E7637-6DE5-40AA-8388-9385D6FB97BD}" presName="hierChild5" presStyleCnt="0"/>
      <dgm:spPr/>
    </dgm:pt>
    <dgm:pt modelId="{381E1A37-EAD3-4D3A-9F6D-A90235BADE01}" type="pres">
      <dgm:prSet presAssocID="{FE74FE5B-2A73-485F-BFB1-79B2124E2167}" presName="Name37" presStyleLbl="parChTrans1D2" presStyleIdx="4" presStyleCnt="6"/>
      <dgm:spPr/>
      <dgm:t>
        <a:bodyPr/>
        <a:lstStyle/>
        <a:p>
          <a:endParaRPr lang="en-US"/>
        </a:p>
      </dgm:t>
    </dgm:pt>
    <dgm:pt modelId="{CAB679D8-EE17-4960-ADD4-6D0E0EB64CC2}" type="pres">
      <dgm:prSet presAssocID="{7480C854-0F91-4A94-BF9E-A79F4556AF10}" presName="hierRoot2" presStyleCnt="0">
        <dgm:presLayoutVars>
          <dgm:hierBranch val="init"/>
        </dgm:presLayoutVars>
      </dgm:prSet>
      <dgm:spPr/>
    </dgm:pt>
    <dgm:pt modelId="{BDA073ED-BCB3-43DC-85AF-3588EDE1F79B}" type="pres">
      <dgm:prSet presAssocID="{7480C854-0F91-4A94-BF9E-A79F4556AF10}" presName="rootComposite" presStyleCnt="0"/>
      <dgm:spPr/>
    </dgm:pt>
    <dgm:pt modelId="{1257D928-AFFF-4FDD-9604-57BAE39E359D}" type="pres">
      <dgm:prSet presAssocID="{7480C854-0F91-4A94-BF9E-A79F4556AF10}" presName="rootText" presStyleLbl="node2" presStyleIdx="4" presStyleCnt="6">
        <dgm:presLayoutVars>
          <dgm:chPref val="3"/>
        </dgm:presLayoutVars>
      </dgm:prSet>
      <dgm:spPr/>
      <dgm:t>
        <a:bodyPr/>
        <a:lstStyle/>
        <a:p>
          <a:endParaRPr lang="en-US"/>
        </a:p>
      </dgm:t>
    </dgm:pt>
    <dgm:pt modelId="{A6CA6E92-095E-4444-8CF4-4C177901B3A1}" type="pres">
      <dgm:prSet presAssocID="{7480C854-0F91-4A94-BF9E-A79F4556AF10}" presName="rootConnector" presStyleLbl="node2" presStyleIdx="4" presStyleCnt="6"/>
      <dgm:spPr/>
      <dgm:t>
        <a:bodyPr/>
        <a:lstStyle/>
        <a:p>
          <a:endParaRPr lang="en-US"/>
        </a:p>
      </dgm:t>
    </dgm:pt>
    <dgm:pt modelId="{BB774EF5-93DA-453B-8433-85CC7930A025}" type="pres">
      <dgm:prSet presAssocID="{7480C854-0F91-4A94-BF9E-A79F4556AF10}" presName="hierChild4" presStyleCnt="0"/>
      <dgm:spPr/>
    </dgm:pt>
    <dgm:pt modelId="{60E1E509-CF0C-4A82-81E2-6BB07782BDD7}" type="pres">
      <dgm:prSet presAssocID="{7480C854-0F91-4A94-BF9E-A79F4556AF10}" presName="hierChild5" presStyleCnt="0"/>
      <dgm:spPr/>
    </dgm:pt>
    <dgm:pt modelId="{CB16EDAE-2D53-4704-8640-56E4112E485F}" type="pres">
      <dgm:prSet presAssocID="{53A629A9-851D-437E-824E-53F32BB60684}" presName="Name37" presStyleLbl="parChTrans1D2" presStyleIdx="5" presStyleCnt="6"/>
      <dgm:spPr/>
      <dgm:t>
        <a:bodyPr/>
        <a:lstStyle/>
        <a:p>
          <a:endParaRPr lang="en-US"/>
        </a:p>
      </dgm:t>
    </dgm:pt>
    <dgm:pt modelId="{3BF02A22-AF2F-4C48-8E32-C80A808B4EE4}" type="pres">
      <dgm:prSet presAssocID="{8B409148-818E-4AE8-935E-17819C0279E3}" presName="hierRoot2" presStyleCnt="0">
        <dgm:presLayoutVars>
          <dgm:hierBranch val="init"/>
        </dgm:presLayoutVars>
      </dgm:prSet>
      <dgm:spPr/>
    </dgm:pt>
    <dgm:pt modelId="{09BA6B10-86E8-42F3-B454-A25AE0FD3C1D}" type="pres">
      <dgm:prSet presAssocID="{8B409148-818E-4AE8-935E-17819C0279E3}" presName="rootComposite" presStyleCnt="0"/>
      <dgm:spPr/>
    </dgm:pt>
    <dgm:pt modelId="{2791D274-2627-4A4C-AB5C-EACB9C1527CA}" type="pres">
      <dgm:prSet presAssocID="{8B409148-818E-4AE8-935E-17819C0279E3}" presName="rootText" presStyleLbl="node2" presStyleIdx="5" presStyleCnt="6">
        <dgm:presLayoutVars>
          <dgm:chPref val="3"/>
        </dgm:presLayoutVars>
      </dgm:prSet>
      <dgm:spPr/>
      <dgm:t>
        <a:bodyPr/>
        <a:lstStyle/>
        <a:p>
          <a:endParaRPr lang="en-US"/>
        </a:p>
      </dgm:t>
    </dgm:pt>
    <dgm:pt modelId="{57C4E66C-4486-4201-9069-094A6F8AE070}" type="pres">
      <dgm:prSet presAssocID="{8B409148-818E-4AE8-935E-17819C0279E3}" presName="rootConnector" presStyleLbl="node2" presStyleIdx="5" presStyleCnt="6"/>
      <dgm:spPr/>
      <dgm:t>
        <a:bodyPr/>
        <a:lstStyle/>
        <a:p>
          <a:endParaRPr lang="en-US"/>
        </a:p>
      </dgm:t>
    </dgm:pt>
    <dgm:pt modelId="{44E44291-01B1-4086-9A63-3BF9C698585B}" type="pres">
      <dgm:prSet presAssocID="{8B409148-818E-4AE8-935E-17819C0279E3}" presName="hierChild4" presStyleCnt="0"/>
      <dgm:spPr/>
    </dgm:pt>
    <dgm:pt modelId="{93BFCC74-FF02-40BB-B1FB-38123D9A858D}" type="pres">
      <dgm:prSet presAssocID="{8B409148-818E-4AE8-935E-17819C0279E3}" presName="hierChild5" presStyleCnt="0"/>
      <dgm:spPr/>
    </dgm:pt>
    <dgm:pt modelId="{84D024E1-BA4E-4A97-8363-1AFF913ECB78}" type="pres">
      <dgm:prSet presAssocID="{15BD6D74-FAB2-4A75-8914-04C776556F2E}" presName="hierChild3" presStyleCnt="0"/>
      <dgm:spPr/>
    </dgm:pt>
  </dgm:ptLst>
  <dgm:cxnLst>
    <dgm:cxn modelId="{099560C6-CE45-4455-9CF7-46E61FB9CE92}" type="presOf" srcId="{15BD6D74-FAB2-4A75-8914-04C776556F2E}" destId="{F0768DB9-5A18-4D55-91AB-7BC931AAC88E}" srcOrd="0" destOrd="0" presId="urn:microsoft.com/office/officeart/2005/8/layout/orgChart1"/>
    <dgm:cxn modelId="{43429D55-276C-4688-A32F-E903F942FE87}" type="presOf" srcId="{166F69E7-A856-4393-9A1A-5B639D1619C1}" destId="{1334A7EF-60B8-4C66-87C2-1A3AA02A0F3D}" srcOrd="0" destOrd="0" presId="urn:microsoft.com/office/officeart/2005/8/layout/orgChart1"/>
    <dgm:cxn modelId="{B3FF4B3E-D626-4509-A3E8-D9DF21106B24}" type="presOf" srcId="{8B409148-818E-4AE8-935E-17819C0279E3}" destId="{57C4E66C-4486-4201-9069-094A6F8AE070}" srcOrd="1" destOrd="0" presId="urn:microsoft.com/office/officeart/2005/8/layout/orgChart1"/>
    <dgm:cxn modelId="{873946BA-C902-48B5-B1DB-B164C8D085C0}" srcId="{BD1A8537-EDEF-4EE2-8FE1-1BD153099E19}" destId="{1C165A97-8E25-4109-B389-7B3908DD3287}" srcOrd="0" destOrd="0" parTransId="{20753C31-7AB5-4DB3-8A14-73CB859CFD1A}" sibTransId="{C6F2DE60-718E-45FC-800F-891471E2FF35}"/>
    <dgm:cxn modelId="{E6A10017-9062-4AD1-8D6C-F1B1E2F55D0F}" type="presOf" srcId="{498E7637-6DE5-40AA-8388-9385D6FB97BD}" destId="{5450D397-05F2-4B91-91AB-CBF7731B0475}" srcOrd="1" destOrd="0" presId="urn:microsoft.com/office/officeart/2005/8/layout/orgChart1"/>
    <dgm:cxn modelId="{CCCE4C6B-F8BF-4161-83E4-451125A56912}" type="presOf" srcId="{15BD6D74-FAB2-4A75-8914-04C776556F2E}" destId="{E5BCF73D-7C92-46C3-B296-20DD3F597D0A}" srcOrd="1" destOrd="0" presId="urn:microsoft.com/office/officeart/2005/8/layout/orgChart1"/>
    <dgm:cxn modelId="{F13ABD83-FC3D-4FFD-A90F-C2E33A0B2BC1}" type="presOf" srcId="{7480C854-0F91-4A94-BF9E-A79F4556AF10}" destId="{1257D928-AFFF-4FDD-9604-57BAE39E359D}" srcOrd="0" destOrd="0" presId="urn:microsoft.com/office/officeart/2005/8/layout/orgChart1"/>
    <dgm:cxn modelId="{4D4F8821-9EC9-4A42-B070-A31BB0D654BF}" type="presOf" srcId="{7580317A-D832-4A8C-A5B1-2BDE0A9ACEA7}" destId="{45FFD2B6-99B5-406C-A091-AE8C0E10AC73}" srcOrd="0" destOrd="0" presId="urn:microsoft.com/office/officeart/2005/8/layout/orgChart1"/>
    <dgm:cxn modelId="{C0949C23-B8B2-40C4-85E7-6524ED5A8F72}" type="presOf" srcId="{BD1A8537-EDEF-4EE2-8FE1-1BD153099E19}" destId="{2C2080B5-BA40-4D80-B0F4-B35F97B6C5D1}" srcOrd="1" destOrd="0" presId="urn:microsoft.com/office/officeart/2005/8/layout/orgChart1"/>
    <dgm:cxn modelId="{8CB795DF-5EC5-49DB-B1EF-E894DDBDF97B}" srcId="{15BD6D74-FAB2-4A75-8914-04C776556F2E}" destId="{7480C854-0F91-4A94-BF9E-A79F4556AF10}" srcOrd="4" destOrd="0" parTransId="{FE74FE5B-2A73-485F-BFB1-79B2124E2167}" sibTransId="{FE4207ED-CCFD-4AD3-B94C-35A630B938A6}"/>
    <dgm:cxn modelId="{0C04AB2F-38F4-4D62-94DE-43192A8C78DE}" srcId="{15BD6D74-FAB2-4A75-8914-04C776556F2E}" destId="{BD1A8537-EDEF-4EE2-8FE1-1BD153099E19}" srcOrd="0" destOrd="0" parTransId="{1AA1B7F2-58E1-4B16-BBD1-9ADF8AE163CA}" sibTransId="{32D8B2A5-8AE7-4588-9E5A-6672641EB32B}"/>
    <dgm:cxn modelId="{9C9B00E2-6632-4A10-A50F-D69029D9F3B3}" type="presOf" srcId="{7480C854-0F91-4A94-BF9E-A79F4556AF10}" destId="{A6CA6E92-095E-4444-8CF4-4C177901B3A1}" srcOrd="1" destOrd="0" presId="urn:microsoft.com/office/officeart/2005/8/layout/orgChart1"/>
    <dgm:cxn modelId="{AE5A3718-2DCA-44AB-B248-37E8BC33BEBA}" type="presOf" srcId="{1C165A97-8E25-4109-B389-7B3908DD3287}" destId="{7B085C66-FBDB-4A72-BEBF-A9EAAA36B1D8}" srcOrd="1" destOrd="0" presId="urn:microsoft.com/office/officeart/2005/8/layout/orgChart1"/>
    <dgm:cxn modelId="{977358D9-C0AE-4235-A6A5-7535249910B6}" type="presOf" srcId="{4DA3DC91-6261-4255-973B-F5371C0B2652}" destId="{DE411F39-789E-4304-9F77-A0EE782B84D0}" srcOrd="0" destOrd="0" presId="urn:microsoft.com/office/officeart/2005/8/layout/orgChart1"/>
    <dgm:cxn modelId="{F5736BCA-6773-4DD6-B1CD-71CEB5124531}" type="presOf" srcId="{BD1A8537-EDEF-4EE2-8FE1-1BD153099E19}" destId="{9EFA62F0-6931-42CA-905F-B0253533447A}" srcOrd="0" destOrd="0" presId="urn:microsoft.com/office/officeart/2005/8/layout/orgChart1"/>
    <dgm:cxn modelId="{B5BF01E7-EDD2-4A36-AA8C-F3473DD4BF44}" type="presOf" srcId="{9074585F-3ACB-4F3E-BC07-6888D76FD687}" destId="{AD8C3BB8-D375-43A3-BA48-04319509A44B}" srcOrd="0" destOrd="0" presId="urn:microsoft.com/office/officeart/2005/8/layout/orgChart1"/>
    <dgm:cxn modelId="{7152B87B-50A9-48FA-9AF2-53D36E819B81}" srcId="{62CC1E32-56E3-46F2-9D03-571F3D06B26E}" destId="{15BD6D74-FAB2-4A75-8914-04C776556F2E}" srcOrd="0" destOrd="0" parTransId="{DF0901BD-76FD-411C-81C1-93D921AA4EC9}" sibTransId="{5DE00459-83F0-4006-B0AB-A6824D3D7C66}"/>
    <dgm:cxn modelId="{7F8D9911-62AE-41E7-8EFD-6B490D3BB2DF}" srcId="{7B10011B-EEA9-451F-85D5-1F480ED2FF93}" destId="{49123ED7-8632-430B-A599-D504BDFC8CCF}" srcOrd="0" destOrd="0" parTransId="{166F69E7-A856-4393-9A1A-5B639D1619C1}" sibTransId="{9131AA73-6943-42F2-97C2-E332C3FF2479}"/>
    <dgm:cxn modelId="{5373FA6C-1DCD-4655-BDFF-2142C1C33F84}" type="presOf" srcId="{1AA1B7F2-58E1-4B16-BBD1-9ADF8AE163CA}" destId="{6899D4C3-D60E-4075-9071-E60A42C7F544}" srcOrd="0" destOrd="0" presId="urn:microsoft.com/office/officeart/2005/8/layout/orgChart1"/>
    <dgm:cxn modelId="{DD3EC486-72B1-4C1C-A2B8-4ECA6F1A16A8}" type="presOf" srcId="{49123ED7-8632-430B-A599-D504BDFC8CCF}" destId="{DF7E38DF-AF46-4CC5-8AE5-FF47CD3EEC66}" srcOrd="1" destOrd="0" presId="urn:microsoft.com/office/officeart/2005/8/layout/orgChart1"/>
    <dgm:cxn modelId="{6762B814-DD33-4617-800E-06273B802203}" srcId="{15BD6D74-FAB2-4A75-8914-04C776556F2E}" destId="{7B10011B-EEA9-451F-85D5-1F480ED2FF93}" srcOrd="1" destOrd="0" parTransId="{7580317A-D832-4A8C-A5B1-2BDE0A9ACEA7}" sibTransId="{A8A30BE2-BB2B-4691-8A8B-B527DC55F5AA}"/>
    <dgm:cxn modelId="{E71BB088-8AAE-4B74-91F4-F729DFD7F6AD}" type="presOf" srcId="{14BE39ED-3DE1-45DD-BAE3-0C253B4B432C}" destId="{990A2D1B-B034-4F53-B08F-3EE3B2D045E9}" srcOrd="0" destOrd="0" presId="urn:microsoft.com/office/officeart/2005/8/layout/orgChart1"/>
    <dgm:cxn modelId="{FF53A225-9D9B-4F3F-A257-01D84F7C31BF}" srcId="{15BD6D74-FAB2-4A75-8914-04C776556F2E}" destId="{4DA3DC91-6261-4255-973B-F5371C0B2652}" srcOrd="2" destOrd="0" parTransId="{9074585F-3ACB-4F3E-BC07-6888D76FD687}" sibTransId="{D1D0A2D1-142A-4C5D-BE27-28DC96DA93BF}"/>
    <dgm:cxn modelId="{F9C7D794-4AD3-47BB-AC77-059047ACDC96}" type="presOf" srcId="{53A629A9-851D-437E-824E-53F32BB60684}" destId="{CB16EDAE-2D53-4704-8640-56E4112E485F}" srcOrd="0" destOrd="0" presId="urn:microsoft.com/office/officeart/2005/8/layout/orgChart1"/>
    <dgm:cxn modelId="{FD4A1E92-755B-4FC0-9200-FE4370E05C03}" type="presOf" srcId="{FE74FE5B-2A73-485F-BFB1-79B2124E2167}" destId="{381E1A37-EAD3-4D3A-9F6D-A90235BADE01}" srcOrd="0" destOrd="0" presId="urn:microsoft.com/office/officeart/2005/8/layout/orgChart1"/>
    <dgm:cxn modelId="{D146B13C-6464-471C-9240-64C83C5A8844}" type="presOf" srcId="{49123ED7-8632-430B-A599-D504BDFC8CCF}" destId="{A3C1A0FC-0BBB-4211-8003-1F1CC30430C2}" srcOrd="0" destOrd="0" presId="urn:microsoft.com/office/officeart/2005/8/layout/orgChart1"/>
    <dgm:cxn modelId="{CA74570F-ACAC-4C6B-B406-66DC98809A21}" srcId="{15BD6D74-FAB2-4A75-8914-04C776556F2E}" destId="{8B409148-818E-4AE8-935E-17819C0279E3}" srcOrd="5" destOrd="0" parTransId="{53A629A9-851D-437E-824E-53F32BB60684}" sibTransId="{67DB1E04-2EA6-475B-9102-0845FDF214CB}"/>
    <dgm:cxn modelId="{D61D3735-C4C8-4B12-A61E-FDC36B322C1E}" type="presOf" srcId="{498E7637-6DE5-40AA-8388-9385D6FB97BD}" destId="{35EC405B-466C-4F58-A2CC-10EF694DB1E8}" srcOrd="0" destOrd="0" presId="urn:microsoft.com/office/officeart/2005/8/layout/orgChart1"/>
    <dgm:cxn modelId="{EA23CC49-2593-4AB9-AA3F-81F7795CC44F}" type="presOf" srcId="{1C165A97-8E25-4109-B389-7B3908DD3287}" destId="{321F1F50-46D5-43F8-969B-4EFBC5622296}" srcOrd="0" destOrd="0" presId="urn:microsoft.com/office/officeart/2005/8/layout/orgChart1"/>
    <dgm:cxn modelId="{067542C6-4A3C-4506-8F0D-99BAECBD63E0}" type="presOf" srcId="{8B409148-818E-4AE8-935E-17819C0279E3}" destId="{2791D274-2627-4A4C-AB5C-EACB9C1527CA}" srcOrd="0" destOrd="0" presId="urn:microsoft.com/office/officeart/2005/8/layout/orgChart1"/>
    <dgm:cxn modelId="{8C76A4D2-A5FF-41A0-AFE1-97411F4B43F7}" type="presOf" srcId="{7B10011B-EEA9-451F-85D5-1F480ED2FF93}" destId="{CF18C187-AFAE-46EA-A950-64B50E22F43D}" srcOrd="0" destOrd="0" presId="urn:microsoft.com/office/officeart/2005/8/layout/orgChart1"/>
    <dgm:cxn modelId="{67B422BB-FBE6-4953-931E-15F03EC0A255}" type="presOf" srcId="{4DA3DC91-6261-4255-973B-F5371C0B2652}" destId="{3F8D2E1A-FBAB-47A9-9CE4-AEB4AD34D641}" srcOrd="1" destOrd="0" presId="urn:microsoft.com/office/officeart/2005/8/layout/orgChart1"/>
    <dgm:cxn modelId="{34C2A61B-5E25-4A78-A686-E62A63B91D38}" type="presOf" srcId="{7B10011B-EEA9-451F-85D5-1F480ED2FF93}" destId="{892DC196-DF73-4004-AB37-02645F1832BC}" srcOrd="1" destOrd="0" presId="urn:microsoft.com/office/officeart/2005/8/layout/orgChart1"/>
    <dgm:cxn modelId="{A25ACD61-B5FB-472C-8095-549A54A9B1C1}" type="presOf" srcId="{62CC1E32-56E3-46F2-9D03-571F3D06B26E}" destId="{3AAF073C-EE6D-4354-B323-35FEF8094F33}" srcOrd="0" destOrd="0" presId="urn:microsoft.com/office/officeart/2005/8/layout/orgChart1"/>
    <dgm:cxn modelId="{A1B94CA6-3267-4638-8057-0FB1CED228E9}" type="presOf" srcId="{20753C31-7AB5-4DB3-8A14-73CB859CFD1A}" destId="{A83A4610-ACCD-4EF9-9892-098B4BEF5740}" srcOrd="0" destOrd="0" presId="urn:microsoft.com/office/officeart/2005/8/layout/orgChart1"/>
    <dgm:cxn modelId="{E10FDA93-2C84-4DF7-AE9B-A1EF3DAA95D1}" srcId="{15BD6D74-FAB2-4A75-8914-04C776556F2E}" destId="{498E7637-6DE5-40AA-8388-9385D6FB97BD}" srcOrd="3" destOrd="0" parTransId="{14BE39ED-3DE1-45DD-BAE3-0C253B4B432C}" sibTransId="{23536230-CCDD-4333-80CF-B709D212E0D6}"/>
    <dgm:cxn modelId="{B738E2D8-470B-4A0A-987D-22B4C0FCB014}" type="presParOf" srcId="{3AAF073C-EE6D-4354-B323-35FEF8094F33}" destId="{0AFB6E11-E7FF-4438-837D-A8DDBC4F55B5}" srcOrd="0" destOrd="0" presId="urn:microsoft.com/office/officeart/2005/8/layout/orgChart1"/>
    <dgm:cxn modelId="{FA90E2EF-7FF5-4250-BD8D-EDE76A5CBA8C}" type="presParOf" srcId="{0AFB6E11-E7FF-4438-837D-A8DDBC4F55B5}" destId="{EF806DBB-20D1-4AF6-AA89-9CC1F9A2C063}" srcOrd="0" destOrd="0" presId="urn:microsoft.com/office/officeart/2005/8/layout/orgChart1"/>
    <dgm:cxn modelId="{0F2BC494-D367-4CDD-8145-03CF7057AAEA}" type="presParOf" srcId="{EF806DBB-20D1-4AF6-AA89-9CC1F9A2C063}" destId="{F0768DB9-5A18-4D55-91AB-7BC931AAC88E}" srcOrd="0" destOrd="0" presId="urn:microsoft.com/office/officeart/2005/8/layout/orgChart1"/>
    <dgm:cxn modelId="{2C203F9C-902E-40D6-9628-49B7F88FA2A8}" type="presParOf" srcId="{EF806DBB-20D1-4AF6-AA89-9CC1F9A2C063}" destId="{E5BCF73D-7C92-46C3-B296-20DD3F597D0A}" srcOrd="1" destOrd="0" presId="urn:microsoft.com/office/officeart/2005/8/layout/orgChart1"/>
    <dgm:cxn modelId="{18A79348-7192-4A1D-A067-508FA7D7FD87}" type="presParOf" srcId="{0AFB6E11-E7FF-4438-837D-A8DDBC4F55B5}" destId="{D2DB9590-DEFC-492B-A447-D8EAF0EB7CBA}" srcOrd="1" destOrd="0" presId="urn:microsoft.com/office/officeart/2005/8/layout/orgChart1"/>
    <dgm:cxn modelId="{52017CA6-0389-406F-8780-D6F689C9FF96}" type="presParOf" srcId="{D2DB9590-DEFC-492B-A447-D8EAF0EB7CBA}" destId="{6899D4C3-D60E-4075-9071-E60A42C7F544}" srcOrd="0" destOrd="0" presId="urn:microsoft.com/office/officeart/2005/8/layout/orgChart1"/>
    <dgm:cxn modelId="{A87602F3-3A71-440D-AEF7-94D3838545A0}" type="presParOf" srcId="{D2DB9590-DEFC-492B-A447-D8EAF0EB7CBA}" destId="{CFEDD15E-73F7-459B-B41E-E12EED4B2F55}" srcOrd="1" destOrd="0" presId="urn:microsoft.com/office/officeart/2005/8/layout/orgChart1"/>
    <dgm:cxn modelId="{DEB86972-B3DF-4CA4-8A45-A6C2093389EF}" type="presParOf" srcId="{CFEDD15E-73F7-459B-B41E-E12EED4B2F55}" destId="{86DFDA26-1A7C-46E4-AD02-8276728A46A6}" srcOrd="0" destOrd="0" presId="urn:microsoft.com/office/officeart/2005/8/layout/orgChart1"/>
    <dgm:cxn modelId="{DE5BB709-2DED-47E7-BC68-1D49F9BE8EC5}" type="presParOf" srcId="{86DFDA26-1A7C-46E4-AD02-8276728A46A6}" destId="{9EFA62F0-6931-42CA-905F-B0253533447A}" srcOrd="0" destOrd="0" presId="urn:microsoft.com/office/officeart/2005/8/layout/orgChart1"/>
    <dgm:cxn modelId="{41F89695-DCA7-44FC-BAC8-A678FB67316A}" type="presParOf" srcId="{86DFDA26-1A7C-46E4-AD02-8276728A46A6}" destId="{2C2080B5-BA40-4D80-B0F4-B35F97B6C5D1}" srcOrd="1" destOrd="0" presId="urn:microsoft.com/office/officeart/2005/8/layout/orgChart1"/>
    <dgm:cxn modelId="{708ACAE4-C1D7-4067-8830-63C66751AC67}" type="presParOf" srcId="{CFEDD15E-73F7-459B-B41E-E12EED4B2F55}" destId="{D88F00C2-2F71-4E79-83D0-5DB285E69037}" srcOrd="1" destOrd="0" presId="urn:microsoft.com/office/officeart/2005/8/layout/orgChart1"/>
    <dgm:cxn modelId="{B490255E-FEAC-458D-BACF-3018E96B217A}" type="presParOf" srcId="{D88F00C2-2F71-4E79-83D0-5DB285E69037}" destId="{A83A4610-ACCD-4EF9-9892-098B4BEF5740}" srcOrd="0" destOrd="0" presId="urn:microsoft.com/office/officeart/2005/8/layout/orgChart1"/>
    <dgm:cxn modelId="{F9C2A187-08C9-4877-814F-59308D60ADEE}" type="presParOf" srcId="{D88F00C2-2F71-4E79-83D0-5DB285E69037}" destId="{9CCE4233-535D-4030-8559-7A1EB5A74E69}" srcOrd="1" destOrd="0" presId="urn:microsoft.com/office/officeart/2005/8/layout/orgChart1"/>
    <dgm:cxn modelId="{7A32265A-726D-455E-AE97-9079263BFA0E}" type="presParOf" srcId="{9CCE4233-535D-4030-8559-7A1EB5A74E69}" destId="{F9DD703F-DFE3-4F4B-8AAB-EF8776278DF0}" srcOrd="0" destOrd="0" presId="urn:microsoft.com/office/officeart/2005/8/layout/orgChart1"/>
    <dgm:cxn modelId="{FB26827B-708E-463C-865C-3224FF6686C2}" type="presParOf" srcId="{F9DD703F-DFE3-4F4B-8AAB-EF8776278DF0}" destId="{321F1F50-46D5-43F8-969B-4EFBC5622296}" srcOrd="0" destOrd="0" presId="urn:microsoft.com/office/officeart/2005/8/layout/orgChart1"/>
    <dgm:cxn modelId="{CEA958F1-19D1-41BC-AF2D-B0A76CE89FC4}" type="presParOf" srcId="{F9DD703F-DFE3-4F4B-8AAB-EF8776278DF0}" destId="{7B085C66-FBDB-4A72-BEBF-A9EAAA36B1D8}" srcOrd="1" destOrd="0" presId="urn:microsoft.com/office/officeart/2005/8/layout/orgChart1"/>
    <dgm:cxn modelId="{68A1527D-3E16-454B-A9E2-1F0DE4BD9ACF}" type="presParOf" srcId="{9CCE4233-535D-4030-8559-7A1EB5A74E69}" destId="{4348EDC2-521A-46C3-96C0-DC7DBC906E2A}" srcOrd="1" destOrd="0" presId="urn:microsoft.com/office/officeart/2005/8/layout/orgChart1"/>
    <dgm:cxn modelId="{D63B4FD8-EE1B-42A9-A9B8-EEA074F2EE2F}" type="presParOf" srcId="{9CCE4233-535D-4030-8559-7A1EB5A74E69}" destId="{BF8F8D24-CBB9-4E08-88D4-72F9CF6C9F51}" srcOrd="2" destOrd="0" presId="urn:microsoft.com/office/officeart/2005/8/layout/orgChart1"/>
    <dgm:cxn modelId="{4E7E95DD-053B-4791-9195-97AC0DBEE4F9}" type="presParOf" srcId="{CFEDD15E-73F7-459B-B41E-E12EED4B2F55}" destId="{FEED79C0-E603-48B8-B740-725C19AC7E13}" srcOrd="2" destOrd="0" presId="urn:microsoft.com/office/officeart/2005/8/layout/orgChart1"/>
    <dgm:cxn modelId="{22C0AE3E-18CD-4FD3-851C-EAB7D5F06C8D}" type="presParOf" srcId="{D2DB9590-DEFC-492B-A447-D8EAF0EB7CBA}" destId="{45FFD2B6-99B5-406C-A091-AE8C0E10AC73}" srcOrd="2" destOrd="0" presId="urn:microsoft.com/office/officeart/2005/8/layout/orgChart1"/>
    <dgm:cxn modelId="{4357E1CC-D6EF-4192-B1DC-4A53C7761822}" type="presParOf" srcId="{D2DB9590-DEFC-492B-A447-D8EAF0EB7CBA}" destId="{7EFF03A8-36B9-40BB-B9C6-03C819F62B11}" srcOrd="3" destOrd="0" presId="urn:microsoft.com/office/officeart/2005/8/layout/orgChart1"/>
    <dgm:cxn modelId="{C51FAEAF-AAF3-40F8-929A-2AA66C9170D4}" type="presParOf" srcId="{7EFF03A8-36B9-40BB-B9C6-03C819F62B11}" destId="{FDF304E2-A57A-4F25-9570-C416F23AA62A}" srcOrd="0" destOrd="0" presId="urn:microsoft.com/office/officeart/2005/8/layout/orgChart1"/>
    <dgm:cxn modelId="{2686101C-EF72-4B37-92E5-59B78CD258FE}" type="presParOf" srcId="{FDF304E2-A57A-4F25-9570-C416F23AA62A}" destId="{CF18C187-AFAE-46EA-A950-64B50E22F43D}" srcOrd="0" destOrd="0" presId="urn:microsoft.com/office/officeart/2005/8/layout/orgChart1"/>
    <dgm:cxn modelId="{5D1CF7BD-DFAD-4DC7-A912-B838C7C2C0DB}" type="presParOf" srcId="{FDF304E2-A57A-4F25-9570-C416F23AA62A}" destId="{892DC196-DF73-4004-AB37-02645F1832BC}" srcOrd="1" destOrd="0" presId="urn:microsoft.com/office/officeart/2005/8/layout/orgChart1"/>
    <dgm:cxn modelId="{BF76DB79-E614-4D82-A535-16709D56F3A4}" type="presParOf" srcId="{7EFF03A8-36B9-40BB-B9C6-03C819F62B11}" destId="{827CED0E-716F-4C57-906A-D651314E381F}" srcOrd="1" destOrd="0" presId="urn:microsoft.com/office/officeart/2005/8/layout/orgChart1"/>
    <dgm:cxn modelId="{EEEE9B78-2F82-4EBC-BED4-86CF44327858}" type="presParOf" srcId="{827CED0E-716F-4C57-906A-D651314E381F}" destId="{1334A7EF-60B8-4C66-87C2-1A3AA02A0F3D}" srcOrd="0" destOrd="0" presId="urn:microsoft.com/office/officeart/2005/8/layout/orgChart1"/>
    <dgm:cxn modelId="{A39D0D72-61DF-4A41-99A9-177D74A7377D}" type="presParOf" srcId="{827CED0E-716F-4C57-906A-D651314E381F}" destId="{C5E29FE3-4A41-4F5C-B29F-5D0CCD8A28A4}" srcOrd="1" destOrd="0" presId="urn:microsoft.com/office/officeart/2005/8/layout/orgChart1"/>
    <dgm:cxn modelId="{0AE3F520-4D3B-49CE-A774-59FE6E45C236}" type="presParOf" srcId="{C5E29FE3-4A41-4F5C-B29F-5D0CCD8A28A4}" destId="{1D94F84F-B964-4A7E-878F-6F55BF84F725}" srcOrd="0" destOrd="0" presId="urn:microsoft.com/office/officeart/2005/8/layout/orgChart1"/>
    <dgm:cxn modelId="{DA5A7F9A-1026-45DA-AD88-31801E8D7CDF}" type="presParOf" srcId="{1D94F84F-B964-4A7E-878F-6F55BF84F725}" destId="{A3C1A0FC-0BBB-4211-8003-1F1CC30430C2}" srcOrd="0" destOrd="0" presId="urn:microsoft.com/office/officeart/2005/8/layout/orgChart1"/>
    <dgm:cxn modelId="{B5C7F505-5294-4D58-BDE5-CC2531DDBC54}" type="presParOf" srcId="{1D94F84F-B964-4A7E-878F-6F55BF84F725}" destId="{DF7E38DF-AF46-4CC5-8AE5-FF47CD3EEC66}" srcOrd="1" destOrd="0" presId="urn:microsoft.com/office/officeart/2005/8/layout/orgChart1"/>
    <dgm:cxn modelId="{16190A96-3570-42BA-B580-CDE7B8C4E0CC}" type="presParOf" srcId="{C5E29FE3-4A41-4F5C-B29F-5D0CCD8A28A4}" destId="{0557DFFA-2445-4E9E-89FA-6157D5EF751D}" srcOrd="1" destOrd="0" presId="urn:microsoft.com/office/officeart/2005/8/layout/orgChart1"/>
    <dgm:cxn modelId="{AD76E98F-CF32-4836-B644-1C2CC8350A1F}" type="presParOf" srcId="{C5E29FE3-4A41-4F5C-B29F-5D0CCD8A28A4}" destId="{F6958BD7-F9A0-42B0-8B44-D905579B4ED1}" srcOrd="2" destOrd="0" presId="urn:microsoft.com/office/officeart/2005/8/layout/orgChart1"/>
    <dgm:cxn modelId="{239CE3D8-5177-4058-95AC-4606CFB5F5F1}" type="presParOf" srcId="{7EFF03A8-36B9-40BB-B9C6-03C819F62B11}" destId="{46E52275-710A-4BC9-98C4-98ED8363BA42}" srcOrd="2" destOrd="0" presId="urn:microsoft.com/office/officeart/2005/8/layout/orgChart1"/>
    <dgm:cxn modelId="{4BFF06A4-DF40-4544-96DB-0F0F43AAC7D0}" type="presParOf" srcId="{D2DB9590-DEFC-492B-A447-D8EAF0EB7CBA}" destId="{AD8C3BB8-D375-43A3-BA48-04319509A44B}" srcOrd="4" destOrd="0" presId="urn:microsoft.com/office/officeart/2005/8/layout/orgChart1"/>
    <dgm:cxn modelId="{9283A35C-44CB-47CC-B2CB-4A65E3126725}" type="presParOf" srcId="{D2DB9590-DEFC-492B-A447-D8EAF0EB7CBA}" destId="{6ADD02B6-EF09-453A-9AA5-CB812D5B1543}" srcOrd="5" destOrd="0" presId="urn:microsoft.com/office/officeart/2005/8/layout/orgChart1"/>
    <dgm:cxn modelId="{BBF5A21D-0B5F-42CF-873B-A9E2F59BC07D}" type="presParOf" srcId="{6ADD02B6-EF09-453A-9AA5-CB812D5B1543}" destId="{FF1EFE10-B126-477C-8957-C8793D643BD1}" srcOrd="0" destOrd="0" presId="urn:microsoft.com/office/officeart/2005/8/layout/orgChart1"/>
    <dgm:cxn modelId="{30D5AA96-8C7C-4960-A09A-F8A842C1D5C2}" type="presParOf" srcId="{FF1EFE10-B126-477C-8957-C8793D643BD1}" destId="{DE411F39-789E-4304-9F77-A0EE782B84D0}" srcOrd="0" destOrd="0" presId="urn:microsoft.com/office/officeart/2005/8/layout/orgChart1"/>
    <dgm:cxn modelId="{A8F10304-D7AC-4EE5-B7F2-5751D4B2C0BB}" type="presParOf" srcId="{FF1EFE10-B126-477C-8957-C8793D643BD1}" destId="{3F8D2E1A-FBAB-47A9-9CE4-AEB4AD34D641}" srcOrd="1" destOrd="0" presId="urn:microsoft.com/office/officeart/2005/8/layout/orgChart1"/>
    <dgm:cxn modelId="{99978500-8241-489E-BB90-7B9D3E169664}" type="presParOf" srcId="{6ADD02B6-EF09-453A-9AA5-CB812D5B1543}" destId="{29A41808-0ED0-4ABE-ABAF-3935EABC186D}" srcOrd="1" destOrd="0" presId="urn:microsoft.com/office/officeart/2005/8/layout/orgChart1"/>
    <dgm:cxn modelId="{6CB1E9E6-D8C4-4399-BEAF-A8C4EE40135E}" type="presParOf" srcId="{6ADD02B6-EF09-453A-9AA5-CB812D5B1543}" destId="{6E1E3347-D615-4BE2-BD7D-3A108AD139A8}" srcOrd="2" destOrd="0" presId="urn:microsoft.com/office/officeart/2005/8/layout/orgChart1"/>
    <dgm:cxn modelId="{3C520E52-A5B8-468A-BBAA-C152F04F8886}" type="presParOf" srcId="{D2DB9590-DEFC-492B-A447-D8EAF0EB7CBA}" destId="{990A2D1B-B034-4F53-B08F-3EE3B2D045E9}" srcOrd="6" destOrd="0" presId="urn:microsoft.com/office/officeart/2005/8/layout/orgChart1"/>
    <dgm:cxn modelId="{6E3DE2D0-56BF-4373-8435-ECE85B3EC35B}" type="presParOf" srcId="{D2DB9590-DEFC-492B-A447-D8EAF0EB7CBA}" destId="{F86B4F86-7D99-4D3A-83CC-020C5816D57C}" srcOrd="7" destOrd="0" presId="urn:microsoft.com/office/officeart/2005/8/layout/orgChart1"/>
    <dgm:cxn modelId="{E5A11F31-1444-4D57-94A1-DAEE3578ECD5}" type="presParOf" srcId="{F86B4F86-7D99-4D3A-83CC-020C5816D57C}" destId="{363EC18E-399D-4BEA-9A92-4CDA9F6826B8}" srcOrd="0" destOrd="0" presId="urn:microsoft.com/office/officeart/2005/8/layout/orgChart1"/>
    <dgm:cxn modelId="{56C0ED85-07C1-4140-AC4D-A6CD0D0BF1CF}" type="presParOf" srcId="{363EC18E-399D-4BEA-9A92-4CDA9F6826B8}" destId="{35EC405B-466C-4F58-A2CC-10EF694DB1E8}" srcOrd="0" destOrd="0" presId="urn:microsoft.com/office/officeart/2005/8/layout/orgChart1"/>
    <dgm:cxn modelId="{09F8B6A3-2B00-4910-9D2A-AB764BD1B8ED}" type="presParOf" srcId="{363EC18E-399D-4BEA-9A92-4CDA9F6826B8}" destId="{5450D397-05F2-4B91-91AB-CBF7731B0475}" srcOrd="1" destOrd="0" presId="urn:microsoft.com/office/officeart/2005/8/layout/orgChart1"/>
    <dgm:cxn modelId="{08F0EA4D-8D47-4A2F-93C8-8D447699D1D6}" type="presParOf" srcId="{F86B4F86-7D99-4D3A-83CC-020C5816D57C}" destId="{CF4ED2F6-010E-4884-B7C5-9B3F4DFDD514}" srcOrd="1" destOrd="0" presId="urn:microsoft.com/office/officeart/2005/8/layout/orgChart1"/>
    <dgm:cxn modelId="{C27EDA79-5ED3-4763-8C64-2A71F7A5EDD3}" type="presParOf" srcId="{F86B4F86-7D99-4D3A-83CC-020C5816D57C}" destId="{23B33336-1A8C-4635-9582-8AFF9625F72E}" srcOrd="2" destOrd="0" presId="urn:microsoft.com/office/officeart/2005/8/layout/orgChart1"/>
    <dgm:cxn modelId="{3091CA8A-922C-46ED-9CB3-F9C444EFFBAE}" type="presParOf" srcId="{D2DB9590-DEFC-492B-A447-D8EAF0EB7CBA}" destId="{381E1A37-EAD3-4D3A-9F6D-A90235BADE01}" srcOrd="8" destOrd="0" presId="urn:microsoft.com/office/officeart/2005/8/layout/orgChart1"/>
    <dgm:cxn modelId="{A416707A-C628-46B5-B8B1-789DB5541A5C}" type="presParOf" srcId="{D2DB9590-DEFC-492B-A447-D8EAF0EB7CBA}" destId="{CAB679D8-EE17-4960-ADD4-6D0E0EB64CC2}" srcOrd="9" destOrd="0" presId="urn:microsoft.com/office/officeart/2005/8/layout/orgChart1"/>
    <dgm:cxn modelId="{EF8EE070-A3E7-40B6-975C-AA4939CF0955}" type="presParOf" srcId="{CAB679D8-EE17-4960-ADD4-6D0E0EB64CC2}" destId="{BDA073ED-BCB3-43DC-85AF-3588EDE1F79B}" srcOrd="0" destOrd="0" presId="urn:microsoft.com/office/officeart/2005/8/layout/orgChart1"/>
    <dgm:cxn modelId="{CA748778-CE1E-41FD-9640-983455B857B6}" type="presParOf" srcId="{BDA073ED-BCB3-43DC-85AF-3588EDE1F79B}" destId="{1257D928-AFFF-4FDD-9604-57BAE39E359D}" srcOrd="0" destOrd="0" presId="urn:microsoft.com/office/officeart/2005/8/layout/orgChart1"/>
    <dgm:cxn modelId="{6564C4A4-F40A-4DC3-A3C8-A0E4F395680E}" type="presParOf" srcId="{BDA073ED-BCB3-43DC-85AF-3588EDE1F79B}" destId="{A6CA6E92-095E-4444-8CF4-4C177901B3A1}" srcOrd="1" destOrd="0" presId="urn:microsoft.com/office/officeart/2005/8/layout/orgChart1"/>
    <dgm:cxn modelId="{25A8EDB6-0921-4C58-8241-CD99216F5271}" type="presParOf" srcId="{CAB679D8-EE17-4960-ADD4-6D0E0EB64CC2}" destId="{BB774EF5-93DA-453B-8433-85CC7930A025}" srcOrd="1" destOrd="0" presId="urn:microsoft.com/office/officeart/2005/8/layout/orgChart1"/>
    <dgm:cxn modelId="{6ACDEBE3-1406-4FB8-8558-AB12EAE79769}" type="presParOf" srcId="{CAB679D8-EE17-4960-ADD4-6D0E0EB64CC2}" destId="{60E1E509-CF0C-4A82-81E2-6BB07782BDD7}" srcOrd="2" destOrd="0" presId="urn:microsoft.com/office/officeart/2005/8/layout/orgChart1"/>
    <dgm:cxn modelId="{7E870241-6E71-4207-9943-BC60D66B59EB}" type="presParOf" srcId="{D2DB9590-DEFC-492B-A447-D8EAF0EB7CBA}" destId="{CB16EDAE-2D53-4704-8640-56E4112E485F}" srcOrd="10" destOrd="0" presId="urn:microsoft.com/office/officeart/2005/8/layout/orgChart1"/>
    <dgm:cxn modelId="{0BCB3545-0158-47FB-95FD-F6A6E244FF44}" type="presParOf" srcId="{D2DB9590-DEFC-492B-A447-D8EAF0EB7CBA}" destId="{3BF02A22-AF2F-4C48-8E32-C80A808B4EE4}" srcOrd="11" destOrd="0" presId="urn:microsoft.com/office/officeart/2005/8/layout/orgChart1"/>
    <dgm:cxn modelId="{763BAE1B-A387-487A-882D-5A191236BB15}" type="presParOf" srcId="{3BF02A22-AF2F-4C48-8E32-C80A808B4EE4}" destId="{09BA6B10-86E8-42F3-B454-A25AE0FD3C1D}" srcOrd="0" destOrd="0" presId="urn:microsoft.com/office/officeart/2005/8/layout/orgChart1"/>
    <dgm:cxn modelId="{DC02BBF9-07AF-4AE4-8763-7CD92F7AA824}" type="presParOf" srcId="{09BA6B10-86E8-42F3-B454-A25AE0FD3C1D}" destId="{2791D274-2627-4A4C-AB5C-EACB9C1527CA}" srcOrd="0" destOrd="0" presId="urn:microsoft.com/office/officeart/2005/8/layout/orgChart1"/>
    <dgm:cxn modelId="{DE36CB15-947D-44B9-88E9-5D96C9FA4824}" type="presParOf" srcId="{09BA6B10-86E8-42F3-B454-A25AE0FD3C1D}" destId="{57C4E66C-4486-4201-9069-094A6F8AE070}" srcOrd="1" destOrd="0" presId="urn:microsoft.com/office/officeart/2005/8/layout/orgChart1"/>
    <dgm:cxn modelId="{F80ECA6A-364F-4582-B371-14181E2BDB06}" type="presParOf" srcId="{3BF02A22-AF2F-4C48-8E32-C80A808B4EE4}" destId="{44E44291-01B1-4086-9A63-3BF9C698585B}" srcOrd="1" destOrd="0" presId="urn:microsoft.com/office/officeart/2005/8/layout/orgChart1"/>
    <dgm:cxn modelId="{ED44FC84-F22E-4843-B1A0-0D6F9317A7D4}" type="presParOf" srcId="{3BF02A22-AF2F-4C48-8E32-C80A808B4EE4}" destId="{93BFCC74-FF02-40BB-B1FB-38123D9A858D}" srcOrd="2" destOrd="0" presId="urn:microsoft.com/office/officeart/2005/8/layout/orgChart1"/>
    <dgm:cxn modelId="{5C792320-003D-40B8-A528-387165A2A176}" type="presParOf" srcId="{0AFB6E11-E7FF-4438-837D-A8DDBC4F55B5}" destId="{84D024E1-BA4E-4A97-8363-1AFF913ECB78}"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B16EDAE-2D53-4704-8640-56E4112E485F}">
      <dsp:nvSpPr>
        <dsp:cNvPr id="0" name=""/>
        <dsp:cNvSpPr/>
      </dsp:nvSpPr>
      <dsp:spPr>
        <a:xfrm>
          <a:off x="3657600" y="704098"/>
          <a:ext cx="3136803" cy="217761"/>
        </a:xfrm>
        <a:custGeom>
          <a:avLst/>
          <a:gdLst/>
          <a:ahLst/>
          <a:cxnLst/>
          <a:rect l="0" t="0" r="0" b="0"/>
          <a:pathLst>
            <a:path>
              <a:moveTo>
                <a:pt x="0" y="0"/>
              </a:moveTo>
              <a:lnTo>
                <a:pt x="0" y="108880"/>
              </a:lnTo>
              <a:lnTo>
                <a:pt x="3136803" y="108880"/>
              </a:lnTo>
              <a:lnTo>
                <a:pt x="3136803" y="21776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1E1A37-EAD3-4D3A-9F6D-A90235BADE01}">
      <dsp:nvSpPr>
        <dsp:cNvPr id="0" name=""/>
        <dsp:cNvSpPr/>
      </dsp:nvSpPr>
      <dsp:spPr>
        <a:xfrm>
          <a:off x="3657600" y="704098"/>
          <a:ext cx="1882082" cy="217761"/>
        </a:xfrm>
        <a:custGeom>
          <a:avLst/>
          <a:gdLst/>
          <a:ahLst/>
          <a:cxnLst/>
          <a:rect l="0" t="0" r="0" b="0"/>
          <a:pathLst>
            <a:path>
              <a:moveTo>
                <a:pt x="0" y="0"/>
              </a:moveTo>
              <a:lnTo>
                <a:pt x="0" y="108880"/>
              </a:lnTo>
              <a:lnTo>
                <a:pt x="1882082" y="108880"/>
              </a:lnTo>
              <a:lnTo>
                <a:pt x="1882082" y="21776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0A2D1B-B034-4F53-B08F-3EE3B2D045E9}">
      <dsp:nvSpPr>
        <dsp:cNvPr id="0" name=""/>
        <dsp:cNvSpPr/>
      </dsp:nvSpPr>
      <dsp:spPr>
        <a:xfrm>
          <a:off x="3657600" y="704098"/>
          <a:ext cx="627360" cy="217761"/>
        </a:xfrm>
        <a:custGeom>
          <a:avLst/>
          <a:gdLst/>
          <a:ahLst/>
          <a:cxnLst/>
          <a:rect l="0" t="0" r="0" b="0"/>
          <a:pathLst>
            <a:path>
              <a:moveTo>
                <a:pt x="0" y="0"/>
              </a:moveTo>
              <a:lnTo>
                <a:pt x="0" y="108880"/>
              </a:lnTo>
              <a:lnTo>
                <a:pt x="627360" y="108880"/>
              </a:lnTo>
              <a:lnTo>
                <a:pt x="627360" y="21776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8C3BB8-D375-43A3-BA48-04319509A44B}">
      <dsp:nvSpPr>
        <dsp:cNvPr id="0" name=""/>
        <dsp:cNvSpPr/>
      </dsp:nvSpPr>
      <dsp:spPr>
        <a:xfrm>
          <a:off x="3030239" y="704098"/>
          <a:ext cx="627360" cy="217761"/>
        </a:xfrm>
        <a:custGeom>
          <a:avLst/>
          <a:gdLst/>
          <a:ahLst/>
          <a:cxnLst/>
          <a:rect l="0" t="0" r="0" b="0"/>
          <a:pathLst>
            <a:path>
              <a:moveTo>
                <a:pt x="627360" y="0"/>
              </a:moveTo>
              <a:lnTo>
                <a:pt x="627360" y="108880"/>
              </a:lnTo>
              <a:lnTo>
                <a:pt x="0" y="108880"/>
              </a:lnTo>
              <a:lnTo>
                <a:pt x="0" y="21776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34A7EF-60B8-4C66-87C2-1A3AA02A0F3D}">
      <dsp:nvSpPr>
        <dsp:cNvPr id="0" name=""/>
        <dsp:cNvSpPr/>
      </dsp:nvSpPr>
      <dsp:spPr>
        <a:xfrm>
          <a:off x="1360733" y="1440339"/>
          <a:ext cx="155543" cy="477001"/>
        </a:xfrm>
        <a:custGeom>
          <a:avLst/>
          <a:gdLst/>
          <a:ahLst/>
          <a:cxnLst/>
          <a:rect l="0" t="0" r="0" b="0"/>
          <a:pathLst>
            <a:path>
              <a:moveTo>
                <a:pt x="0" y="0"/>
              </a:moveTo>
              <a:lnTo>
                <a:pt x="0" y="477001"/>
              </a:lnTo>
              <a:lnTo>
                <a:pt x="155543" y="47700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FFD2B6-99B5-406C-A091-AE8C0E10AC73}">
      <dsp:nvSpPr>
        <dsp:cNvPr id="0" name=""/>
        <dsp:cNvSpPr/>
      </dsp:nvSpPr>
      <dsp:spPr>
        <a:xfrm>
          <a:off x="1775517" y="704098"/>
          <a:ext cx="1882082" cy="217761"/>
        </a:xfrm>
        <a:custGeom>
          <a:avLst/>
          <a:gdLst/>
          <a:ahLst/>
          <a:cxnLst/>
          <a:rect l="0" t="0" r="0" b="0"/>
          <a:pathLst>
            <a:path>
              <a:moveTo>
                <a:pt x="1882082" y="0"/>
              </a:moveTo>
              <a:lnTo>
                <a:pt x="1882082" y="108880"/>
              </a:lnTo>
              <a:lnTo>
                <a:pt x="0" y="108880"/>
              </a:lnTo>
              <a:lnTo>
                <a:pt x="0" y="21776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3A4610-ACCD-4EF9-9892-098B4BEF5740}">
      <dsp:nvSpPr>
        <dsp:cNvPr id="0" name=""/>
        <dsp:cNvSpPr/>
      </dsp:nvSpPr>
      <dsp:spPr>
        <a:xfrm>
          <a:off x="106012" y="1440339"/>
          <a:ext cx="155543" cy="477001"/>
        </a:xfrm>
        <a:custGeom>
          <a:avLst/>
          <a:gdLst/>
          <a:ahLst/>
          <a:cxnLst/>
          <a:rect l="0" t="0" r="0" b="0"/>
          <a:pathLst>
            <a:path>
              <a:moveTo>
                <a:pt x="0" y="0"/>
              </a:moveTo>
              <a:lnTo>
                <a:pt x="0" y="477001"/>
              </a:lnTo>
              <a:lnTo>
                <a:pt x="155543" y="477001"/>
              </a:lnTo>
            </a:path>
          </a:pathLst>
        </a:custGeom>
        <a:noFill/>
        <a:ln w="55000" cap="flat" cmpd="thickThin"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99D4C3-D60E-4075-9071-E60A42C7F544}">
      <dsp:nvSpPr>
        <dsp:cNvPr id="0" name=""/>
        <dsp:cNvSpPr/>
      </dsp:nvSpPr>
      <dsp:spPr>
        <a:xfrm>
          <a:off x="520796" y="704098"/>
          <a:ext cx="3136803" cy="217761"/>
        </a:xfrm>
        <a:custGeom>
          <a:avLst/>
          <a:gdLst/>
          <a:ahLst/>
          <a:cxnLst/>
          <a:rect l="0" t="0" r="0" b="0"/>
          <a:pathLst>
            <a:path>
              <a:moveTo>
                <a:pt x="3136803" y="0"/>
              </a:moveTo>
              <a:lnTo>
                <a:pt x="3136803" y="108880"/>
              </a:lnTo>
              <a:lnTo>
                <a:pt x="0" y="108880"/>
              </a:lnTo>
              <a:lnTo>
                <a:pt x="0" y="21776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0768DB9-5A18-4D55-91AB-7BC931AAC88E}">
      <dsp:nvSpPr>
        <dsp:cNvPr id="0" name=""/>
        <dsp:cNvSpPr/>
      </dsp:nvSpPr>
      <dsp:spPr>
        <a:xfrm>
          <a:off x="3139120" y="185618"/>
          <a:ext cx="1036959" cy="5184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BHC</a:t>
          </a:r>
        </a:p>
      </dsp:txBody>
      <dsp:txXfrm>
        <a:off x="3139120" y="185618"/>
        <a:ext cx="1036959" cy="518479"/>
      </dsp:txXfrm>
    </dsp:sp>
    <dsp:sp modelId="{9EFA62F0-6931-42CA-905F-B0253533447A}">
      <dsp:nvSpPr>
        <dsp:cNvPr id="0" name=""/>
        <dsp:cNvSpPr/>
      </dsp:nvSpPr>
      <dsp:spPr>
        <a:xfrm>
          <a:off x="2316" y="921860"/>
          <a:ext cx="1036959" cy="5184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Broker-Dealer</a:t>
          </a:r>
        </a:p>
      </dsp:txBody>
      <dsp:txXfrm>
        <a:off x="2316" y="921860"/>
        <a:ext cx="1036959" cy="518479"/>
      </dsp:txXfrm>
    </dsp:sp>
    <dsp:sp modelId="{321F1F50-46D5-43F8-969B-4EFBC5622296}">
      <dsp:nvSpPr>
        <dsp:cNvPr id="0" name=""/>
        <dsp:cNvSpPr/>
      </dsp:nvSpPr>
      <dsp:spPr>
        <a:xfrm>
          <a:off x="261556" y="1658101"/>
          <a:ext cx="1036959" cy="5184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Financial Advisors</a:t>
          </a:r>
        </a:p>
      </dsp:txBody>
      <dsp:txXfrm>
        <a:off x="261556" y="1658101"/>
        <a:ext cx="1036959" cy="518479"/>
      </dsp:txXfrm>
    </dsp:sp>
    <dsp:sp modelId="{CF18C187-AFAE-46EA-A950-64B50E22F43D}">
      <dsp:nvSpPr>
        <dsp:cNvPr id="0" name=""/>
        <dsp:cNvSpPr/>
      </dsp:nvSpPr>
      <dsp:spPr>
        <a:xfrm>
          <a:off x="1257037" y="921860"/>
          <a:ext cx="1036959" cy="5184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smtClean="0"/>
            <a:t>Bank</a:t>
          </a:r>
          <a:endParaRPr lang="en-US" sz="1400" kern="1200" dirty="0"/>
        </a:p>
      </dsp:txBody>
      <dsp:txXfrm>
        <a:off x="1257037" y="921860"/>
        <a:ext cx="1036959" cy="518479"/>
      </dsp:txXfrm>
    </dsp:sp>
    <dsp:sp modelId="{A3C1A0FC-0BBB-4211-8003-1F1CC30430C2}">
      <dsp:nvSpPr>
        <dsp:cNvPr id="0" name=""/>
        <dsp:cNvSpPr/>
      </dsp:nvSpPr>
      <dsp:spPr>
        <a:xfrm>
          <a:off x="1516277" y="1658101"/>
          <a:ext cx="1036959" cy="5184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Trust Company</a:t>
          </a:r>
        </a:p>
      </dsp:txBody>
      <dsp:txXfrm>
        <a:off x="1516277" y="1658101"/>
        <a:ext cx="1036959" cy="518479"/>
      </dsp:txXfrm>
    </dsp:sp>
    <dsp:sp modelId="{DE411F39-789E-4304-9F77-A0EE782B84D0}">
      <dsp:nvSpPr>
        <dsp:cNvPr id="0" name=""/>
        <dsp:cNvSpPr/>
      </dsp:nvSpPr>
      <dsp:spPr>
        <a:xfrm>
          <a:off x="2511759" y="921860"/>
          <a:ext cx="1036959" cy="5184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Investment Advisor</a:t>
          </a:r>
        </a:p>
      </dsp:txBody>
      <dsp:txXfrm>
        <a:off x="2511759" y="921860"/>
        <a:ext cx="1036959" cy="518479"/>
      </dsp:txXfrm>
    </dsp:sp>
    <dsp:sp modelId="{35EC405B-466C-4F58-A2CC-10EF694DB1E8}">
      <dsp:nvSpPr>
        <dsp:cNvPr id="0" name=""/>
        <dsp:cNvSpPr/>
      </dsp:nvSpPr>
      <dsp:spPr>
        <a:xfrm>
          <a:off x="3766480" y="921860"/>
          <a:ext cx="1036959" cy="5184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Insurance</a:t>
          </a:r>
        </a:p>
      </dsp:txBody>
      <dsp:txXfrm>
        <a:off x="3766480" y="921860"/>
        <a:ext cx="1036959" cy="518479"/>
      </dsp:txXfrm>
    </dsp:sp>
    <dsp:sp modelId="{1257D928-AFFF-4FDD-9604-57BAE39E359D}">
      <dsp:nvSpPr>
        <dsp:cNvPr id="0" name=""/>
        <dsp:cNvSpPr/>
      </dsp:nvSpPr>
      <dsp:spPr>
        <a:xfrm>
          <a:off x="5021202" y="921860"/>
          <a:ext cx="1036959" cy="5184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Investment Advisor</a:t>
          </a:r>
        </a:p>
      </dsp:txBody>
      <dsp:txXfrm>
        <a:off x="5021202" y="921860"/>
        <a:ext cx="1036959" cy="518479"/>
      </dsp:txXfrm>
    </dsp:sp>
    <dsp:sp modelId="{2791D274-2627-4A4C-AB5C-EACB9C1527CA}">
      <dsp:nvSpPr>
        <dsp:cNvPr id="0" name=""/>
        <dsp:cNvSpPr/>
      </dsp:nvSpPr>
      <dsp:spPr>
        <a:xfrm>
          <a:off x="6275923" y="921860"/>
          <a:ext cx="1036959" cy="518479"/>
        </a:xfrm>
        <a:prstGeom prst="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US" sz="1400" kern="1200" dirty="0"/>
            <a:t>Investment Advisor</a:t>
          </a:r>
        </a:p>
      </dsp:txBody>
      <dsp:txXfrm>
        <a:off x="6275923" y="921860"/>
        <a:ext cx="1036959" cy="51847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EBEB6BE-FEC2-4055-BAE9-CB6ED204FD02}" type="datetimeFigureOut">
              <a:rPr lang="en-US" smtClean="0"/>
              <a:pPr/>
              <a:t>3/12/2012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2C6423E-552D-430D-BC9E-BBD3C2277D0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CDE7C4C-5AB1-4787-9CE3-89FBC61A55E7}" type="datetime1">
              <a:rPr lang="en-US" smtClean="0"/>
              <a:pPr/>
              <a:t>3/12/2012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3D4FE63-95B0-499A-873B-20590BABB0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4F0E320-7880-4B1E-AEE6-91B8D4F23E40}" type="datetime1">
              <a:rPr lang="en-US" smtClean="0"/>
              <a:pPr/>
              <a:t>3/12/2012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D4FE63-95B0-499A-873B-20590BABB0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179ED9A-67DB-48B1-9C20-F472CEFF38F5}" type="datetime1">
              <a:rPr lang="en-US" smtClean="0"/>
              <a:pPr/>
              <a:t>3/12/2012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D4FE63-95B0-499A-873B-20590BABB0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7876ECA-3AD6-4EB8-A3AD-FB0F93A81B6D}" type="datetime1">
              <a:rPr lang="en-US" smtClean="0"/>
              <a:pPr/>
              <a:t>3/12/2012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D4FE63-95B0-499A-873B-20590BABB0D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CF2410E-95EB-470A-B052-F885AF4AEA55}" type="datetime1">
              <a:rPr lang="en-US" smtClean="0"/>
              <a:pPr/>
              <a:t>3/12/2012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D4FE63-95B0-499A-873B-20590BABB0D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21DFB55-BE6C-4E1A-BB12-46A7952A7AD3}" type="datetime1">
              <a:rPr lang="en-US" smtClean="0"/>
              <a:pPr/>
              <a:t>3/12/2012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3D4FE63-95B0-499A-873B-20590BABB0D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03B990E-62CE-4265-90A7-53DB35FE7046}" type="datetime1">
              <a:rPr lang="en-US" smtClean="0"/>
              <a:pPr/>
              <a:t>3/12/2012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3D4FE63-95B0-499A-873B-20590BABB0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D7922C8-EC9A-4780-A237-8FC27D8F1A1E}" type="datetime1">
              <a:rPr lang="en-US" smtClean="0"/>
              <a:pPr/>
              <a:t>3/12/2012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3D4FE63-95B0-499A-873B-20590BABB0D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D12FB0D-84AD-4C3D-96AD-E890C3F4FC0A}" type="datetime1">
              <a:rPr lang="en-US" smtClean="0"/>
              <a:pPr/>
              <a:t>3/12/2012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3D4FE63-95B0-499A-873B-20590BABB0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C6A44EC-E6D5-4CFA-B2F7-AABD43E67C39}" type="datetime1">
              <a:rPr lang="en-US" smtClean="0"/>
              <a:pPr/>
              <a:t>3/12/2012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3D4FE63-95B0-499A-873B-20590BABB0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E4FAF82-E80E-42C4-90A1-D56CDF41FC36}" type="datetime1">
              <a:rPr lang="en-US" smtClean="0"/>
              <a:pPr/>
              <a:t>3/12/2012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3D4FE63-95B0-499A-873B-20590BABB0D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E55089F-4981-4F98-9008-CE97B80FE5A2}" type="datetime1">
              <a:rPr lang="en-US" smtClean="0"/>
              <a:pPr/>
              <a:t>3/12/2012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3D4FE63-95B0-499A-873B-20590BABB0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12lportal.sf.frb.org/wps/portal/FRB12Portal/Home/!ut/p/c5/04_SB8K8xLLM9MSSzPy8xBz9CP0os3gDCxNHfwNjJ0snA2_DkDBvFxMDKADKR2LKW3rA5bHoNvHFrzvEnUjdfh75uan6BbmhEeWOiooAXNRNLg!!/dl3/d3/L2dJQSEvUUt3QS9ZQnZ3LzZfMDg0QU8wM0I5QjBLMVRWS0Q0MDAwMDAwMDA!/" TargetMode="Externa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4.xml"/><Relationship Id="rId5" Type="http://schemas.openxmlformats.org/officeDocument/2006/relationships/image" Target="../media/image10.jpeg"/><Relationship Id="rId4" Type="http://schemas.openxmlformats.org/officeDocument/2006/relationships/image" Target="../media/image9.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http://12lportal.sf.frb.org/wps/themes/html/FRB12LPortalWeb2/images/12logo.gif">
            <a:hlinkClick r:id="rId2"/>
          </p:cNvPr>
          <p:cNvPicPr>
            <a:picLocks noGrp="1" noChangeAspect="1" noChangeArrowheads="1"/>
          </p:cNvPicPr>
          <p:nvPr>
            <p:ph sz="half" idx="1"/>
          </p:nvPr>
        </p:nvPicPr>
        <p:blipFill>
          <a:blip r:embed="rId3" cstate="print"/>
          <a:stretch>
            <a:fillRect/>
          </a:stretch>
        </p:blipFill>
        <p:spPr bwMode="auto">
          <a:xfrm>
            <a:off x="914400" y="4038600"/>
            <a:ext cx="2590800" cy="2286000"/>
          </a:xfrm>
          <a:prstGeom prst="rect">
            <a:avLst/>
          </a:prstGeom>
          <a:noFill/>
          <a:ln w="9525">
            <a:noFill/>
            <a:miter lim="800000"/>
            <a:headEnd/>
            <a:tailEnd/>
          </a:ln>
        </p:spPr>
      </p:pic>
      <p:sp>
        <p:nvSpPr>
          <p:cNvPr id="16" name="Slide Number Placeholder 15"/>
          <p:cNvSpPr>
            <a:spLocks noGrp="1"/>
          </p:cNvSpPr>
          <p:nvPr>
            <p:ph type="sldNum" sz="quarter" idx="12"/>
          </p:nvPr>
        </p:nvSpPr>
        <p:spPr/>
        <p:txBody>
          <a:bodyPr/>
          <a:lstStyle/>
          <a:p>
            <a:fld id="{D3D4FE63-95B0-499A-873B-20590BABB0D2}" type="slidenum">
              <a:rPr lang="en-US" smtClean="0"/>
              <a:pPr/>
              <a:t>1</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pic>
        <p:nvPicPr>
          <p:cNvPr id="13" name="Picture 4"/>
          <p:cNvPicPr>
            <a:picLocks noChangeAspect="1" noChangeArrowheads="1"/>
          </p:cNvPicPr>
          <p:nvPr/>
        </p:nvPicPr>
        <p:blipFill>
          <a:blip r:embed="rId4" cstate="print"/>
          <a:srcRect/>
          <a:stretch>
            <a:fillRect/>
          </a:stretch>
        </p:blipFill>
        <p:spPr bwMode="auto">
          <a:xfrm>
            <a:off x="381000" y="2133600"/>
            <a:ext cx="3581400" cy="1066800"/>
          </a:xfrm>
          <a:prstGeom prst="rect">
            <a:avLst/>
          </a:prstGeom>
          <a:noFill/>
          <a:ln w="9525">
            <a:noFill/>
            <a:miter lim="800000"/>
            <a:headEnd/>
            <a:tailEnd/>
          </a:ln>
        </p:spPr>
      </p:pic>
      <p:sp>
        <p:nvSpPr>
          <p:cNvPr id="15" name="TextBox 14"/>
          <p:cNvSpPr txBox="1"/>
          <p:nvPr/>
        </p:nvSpPr>
        <p:spPr>
          <a:xfrm>
            <a:off x="4267200" y="1905000"/>
            <a:ext cx="4343400" cy="4247317"/>
          </a:xfrm>
          <a:prstGeom prst="rect">
            <a:avLst/>
          </a:prstGeom>
          <a:noFill/>
        </p:spPr>
        <p:txBody>
          <a:bodyPr wrap="square" rtlCol="0">
            <a:spAutoFit/>
          </a:bodyPr>
          <a:lstStyle/>
          <a:p>
            <a:r>
              <a:rPr lang="en-US" sz="1600" dirty="0" smtClean="0">
                <a:latin typeface="Franklin Gothic Medium" pitchFamily="34" charset="0"/>
              </a:rPr>
              <a:t>FIRMA Risk Management Training  Conference</a:t>
            </a:r>
          </a:p>
          <a:p>
            <a:r>
              <a:rPr lang="en-US" sz="1600" dirty="0" smtClean="0">
                <a:latin typeface="Franklin Gothic Medium" pitchFamily="34" charset="0"/>
              </a:rPr>
              <a:t>Fort Worth, Texas</a:t>
            </a:r>
          </a:p>
          <a:p>
            <a:r>
              <a:rPr lang="en-US" sz="1600" dirty="0" smtClean="0">
                <a:latin typeface="Franklin Gothic Medium" pitchFamily="34" charset="0"/>
              </a:rPr>
              <a:t>March 25-29, 2012</a:t>
            </a:r>
          </a:p>
          <a:p>
            <a:endParaRPr lang="en-US" dirty="0"/>
          </a:p>
          <a:p>
            <a:endParaRPr lang="en-US" dirty="0" smtClean="0"/>
          </a:p>
          <a:p>
            <a:endParaRPr lang="en-US" dirty="0" smtClean="0"/>
          </a:p>
          <a:p>
            <a:r>
              <a:rPr lang="en-US" sz="2400" b="1" dirty="0" smtClean="0"/>
              <a:t>Regulator Panel</a:t>
            </a:r>
          </a:p>
          <a:p>
            <a:r>
              <a:rPr lang="en-US" sz="2400" b="1" dirty="0" smtClean="0"/>
              <a:t>March 27, 2012</a:t>
            </a:r>
          </a:p>
          <a:p>
            <a:endParaRPr lang="en-US" dirty="0"/>
          </a:p>
          <a:p>
            <a:endParaRPr lang="en-US" dirty="0" smtClean="0"/>
          </a:p>
          <a:p>
            <a:endParaRPr lang="en-US" dirty="0"/>
          </a:p>
          <a:p>
            <a:r>
              <a:rPr lang="en-US" sz="1600" dirty="0" smtClean="0">
                <a:latin typeface="Franklin Gothic Medium" pitchFamily="34" charset="0"/>
              </a:rPr>
              <a:t>William </a:t>
            </a:r>
            <a:r>
              <a:rPr lang="en-US" sz="1600" dirty="0" err="1" smtClean="0">
                <a:latin typeface="Franklin Gothic Medium" pitchFamily="34" charset="0"/>
              </a:rPr>
              <a:t>Alverson</a:t>
            </a:r>
            <a:r>
              <a:rPr lang="en-US" sz="1600" dirty="0" smtClean="0">
                <a:latin typeface="Franklin Gothic Medium" pitchFamily="34" charset="0"/>
              </a:rPr>
              <a:t>, Fiduciary Risk Coordinator</a:t>
            </a:r>
          </a:p>
          <a:p>
            <a:r>
              <a:rPr lang="en-US" sz="1600" dirty="0" smtClean="0">
                <a:latin typeface="Franklin Gothic Medium" pitchFamily="34" charset="0"/>
              </a:rPr>
              <a:t>Federal Reserve Bank of San Francisco</a:t>
            </a:r>
          </a:p>
          <a:p>
            <a:r>
              <a:rPr lang="en-US" sz="1600" dirty="0" smtClean="0">
                <a:latin typeface="Franklin Gothic Medium" pitchFamily="34" charset="0"/>
              </a:rPr>
              <a:t>Banking Supervision &amp; Regulation</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10</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6" name="TextBox 5"/>
          <p:cNvSpPr txBox="1"/>
          <p:nvPr/>
        </p:nvSpPr>
        <p:spPr>
          <a:xfrm>
            <a:off x="457200" y="1143000"/>
            <a:ext cx="8229600" cy="5186035"/>
          </a:xfrm>
          <a:prstGeom prst="rect">
            <a:avLst/>
          </a:prstGeom>
          <a:noFill/>
        </p:spPr>
        <p:txBody>
          <a:bodyPr wrap="square" rtlCol="0">
            <a:spAutoFit/>
          </a:bodyPr>
          <a:lstStyle/>
          <a:p>
            <a:pPr lvl="1" indent="-457200">
              <a:spcBef>
                <a:spcPct val="50000"/>
              </a:spcBef>
              <a:spcAft>
                <a:spcPts val="500"/>
              </a:spcAft>
              <a:buFont typeface="+mj-lt"/>
              <a:buAutoNum type="arabicPeriod" startAt="4"/>
            </a:pPr>
            <a:r>
              <a:rPr lang="en-US" b="1" u="sng" dirty="0" smtClean="0"/>
              <a:t>Legal Risk and Corporate Governance</a:t>
            </a:r>
          </a:p>
          <a:p>
            <a:pPr marL="914400" indent="-457200">
              <a:spcAft>
                <a:spcPts val="500"/>
              </a:spcAft>
              <a:buFont typeface="Arial" pitchFamily="34" charset="0"/>
              <a:buChar char="•"/>
            </a:pPr>
            <a:r>
              <a:rPr lang="en-US" sz="1600" dirty="0" smtClean="0"/>
              <a:t>Legal and Reputational Risks – Management Oversight &amp; Corporate Governance.  All actions related to financial products, and services provided are undertaken as directors, officers, and/or employees of specific legal entities with the accompanying corporate governance trappings, responsibilities, and liabilities. Legal entities “deliver” products not functional lines of business</a:t>
            </a:r>
          </a:p>
          <a:p>
            <a:pPr marL="914400" indent="-457200">
              <a:spcAft>
                <a:spcPts val="500"/>
              </a:spcAft>
              <a:buFont typeface="Arial" pitchFamily="34" charset="0"/>
              <a:buChar char="•"/>
            </a:pPr>
            <a:r>
              <a:rPr lang="en-US" sz="1600" dirty="0" smtClean="0"/>
              <a:t>Institutions must understand and incorporate appropriate delivery, capacity, fiduciary responsibilities, and fair play standards when designing, marketing, and delivering financial products and services:</a:t>
            </a:r>
          </a:p>
          <a:p>
            <a:pPr marL="1371600" lvl="2" indent="-403225">
              <a:spcAft>
                <a:spcPts val="500"/>
              </a:spcAft>
              <a:buFont typeface="Arial" pitchFamily="34" charset="0"/>
              <a:buChar char="•"/>
            </a:pPr>
            <a:r>
              <a:rPr lang="en-US" sz="1600" b="1" i="1" dirty="0" smtClean="0"/>
              <a:t>Delivery </a:t>
            </a:r>
            <a:r>
              <a:rPr lang="en-US" sz="1600" i="1" dirty="0" smtClean="0"/>
              <a:t>– </a:t>
            </a:r>
            <a:r>
              <a:rPr lang="en-US" sz="1600" dirty="0" smtClean="0"/>
              <a:t>legal entity offering product or service (i.e. bank, investment bank, broker/dealer, RIA).  Type of delivery channel will determine applicable regulations and standards of conduct.  </a:t>
            </a:r>
          </a:p>
          <a:p>
            <a:pPr marL="1371600" lvl="2" indent="-403225">
              <a:spcAft>
                <a:spcPts val="500"/>
              </a:spcAft>
              <a:buFont typeface="Arial" pitchFamily="34" charset="0"/>
              <a:buChar char="•"/>
            </a:pPr>
            <a:r>
              <a:rPr lang="en-US" sz="1600" b="1" i="1" dirty="0" smtClean="0"/>
              <a:t>Capacity </a:t>
            </a:r>
            <a:r>
              <a:rPr lang="en-US" sz="1600" i="1" dirty="0" smtClean="0"/>
              <a:t>– </a:t>
            </a:r>
            <a:r>
              <a:rPr lang="en-US" sz="1600" dirty="0" smtClean="0"/>
              <a:t>role of legal entity in regards to product/service.  For example, trustee, principal/dealer, broker/agent, or seller/buyer</a:t>
            </a:r>
          </a:p>
          <a:p>
            <a:pPr marL="1371600" lvl="2" indent="-403225">
              <a:spcAft>
                <a:spcPts val="500"/>
              </a:spcAft>
              <a:buFont typeface="Arial" pitchFamily="34" charset="0"/>
              <a:buChar char="•"/>
            </a:pPr>
            <a:r>
              <a:rPr lang="en-US" sz="1600" b="1" i="1" dirty="0" smtClean="0"/>
              <a:t>Fiduciary Responsibilities  - </a:t>
            </a:r>
            <a:r>
              <a:rPr lang="en-US" sz="1600" dirty="0" smtClean="0"/>
              <a:t>understand and appreciate legal responsibilities and fiduciary duties of trustees, principals/dealers, agents/broker dealers versus marketplace sellers and buyers.</a:t>
            </a:r>
          </a:p>
          <a:p>
            <a:pPr marL="1371600" lvl="2" indent="-403225">
              <a:spcAft>
                <a:spcPts val="500"/>
              </a:spcAft>
              <a:buFont typeface="Arial" pitchFamily="34" charset="0"/>
              <a:buChar char="•"/>
            </a:pPr>
            <a:endParaRPr lang="en-US" sz="16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11</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6" name="TextBox 5"/>
          <p:cNvSpPr txBox="1"/>
          <p:nvPr/>
        </p:nvSpPr>
        <p:spPr>
          <a:xfrm>
            <a:off x="457200" y="1143000"/>
            <a:ext cx="8229600" cy="4724370"/>
          </a:xfrm>
          <a:prstGeom prst="rect">
            <a:avLst/>
          </a:prstGeom>
          <a:noFill/>
        </p:spPr>
        <p:txBody>
          <a:bodyPr wrap="square" rtlCol="0">
            <a:spAutoFit/>
          </a:bodyPr>
          <a:lstStyle/>
          <a:p>
            <a:pPr lvl="1" indent="-457200">
              <a:spcBef>
                <a:spcPct val="50000"/>
              </a:spcBef>
              <a:spcAft>
                <a:spcPts val="500"/>
              </a:spcAft>
              <a:buFont typeface="+mj-lt"/>
              <a:buAutoNum type="arabicPeriod" startAt="4"/>
            </a:pPr>
            <a:r>
              <a:rPr lang="en-US" b="1" u="sng" dirty="0" smtClean="0"/>
              <a:t>Legal and Corporate Governance (Continued) </a:t>
            </a:r>
          </a:p>
          <a:p>
            <a:pPr marL="914400" indent="-457200">
              <a:spcAft>
                <a:spcPts val="500"/>
              </a:spcAft>
              <a:buFont typeface="Arial" pitchFamily="34" charset="0"/>
              <a:buChar char="•"/>
            </a:pPr>
            <a:r>
              <a:rPr lang="en-US" sz="1600" dirty="0" smtClean="0"/>
              <a:t>Legal Entity Capacity &amp; Responsibilities:</a:t>
            </a:r>
          </a:p>
          <a:p>
            <a:pPr marL="1371600" lvl="2" indent="-457200">
              <a:spcAft>
                <a:spcPts val="500"/>
              </a:spcAft>
              <a:buFont typeface="Arial" pitchFamily="34" charset="0"/>
              <a:buChar char="•"/>
            </a:pPr>
            <a:r>
              <a:rPr lang="en-US" sz="1600" b="1" i="1" dirty="0" smtClean="0"/>
              <a:t>Trustees/Fiduciaries</a:t>
            </a:r>
            <a:r>
              <a:rPr lang="en-US" sz="1600" dirty="0" smtClean="0"/>
              <a:t> – typically held to the highest standard of conduct and trust.  Must always act in best interests of beneficiaries</a:t>
            </a:r>
          </a:p>
          <a:p>
            <a:pPr marL="1371600" lvl="2" indent="-457200">
              <a:spcAft>
                <a:spcPts val="500"/>
              </a:spcAft>
              <a:buFont typeface="Arial" pitchFamily="34" charset="0"/>
              <a:buChar char="•"/>
            </a:pPr>
            <a:r>
              <a:rPr lang="en-US" sz="1600" b="1" i="1" dirty="0" smtClean="0"/>
              <a:t>Agents/Brokers</a:t>
            </a:r>
            <a:r>
              <a:rPr lang="en-US" sz="1600" b="1" dirty="0" smtClean="0"/>
              <a:t> </a:t>
            </a:r>
            <a:r>
              <a:rPr lang="en-US" sz="1600" dirty="0" smtClean="0"/>
              <a:t>– act on behalf of a principal (individual or institution) who hired them to perform a specific task or function (i.e. find my the best home loan or suitable investment).  Agents have limited fiduciary responsibilities to their principal and should disclose potential and real conflicts of interest.</a:t>
            </a:r>
          </a:p>
          <a:p>
            <a:pPr marL="1371600" lvl="2" indent="-457200">
              <a:spcAft>
                <a:spcPts val="500"/>
              </a:spcAft>
              <a:buFont typeface="Arial" pitchFamily="34" charset="0"/>
              <a:buChar char="•"/>
            </a:pPr>
            <a:r>
              <a:rPr lang="en-US" sz="1600" b="1" i="1" dirty="0" smtClean="0"/>
              <a:t>Principal/Dealer</a:t>
            </a:r>
            <a:r>
              <a:rPr lang="en-US" sz="1600" i="1" dirty="0" smtClean="0"/>
              <a:t> – </a:t>
            </a:r>
            <a:r>
              <a:rPr lang="en-US" sz="1600" dirty="0" smtClean="0"/>
              <a:t>sell or buy from their own book, as opposed to brokers, who on behalf of principals, sell or buy from others and get paid by commission/markup.  </a:t>
            </a:r>
          </a:p>
          <a:p>
            <a:pPr marL="1371600" lvl="2" indent="-457200">
              <a:spcAft>
                <a:spcPts val="500"/>
              </a:spcAft>
              <a:buFont typeface="Arial" pitchFamily="34" charset="0"/>
              <a:buChar char="•"/>
            </a:pPr>
            <a:r>
              <a:rPr lang="en-US" sz="1600" b="1" i="1" dirty="0" smtClean="0"/>
              <a:t>Buyers and Sellers </a:t>
            </a:r>
            <a:r>
              <a:rPr lang="en-US" sz="1600" dirty="0" smtClean="0"/>
              <a:t>in the Financial Marketplace – generally have no fiduciary responsibility.  Caveat Emptor – let the buyer beware, but sellers must play fair</a:t>
            </a:r>
          </a:p>
          <a:p>
            <a:pPr lvl="4">
              <a:spcAft>
                <a:spcPts val="500"/>
              </a:spcAft>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12</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6" name="TextBox 5"/>
          <p:cNvSpPr txBox="1"/>
          <p:nvPr/>
        </p:nvSpPr>
        <p:spPr>
          <a:xfrm>
            <a:off x="457200" y="1143000"/>
            <a:ext cx="8229600" cy="5250155"/>
          </a:xfrm>
          <a:prstGeom prst="rect">
            <a:avLst/>
          </a:prstGeom>
          <a:noFill/>
        </p:spPr>
        <p:txBody>
          <a:bodyPr wrap="square" rtlCol="0">
            <a:spAutoFit/>
          </a:bodyPr>
          <a:lstStyle/>
          <a:p>
            <a:pPr lvl="1" indent="-457200">
              <a:spcBef>
                <a:spcPct val="50000"/>
              </a:spcBef>
              <a:spcAft>
                <a:spcPts val="500"/>
              </a:spcAft>
              <a:buFont typeface="+mj-lt"/>
              <a:buAutoNum type="arabicPeriod" startAt="4"/>
            </a:pPr>
            <a:r>
              <a:rPr lang="en-US" b="1" u="sng" dirty="0" smtClean="0"/>
              <a:t>Legal and Corporate Governance (Continued)</a:t>
            </a:r>
          </a:p>
          <a:p>
            <a:pPr marL="914400" lvl="1" indent="-457200">
              <a:spcAft>
                <a:spcPts val="500"/>
              </a:spcAft>
              <a:buFont typeface="Arial" pitchFamily="34" charset="0"/>
              <a:buChar char="•"/>
            </a:pPr>
            <a:r>
              <a:rPr lang="en-US" sz="1600" b="1" i="1" dirty="0" smtClean="0"/>
              <a:t>Fair Play – </a:t>
            </a:r>
            <a:r>
              <a:rPr lang="en-US" sz="1600" dirty="0" smtClean="0"/>
              <a:t>its required by law.  Section 5(a) of the Federal Trade Commission Act prohibits “unfair or deceptive acts or practices in or affecting commerce, and applies to all persons engaged in commerce, including BHCs and their subsidiaries.  Enforced by:</a:t>
            </a:r>
          </a:p>
          <a:p>
            <a:pPr marL="1371600" lvl="2" indent="-457200">
              <a:spcAft>
                <a:spcPts val="500"/>
              </a:spcAft>
              <a:buFont typeface="Arial" pitchFamily="34" charset="0"/>
              <a:buChar char="•"/>
            </a:pPr>
            <a:r>
              <a:rPr lang="en-US" sz="1600" dirty="0" smtClean="0"/>
              <a:t>Banking Regulators (including CFPB), SEC/SROs</a:t>
            </a:r>
          </a:p>
          <a:p>
            <a:pPr marL="1371600" lvl="2" indent="-457200">
              <a:spcAft>
                <a:spcPts val="500"/>
              </a:spcAft>
              <a:buFont typeface="Arial" pitchFamily="34" charset="0"/>
              <a:buChar char="•"/>
            </a:pPr>
            <a:r>
              <a:rPr lang="en-US" sz="1600" dirty="0" smtClean="0"/>
              <a:t>Fair Trade Commission (“FTC”)</a:t>
            </a:r>
          </a:p>
          <a:p>
            <a:pPr marL="1371600" lvl="2" indent="-457200">
              <a:spcAft>
                <a:spcPts val="500"/>
              </a:spcAft>
              <a:buFont typeface="Arial" pitchFamily="34" charset="0"/>
              <a:buChar char="•"/>
            </a:pPr>
            <a:r>
              <a:rPr lang="en-US" sz="1600" dirty="0" smtClean="0"/>
              <a:t>State Attorneys Generals (State Laws and Regulations) </a:t>
            </a:r>
          </a:p>
          <a:p>
            <a:pPr marL="914400" lvl="1" indent="-457200">
              <a:spcAft>
                <a:spcPts val="500"/>
              </a:spcAft>
              <a:buFont typeface="Arial" pitchFamily="34" charset="0"/>
              <a:buChar char="•"/>
            </a:pPr>
            <a:r>
              <a:rPr lang="en-US" sz="1600" b="1" i="1" dirty="0" smtClean="0"/>
              <a:t>Unfair and Deceptive Acts and Practices (UDAP) – </a:t>
            </a:r>
            <a:r>
              <a:rPr lang="en-US" sz="1600" dirty="0" smtClean="0"/>
              <a:t>new supervisory focus on UDAP.  Technical compliance may not always be sufficient.  More focus on ensuring informed decisions and overall product life cycle integrity. </a:t>
            </a:r>
          </a:p>
          <a:p>
            <a:pPr marL="1371600" lvl="2" indent="-457200">
              <a:spcAft>
                <a:spcPts val="500"/>
              </a:spcAft>
              <a:buFont typeface="Arial" pitchFamily="34" charset="0"/>
              <a:buChar char="•"/>
            </a:pPr>
            <a:r>
              <a:rPr lang="en-US" sz="1600" b="1" i="1" dirty="0" smtClean="0"/>
              <a:t>Unfair Acts or Practices </a:t>
            </a:r>
            <a:r>
              <a:rPr lang="en-US" sz="1600" dirty="0" smtClean="0"/>
              <a:t>-  An act or practice is unfair when: it causes or likely causes substantial injury to consumers.  Substantial injury usually involves monetary harm</a:t>
            </a:r>
          </a:p>
          <a:p>
            <a:pPr marL="914400" lvl="1" indent="-457200">
              <a:spcAft>
                <a:spcPts val="500"/>
              </a:spcAft>
              <a:buFont typeface="Arial" pitchFamily="34" charset="0"/>
              <a:buChar char="•"/>
            </a:pPr>
            <a:r>
              <a:rPr lang="en-US" sz="1600" b="1" i="1" dirty="0" smtClean="0"/>
              <a:t>Dodd-Frank Act  Expanded Powers - UDAP– </a:t>
            </a:r>
            <a:r>
              <a:rPr lang="en-US" sz="1600" dirty="0" smtClean="0"/>
              <a:t>Section 1031 – Bureau of Consumer Financial Protection (CFPB) may prescribe rules to identify unlawful, unfair, deceptive or </a:t>
            </a:r>
            <a:r>
              <a:rPr lang="en-US" sz="1600" b="1" dirty="0" smtClean="0"/>
              <a:t>abusive</a:t>
            </a:r>
            <a:r>
              <a:rPr lang="en-US" sz="1600" dirty="0" smtClean="0"/>
              <a:t> acts or practices in connection with any consumer financial product or service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13</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6" name="TextBox 5"/>
          <p:cNvSpPr txBox="1"/>
          <p:nvPr/>
        </p:nvSpPr>
        <p:spPr>
          <a:xfrm>
            <a:off x="457200" y="1219200"/>
            <a:ext cx="8229600" cy="5747727"/>
          </a:xfrm>
          <a:prstGeom prst="rect">
            <a:avLst/>
          </a:prstGeom>
          <a:noFill/>
        </p:spPr>
        <p:txBody>
          <a:bodyPr wrap="square" rtlCol="0">
            <a:spAutoFit/>
          </a:bodyPr>
          <a:lstStyle/>
          <a:p>
            <a:pPr lvl="1" indent="-457200">
              <a:spcBef>
                <a:spcPct val="50000"/>
              </a:spcBef>
              <a:spcAft>
                <a:spcPts val="500"/>
              </a:spcAft>
              <a:buFont typeface="+mj-lt"/>
              <a:buAutoNum type="arabicPeriod" startAt="5"/>
            </a:pPr>
            <a:r>
              <a:rPr lang="en-US" b="1" u="sng" dirty="0" smtClean="0"/>
              <a:t>Dodd-Frank Act (DFA) Considerations</a:t>
            </a:r>
          </a:p>
          <a:p>
            <a:pPr marL="457200" indent="-403225">
              <a:spcAft>
                <a:spcPts val="500"/>
              </a:spcAft>
              <a:buFont typeface="Arial" pitchFamily="34" charset="0"/>
              <a:buChar char="•"/>
            </a:pPr>
            <a:r>
              <a:rPr lang="en-US" sz="1600" dirty="0" smtClean="0"/>
              <a:t>Expanded FR’s Objectives as Consolidated Supervisor.  New holding company framework and supervisory objectives are to:  </a:t>
            </a:r>
          </a:p>
          <a:p>
            <a:pPr marL="914400" lvl="1" indent="-403225">
              <a:spcAft>
                <a:spcPts val="500"/>
              </a:spcAft>
              <a:buFont typeface="Arial" pitchFamily="34" charset="0"/>
              <a:buChar char="•"/>
            </a:pPr>
            <a:r>
              <a:rPr lang="en-US" sz="1600" dirty="0" smtClean="0"/>
              <a:t>Ensure that a BHC/SLHC subsidiary does not present material financial, legal, or reputational risks to affiliated depository institutions, or the ability of the BHC/SLHC to provide support to those subsidiary depository institutions</a:t>
            </a:r>
          </a:p>
          <a:p>
            <a:pPr marL="914400" lvl="1" indent="-403225">
              <a:spcAft>
                <a:spcPts val="500"/>
              </a:spcAft>
              <a:buFont typeface="Arial" pitchFamily="34" charset="0"/>
              <a:buChar char="•"/>
            </a:pPr>
            <a:r>
              <a:rPr lang="en-US" sz="1600" dirty="0" smtClean="0"/>
              <a:t>Incorporate financial stability, as well as enhanced prudential considerations of DFA, into consolidated supervision objectives and approaches</a:t>
            </a:r>
          </a:p>
          <a:p>
            <a:pPr marL="914400" lvl="1" indent="-403225">
              <a:spcAft>
                <a:spcPts val="500"/>
              </a:spcAft>
              <a:buFont typeface="Arial" pitchFamily="34" charset="0"/>
              <a:buChar char="•"/>
            </a:pPr>
            <a:r>
              <a:rPr lang="en-US" sz="1600" dirty="0" smtClean="0"/>
              <a:t>Reflect lessons learned from framework during financial crisis, including experience with the supervision of nondepository subsidiaries; and </a:t>
            </a:r>
          </a:p>
          <a:p>
            <a:pPr marL="914400" lvl="1" indent="-403225">
              <a:spcAft>
                <a:spcPts val="500"/>
              </a:spcAft>
              <a:buFont typeface="Arial" pitchFamily="34" charset="0"/>
              <a:buChar char="•"/>
            </a:pPr>
            <a:r>
              <a:rPr lang="en-US" sz="1600" dirty="0" smtClean="0"/>
              <a:t>Extend the framework to SLHCs and nonbank financial companies designed as systemically important by the Financial Stability Oversight Council</a:t>
            </a:r>
          </a:p>
          <a:p>
            <a:pPr marL="914400" lvl="1" indent="-403225">
              <a:spcAft>
                <a:spcPts val="500"/>
              </a:spcAft>
              <a:buFont typeface="Arial" pitchFamily="34" charset="0"/>
              <a:buChar char="•"/>
            </a:pPr>
            <a:endParaRPr lang="en-US" dirty="0" smtClean="0"/>
          </a:p>
          <a:p>
            <a:pPr marL="914400" lvl="1" indent="-403225">
              <a:spcAft>
                <a:spcPts val="500"/>
              </a:spcAft>
              <a:buFont typeface="Arial" pitchFamily="34" charset="0"/>
              <a:buChar char="•"/>
            </a:pPr>
            <a:endParaRPr lang="en-US" dirty="0" smtClean="0"/>
          </a:p>
          <a:p>
            <a:pPr marL="457200" indent="-403225">
              <a:spcAft>
                <a:spcPts val="500"/>
              </a:spcAft>
              <a:buFont typeface="Arial" pitchFamily="34" charset="0"/>
              <a:buChar char="•"/>
            </a:pPr>
            <a:endParaRPr lang="en-US" dirty="0" smtClean="0"/>
          </a:p>
          <a:p>
            <a:pPr lvl="4">
              <a:spcAft>
                <a:spcPts val="500"/>
              </a:spcAft>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14</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6" name="TextBox 5"/>
          <p:cNvSpPr txBox="1"/>
          <p:nvPr/>
        </p:nvSpPr>
        <p:spPr>
          <a:xfrm>
            <a:off x="457200" y="1219200"/>
            <a:ext cx="8229600" cy="5622052"/>
          </a:xfrm>
          <a:prstGeom prst="rect">
            <a:avLst/>
          </a:prstGeom>
          <a:noFill/>
        </p:spPr>
        <p:txBody>
          <a:bodyPr wrap="square" rtlCol="0">
            <a:spAutoFit/>
          </a:bodyPr>
          <a:lstStyle/>
          <a:p>
            <a:pPr lvl="1" indent="-457200">
              <a:spcBef>
                <a:spcPct val="50000"/>
              </a:spcBef>
              <a:spcAft>
                <a:spcPts val="500"/>
              </a:spcAft>
              <a:buFont typeface="+mj-lt"/>
              <a:buAutoNum type="arabicPeriod" startAt="4"/>
            </a:pPr>
            <a:r>
              <a:rPr lang="en-US" b="1" u="sng" dirty="0" smtClean="0"/>
              <a:t>Dodd-Frank Act (DFA) Considerations (Continued)</a:t>
            </a:r>
          </a:p>
          <a:p>
            <a:pPr marL="914400" indent="-457200">
              <a:spcAft>
                <a:spcPts val="500"/>
              </a:spcAft>
              <a:buFont typeface="Arial" pitchFamily="34" charset="0"/>
              <a:buChar char="•"/>
            </a:pPr>
            <a:r>
              <a:rPr lang="en-US" sz="1600" b="1" i="1" dirty="0" smtClean="0"/>
              <a:t>DFA Sections 604 &amp; 605</a:t>
            </a:r>
          </a:p>
          <a:p>
            <a:pPr marL="1371600" lvl="2" indent="-403225">
              <a:spcAft>
                <a:spcPts val="500"/>
              </a:spcAft>
              <a:buFont typeface="Arial" pitchFamily="34" charset="0"/>
              <a:buChar char="•"/>
            </a:pPr>
            <a:r>
              <a:rPr lang="en-US" sz="1600" dirty="0" smtClean="0"/>
              <a:t>FR will regularly consult with supervisor(s) of an organization’s lead depository institution to identify significant risk taking activities.  </a:t>
            </a:r>
          </a:p>
          <a:p>
            <a:pPr marL="1371600" lvl="2" indent="-403225">
              <a:spcAft>
                <a:spcPts val="500"/>
              </a:spcAft>
              <a:buFont typeface="Arial" pitchFamily="34" charset="0"/>
              <a:buChar char="•"/>
            </a:pPr>
            <a:r>
              <a:rPr lang="en-US" sz="1600" dirty="0" smtClean="0"/>
              <a:t>For nondepository institutions supervised by a functional regulator, FR will consult and coordinate with to promote comprehensive and effective supervision </a:t>
            </a:r>
          </a:p>
          <a:p>
            <a:pPr marL="914400" lvl="1" indent="-403225">
              <a:spcAft>
                <a:spcPts val="500"/>
              </a:spcAft>
              <a:buFont typeface="Arial" pitchFamily="34" charset="0"/>
              <a:buChar char="•"/>
            </a:pPr>
            <a:r>
              <a:rPr lang="en-US" sz="1600" b="1" i="1" dirty="0" smtClean="0"/>
              <a:t>DFA Section 604 </a:t>
            </a:r>
            <a:r>
              <a:rPr lang="en-US" sz="1600" dirty="0" smtClean="0"/>
              <a:t>removed the so-called “Fed </a:t>
            </a:r>
            <a:r>
              <a:rPr lang="en-US" sz="1600" dirty="0" err="1" smtClean="0"/>
              <a:t>Lite</a:t>
            </a:r>
            <a:r>
              <a:rPr lang="en-US" sz="1600" dirty="0" smtClean="0"/>
              <a:t>” requirements of GLBA.  FR is to still rely to the fullest extent possible on information and assessments of relevant functional regulators</a:t>
            </a:r>
          </a:p>
          <a:p>
            <a:pPr marL="914400" lvl="1" indent="-403225">
              <a:spcAft>
                <a:spcPts val="500"/>
              </a:spcAft>
              <a:buFont typeface="Arial" pitchFamily="34" charset="0"/>
              <a:buChar char="•"/>
            </a:pPr>
            <a:r>
              <a:rPr lang="en-US" sz="1600" b="1" i="1" dirty="0" smtClean="0"/>
              <a:t>DFA Section 605 </a:t>
            </a:r>
            <a:r>
              <a:rPr lang="en-US" sz="1600" dirty="0" smtClean="0"/>
              <a:t>introduced new expectations for FR supervision of activities at nondepository subsidiaries that are not functionally regulated.</a:t>
            </a:r>
          </a:p>
          <a:p>
            <a:pPr marL="1371600" lvl="2" indent="-403225">
              <a:spcAft>
                <a:spcPts val="500"/>
              </a:spcAft>
              <a:buFont typeface="Arial" pitchFamily="34" charset="0"/>
              <a:buChar char="•"/>
            </a:pPr>
            <a:r>
              <a:rPr lang="en-US" sz="1600" dirty="0" smtClean="0"/>
              <a:t>When deemed appropriate, FR supervisory staff have explicit authority to direct an organization to apply risk management or internal control standards to nondepository and nonregulated subsidiaries </a:t>
            </a:r>
          </a:p>
          <a:p>
            <a:pPr marL="1371600" lvl="2" indent="-403225">
              <a:spcAft>
                <a:spcPts val="500"/>
              </a:spcAft>
              <a:buFont typeface="Arial" pitchFamily="34" charset="0"/>
              <a:buChar char="•"/>
            </a:pPr>
            <a:endParaRPr lang="en-US" dirty="0" smtClean="0"/>
          </a:p>
          <a:p>
            <a:pPr lvl="4">
              <a:spcAft>
                <a:spcPts val="500"/>
              </a:spcAft>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15</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pic>
        <p:nvPicPr>
          <p:cNvPr id="2050" name="Picture 2" descr="http://t2.gstatic.com/images?q=tbn:ANd9GcRHut0Ggg5VoV_L3TcN8hteICTrys6IqJRQ2fCdG61OTIY9rPB5VBnzqXK4"/>
          <p:cNvPicPr>
            <a:picLocks noChangeAspect="1" noChangeArrowheads="1"/>
          </p:cNvPicPr>
          <p:nvPr/>
        </p:nvPicPr>
        <p:blipFill>
          <a:blip r:embed="rId2" cstate="print"/>
          <a:srcRect/>
          <a:stretch>
            <a:fillRect/>
          </a:stretch>
        </p:blipFill>
        <p:spPr bwMode="auto">
          <a:xfrm>
            <a:off x="457200" y="1219200"/>
            <a:ext cx="3581400" cy="2209800"/>
          </a:xfrm>
          <a:prstGeom prst="rect">
            <a:avLst/>
          </a:prstGeom>
          <a:noFill/>
        </p:spPr>
      </p:pic>
      <p:pic>
        <p:nvPicPr>
          <p:cNvPr id="10" name="Picture 9" descr="Dallas Rainbow.jpg"/>
          <p:cNvPicPr>
            <a:picLocks noChangeAspect="1"/>
          </p:cNvPicPr>
          <p:nvPr/>
        </p:nvPicPr>
        <p:blipFill>
          <a:blip r:embed="rId3" cstate="print"/>
          <a:stretch>
            <a:fillRect/>
          </a:stretch>
        </p:blipFill>
        <p:spPr>
          <a:xfrm>
            <a:off x="4648200" y="3733800"/>
            <a:ext cx="4038600" cy="2514600"/>
          </a:xfrm>
          <a:prstGeom prst="rect">
            <a:avLst/>
          </a:prstGeom>
        </p:spPr>
      </p:pic>
      <p:pic>
        <p:nvPicPr>
          <p:cNvPr id="12" name="Picture 11" descr="SF Alamo Square 2.jpg"/>
          <p:cNvPicPr>
            <a:picLocks noChangeAspect="1"/>
          </p:cNvPicPr>
          <p:nvPr/>
        </p:nvPicPr>
        <p:blipFill>
          <a:blip r:embed="rId4" cstate="print"/>
          <a:stretch>
            <a:fillRect/>
          </a:stretch>
        </p:blipFill>
        <p:spPr>
          <a:xfrm>
            <a:off x="457200" y="3733800"/>
            <a:ext cx="3581400" cy="2552700"/>
          </a:xfrm>
          <a:prstGeom prst="rect">
            <a:avLst/>
          </a:prstGeom>
        </p:spPr>
      </p:pic>
      <p:pic>
        <p:nvPicPr>
          <p:cNvPr id="13" name="Picture 12" descr="Dallas_Skyline.jpg"/>
          <p:cNvPicPr>
            <a:picLocks noChangeAspect="1"/>
          </p:cNvPicPr>
          <p:nvPr/>
        </p:nvPicPr>
        <p:blipFill>
          <a:blip r:embed="rId5" cstate="print"/>
          <a:stretch>
            <a:fillRect/>
          </a:stretch>
        </p:blipFill>
        <p:spPr>
          <a:xfrm>
            <a:off x="4648200" y="1219200"/>
            <a:ext cx="4038600" cy="236220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16</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6" name="TextBox 5"/>
          <p:cNvSpPr txBox="1"/>
          <p:nvPr/>
        </p:nvSpPr>
        <p:spPr>
          <a:xfrm>
            <a:off x="457200" y="1219200"/>
            <a:ext cx="8229600" cy="2757165"/>
          </a:xfrm>
          <a:prstGeom prst="rect">
            <a:avLst/>
          </a:prstGeom>
          <a:noFill/>
        </p:spPr>
        <p:txBody>
          <a:bodyPr wrap="square" rtlCol="0">
            <a:spAutoFit/>
          </a:bodyPr>
          <a:lstStyle/>
          <a:p>
            <a:pPr>
              <a:spcAft>
                <a:spcPts val="500"/>
              </a:spcAft>
            </a:pPr>
            <a:endParaRPr lang="en-US" dirty="0" smtClean="0"/>
          </a:p>
          <a:p>
            <a:pPr>
              <a:spcAft>
                <a:spcPts val="500"/>
              </a:spcAft>
            </a:pPr>
            <a:endParaRPr lang="en-US" dirty="0" smtClean="0"/>
          </a:p>
          <a:p>
            <a:pPr>
              <a:spcAft>
                <a:spcPts val="500"/>
              </a:spcAft>
            </a:pPr>
            <a:endParaRPr lang="en-US" dirty="0" smtClean="0"/>
          </a:p>
          <a:p>
            <a:pPr>
              <a:spcAft>
                <a:spcPts val="500"/>
              </a:spcAft>
            </a:pPr>
            <a:endParaRPr lang="en-US" dirty="0" smtClean="0"/>
          </a:p>
          <a:p>
            <a:pPr>
              <a:spcAft>
                <a:spcPts val="500"/>
              </a:spcAft>
            </a:pPr>
            <a:endParaRPr lang="en-US" dirty="0" smtClean="0"/>
          </a:p>
          <a:p>
            <a:pPr>
              <a:spcAft>
                <a:spcPts val="500"/>
              </a:spcAft>
            </a:pPr>
            <a:endParaRPr lang="en-US" dirty="0" smtClean="0"/>
          </a:p>
          <a:p>
            <a:pPr>
              <a:spcAft>
                <a:spcPts val="500"/>
              </a:spcAft>
            </a:pPr>
            <a:endParaRPr lang="en-US" dirty="0" smtClean="0"/>
          </a:p>
          <a:p>
            <a:pPr algn="ctr">
              <a:spcAft>
                <a:spcPts val="500"/>
              </a:spcAft>
            </a:pPr>
            <a:r>
              <a:rPr lang="en-US" dirty="0" smtClean="0"/>
              <a:t>THE END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D3D4FE63-95B0-499A-873B-20590BABB0D2}" type="slidenum">
              <a:rPr lang="en-US" smtClean="0"/>
              <a:pPr/>
              <a:t>2</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10" name="TextBox 9"/>
          <p:cNvSpPr txBox="1"/>
          <p:nvPr/>
        </p:nvSpPr>
        <p:spPr>
          <a:xfrm>
            <a:off x="457200" y="1371600"/>
            <a:ext cx="8229600" cy="1200329"/>
          </a:xfrm>
          <a:prstGeom prst="rect">
            <a:avLst/>
          </a:prstGeom>
          <a:noFill/>
        </p:spPr>
        <p:txBody>
          <a:bodyPr wrap="square" rtlCol="0">
            <a:spAutoFit/>
          </a:bodyPr>
          <a:lstStyle/>
          <a:p>
            <a:pPr algn="just"/>
            <a:r>
              <a:rPr lang="en-US" b="1" dirty="0" smtClean="0">
                <a:solidFill>
                  <a:schemeClr val="tx1"/>
                </a:solidFill>
              </a:rPr>
              <a:t>Disclosure: </a:t>
            </a:r>
            <a:r>
              <a:rPr lang="en-US" dirty="0" smtClean="0">
                <a:solidFill>
                  <a:schemeClr val="tx1"/>
                </a:solidFill>
              </a:rPr>
              <a:t>The views and opinions expressed herein are those of my </a:t>
            </a:r>
            <a:r>
              <a:rPr lang="en-US" dirty="0" smtClean="0"/>
              <a:t>own </a:t>
            </a:r>
            <a:r>
              <a:rPr lang="en-US" dirty="0" smtClean="0">
                <a:solidFill>
                  <a:schemeClr val="tx1"/>
                </a:solidFill>
              </a:rPr>
              <a:t>and do not represent the official opinions of the Federal Reserve Bank of San Francisco, m</a:t>
            </a:r>
            <a:r>
              <a:rPr lang="en-US" dirty="0" smtClean="0"/>
              <a:t>y colleagues in the Federal Reserve System, or of the Federal Reserve System Board of Governors.</a:t>
            </a:r>
            <a:endParaRPr lang="en-US" dirty="0" smtClean="0">
              <a:solidFill>
                <a:schemeClr val="tx1"/>
              </a:solidFill>
            </a:endParaRPr>
          </a:p>
        </p:txBody>
      </p:sp>
      <p:pic>
        <p:nvPicPr>
          <p:cNvPr id="14" name="Picture 3" descr="\\D1PVS01\D101\ACCOUNTS\D1drw21\My Documents\My Pictures\thumbnailCAVRCUXU.jpg"/>
          <p:cNvPicPr>
            <a:picLocks noChangeAspect="1" noChangeArrowheads="1"/>
          </p:cNvPicPr>
          <p:nvPr/>
        </p:nvPicPr>
        <p:blipFill>
          <a:blip r:embed="rId2" cstate="print"/>
          <a:srcRect/>
          <a:stretch>
            <a:fillRect/>
          </a:stretch>
        </p:blipFill>
        <p:spPr bwMode="auto">
          <a:xfrm>
            <a:off x="4800600" y="3200400"/>
            <a:ext cx="3581400" cy="2590800"/>
          </a:xfrm>
          <a:prstGeom prst="rect">
            <a:avLst/>
          </a:prstGeom>
          <a:noFill/>
        </p:spPr>
      </p:pic>
      <p:pic>
        <p:nvPicPr>
          <p:cNvPr id="6148" name="Picture 4" descr="http://pics3.city-data.com/businesses/p/9/1/2/9/7839129.JPG"/>
          <p:cNvPicPr>
            <a:picLocks noChangeAspect="1" noChangeArrowheads="1"/>
          </p:cNvPicPr>
          <p:nvPr/>
        </p:nvPicPr>
        <p:blipFill>
          <a:blip r:embed="rId3" cstate="print"/>
          <a:srcRect/>
          <a:stretch>
            <a:fillRect/>
          </a:stretch>
        </p:blipFill>
        <p:spPr bwMode="auto">
          <a:xfrm>
            <a:off x="533400" y="3200400"/>
            <a:ext cx="3733800" cy="25908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3</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pic>
        <p:nvPicPr>
          <p:cNvPr id="4" name="Picture 5"/>
          <p:cNvPicPr>
            <a:picLocks noChangeAspect="1" noChangeArrowheads="1"/>
          </p:cNvPicPr>
          <p:nvPr/>
        </p:nvPicPr>
        <p:blipFill>
          <a:blip r:embed="rId2" cstate="print"/>
          <a:srcRect/>
          <a:stretch>
            <a:fillRect/>
          </a:stretch>
        </p:blipFill>
        <p:spPr bwMode="auto">
          <a:xfrm>
            <a:off x="457201" y="2057400"/>
            <a:ext cx="8229599" cy="4495800"/>
          </a:xfrm>
          <a:prstGeom prst="rect">
            <a:avLst/>
          </a:prstGeom>
          <a:noFill/>
          <a:ln w="9525">
            <a:noFill/>
            <a:miter lim="800000"/>
            <a:headEnd/>
            <a:tailEnd/>
          </a:ln>
        </p:spPr>
      </p:pic>
      <p:sp>
        <p:nvSpPr>
          <p:cNvPr id="6" name="TextBox 5"/>
          <p:cNvSpPr txBox="1"/>
          <p:nvPr/>
        </p:nvSpPr>
        <p:spPr>
          <a:xfrm>
            <a:off x="609600" y="1143000"/>
            <a:ext cx="7696200" cy="923330"/>
          </a:xfrm>
          <a:prstGeom prst="rect">
            <a:avLst/>
          </a:prstGeom>
          <a:noFill/>
        </p:spPr>
        <p:txBody>
          <a:bodyPr wrap="square" rtlCol="0">
            <a:spAutoFit/>
          </a:bodyPr>
          <a:lstStyle/>
          <a:p>
            <a:r>
              <a:rPr lang="en-US" dirty="0" smtClean="0"/>
              <a:t>Board of Governors, Washington DC – Policy </a:t>
            </a:r>
          </a:p>
          <a:p>
            <a:r>
              <a:rPr lang="en-US" dirty="0" smtClean="0"/>
              <a:t>12 Regional Federal Reserve Banks – Supervisors</a:t>
            </a:r>
          </a:p>
          <a:p>
            <a:r>
              <a:rPr lang="en-US" dirty="0" smtClean="0">
                <a:latin typeface="+mj-lt"/>
              </a:rPr>
              <a:t>Federal Regulator of FHC’s, BHC’s, SLHCs, FBOs, and SMBs</a:t>
            </a:r>
            <a:endParaRPr lang="en-US"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4</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4" name="TextBox 3"/>
          <p:cNvSpPr txBox="1"/>
          <p:nvPr/>
        </p:nvSpPr>
        <p:spPr>
          <a:xfrm>
            <a:off x="457200" y="1219200"/>
            <a:ext cx="8229600" cy="553998"/>
          </a:xfrm>
          <a:prstGeom prst="rect">
            <a:avLst/>
          </a:prstGeom>
          <a:noFill/>
        </p:spPr>
        <p:txBody>
          <a:bodyPr wrap="square" rtlCol="0">
            <a:spAutoFit/>
          </a:bodyPr>
          <a:lstStyle/>
          <a:p>
            <a:r>
              <a:rPr lang="en-US" dirty="0" smtClean="0"/>
              <a:t>FDIC Insured Institutions by Supervisor (FDIC, OCC, Fed)</a:t>
            </a:r>
          </a:p>
          <a:p>
            <a:r>
              <a:rPr lang="en-US" sz="1200" dirty="0" smtClean="0"/>
              <a:t>(FDIC Quarterly Banking Profile – 3Q 2011)</a:t>
            </a:r>
            <a:endParaRPr lang="en-US" dirty="0"/>
          </a:p>
        </p:txBody>
      </p:sp>
      <p:graphicFrame>
        <p:nvGraphicFramePr>
          <p:cNvPr id="6" name="Table 5"/>
          <p:cNvGraphicFramePr>
            <a:graphicFrameLocks noGrp="1"/>
          </p:cNvGraphicFramePr>
          <p:nvPr/>
        </p:nvGraphicFramePr>
        <p:xfrm>
          <a:off x="533400" y="1981197"/>
          <a:ext cx="8077200" cy="4343406"/>
        </p:xfrm>
        <a:graphic>
          <a:graphicData uri="http://schemas.openxmlformats.org/drawingml/2006/table">
            <a:tbl>
              <a:tblPr firstRow="1" bandRow="1">
                <a:tableStyleId>{85BE263C-DBD7-4A20-BB59-AAB30ACAA65A}</a:tableStyleId>
              </a:tblPr>
              <a:tblGrid>
                <a:gridCol w="2819400"/>
                <a:gridCol w="1676399"/>
                <a:gridCol w="1524001"/>
                <a:gridCol w="2057400"/>
              </a:tblGrid>
              <a:tr h="686072">
                <a:tc>
                  <a:txBody>
                    <a:bodyPr/>
                    <a:lstStyle/>
                    <a:p>
                      <a:endParaRPr lang="en-US" sz="1600" dirty="0">
                        <a:solidFill>
                          <a:srgbClr val="FFFFFF"/>
                        </a:solidFill>
                      </a:endParaRPr>
                    </a:p>
                  </a:txBody>
                  <a:tcPr/>
                </a:tc>
                <a:tc>
                  <a:txBody>
                    <a:bodyPr/>
                    <a:lstStyle/>
                    <a:p>
                      <a:pPr algn="ctr"/>
                      <a:r>
                        <a:rPr lang="en-US" sz="1600" dirty="0" smtClean="0"/>
                        <a:t>Number</a:t>
                      </a:r>
                      <a:r>
                        <a:rPr lang="en-US" sz="1600" baseline="0" dirty="0" smtClean="0"/>
                        <a:t> of Institutions</a:t>
                      </a:r>
                      <a:endParaRPr lang="en-US" sz="1600" dirty="0">
                        <a:solidFill>
                          <a:srgbClr val="FFFFFF"/>
                        </a:solidFill>
                      </a:endParaRPr>
                    </a:p>
                  </a:txBody>
                  <a:tcPr/>
                </a:tc>
                <a:tc>
                  <a:txBody>
                    <a:bodyPr/>
                    <a:lstStyle/>
                    <a:p>
                      <a:pPr algn="ctr"/>
                      <a:r>
                        <a:rPr lang="en-US" sz="1600" baseline="0" dirty="0" smtClean="0"/>
                        <a:t>Total Assets ($ B)</a:t>
                      </a:r>
                      <a:endParaRPr lang="en-US" sz="1600" dirty="0">
                        <a:solidFill>
                          <a:srgbClr val="FFFFFF"/>
                        </a:solidFill>
                      </a:endParaRPr>
                    </a:p>
                  </a:txBody>
                  <a:tcPr/>
                </a:tc>
                <a:tc>
                  <a:txBody>
                    <a:bodyPr/>
                    <a:lstStyle/>
                    <a:p>
                      <a:pPr algn="ctr"/>
                      <a:r>
                        <a:rPr lang="en-US" sz="1600" dirty="0" smtClean="0"/>
                        <a:t>Domestic Deposits ($ B)</a:t>
                      </a:r>
                      <a:endParaRPr lang="en-US" sz="1600" dirty="0">
                        <a:solidFill>
                          <a:srgbClr val="FFFFFF"/>
                        </a:solidFill>
                      </a:endParaRPr>
                    </a:p>
                  </a:txBody>
                  <a:tcPr/>
                </a:tc>
              </a:tr>
              <a:tr h="424466">
                <a:tc>
                  <a:txBody>
                    <a:bodyPr/>
                    <a:lstStyle/>
                    <a:p>
                      <a:pPr algn="r"/>
                      <a:r>
                        <a:rPr lang="en-US" sz="1600" b="1" dirty="0" smtClean="0"/>
                        <a:t>Commercial</a:t>
                      </a:r>
                      <a:r>
                        <a:rPr lang="en-US" sz="1600" b="1" baseline="0" dirty="0" smtClean="0"/>
                        <a:t> Banks</a:t>
                      </a:r>
                      <a:endParaRPr lang="en-US" sz="1600" b="1" dirty="0">
                        <a:solidFill>
                          <a:srgbClr val="003E00"/>
                        </a:solidFill>
                      </a:endParaRPr>
                    </a:p>
                  </a:txBody>
                  <a:tcPr/>
                </a:tc>
                <a:tc>
                  <a:txBody>
                    <a:bodyPr/>
                    <a:lstStyle/>
                    <a:p>
                      <a:pPr algn="r"/>
                      <a:r>
                        <a:rPr lang="en-US" sz="1600" b="1" dirty="0" smtClean="0"/>
                        <a:t>6,352</a:t>
                      </a:r>
                      <a:endParaRPr lang="en-US" sz="1600" b="1" dirty="0">
                        <a:solidFill>
                          <a:srgbClr val="003E00"/>
                        </a:solidFill>
                      </a:endParaRPr>
                    </a:p>
                  </a:txBody>
                  <a:tcPr/>
                </a:tc>
                <a:tc>
                  <a:txBody>
                    <a:bodyPr/>
                    <a:lstStyle/>
                    <a:p>
                      <a:pPr algn="r"/>
                      <a:r>
                        <a:rPr lang="en-US" sz="1600" b="1" dirty="0" smtClean="0"/>
                        <a:t>$12,560</a:t>
                      </a:r>
                      <a:endParaRPr lang="en-US" sz="1600" b="1" dirty="0">
                        <a:solidFill>
                          <a:srgbClr val="003E00"/>
                        </a:solidFill>
                      </a:endParaRPr>
                    </a:p>
                  </a:txBody>
                  <a:tcPr/>
                </a:tc>
                <a:tc>
                  <a:txBody>
                    <a:bodyPr/>
                    <a:lstStyle/>
                    <a:p>
                      <a:pPr algn="r"/>
                      <a:r>
                        <a:rPr lang="en-US" sz="1600" b="1" dirty="0" smtClean="0"/>
                        <a:t>$7,582</a:t>
                      </a:r>
                      <a:endParaRPr lang="en-US" sz="1600" b="1" dirty="0">
                        <a:solidFill>
                          <a:srgbClr val="003E00"/>
                        </a:solidFill>
                      </a:endParaRPr>
                    </a:p>
                  </a:txBody>
                  <a:tcPr/>
                </a:tc>
              </a:tr>
              <a:tr h="424466">
                <a:tc>
                  <a:txBody>
                    <a:bodyPr/>
                    <a:lstStyle/>
                    <a:p>
                      <a:pPr algn="r"/>
                      <a:r>
                        <a:rPr lang="en-US" sz="1600" dirty="0" smtClean="0"/>
                        <a:t>FDIC Supervised</a:t>
                      </a:r>
                      <a:endParaRPr lang="en-US" sz="1600" dirty="0">
                        <a:solidFill>
                          <a:srgbClr val="003E00"/>
                        </a:solidFill>
                      </a:endParaRPr>
                    </a:p>
                  </a:txBody>
                  <a:tcPr/>
                </a:tc>
                <a:tc>
                  <a:txBody>
                    <a:bodyPr/>
                    <a:lstStyle/>
                    <a:p>
                      <a:pPr algn="r"/>
                      <a:r>
                        <a:rPr lang="en-US" sz="1600" dirty="0" smtClean="0"/>
                        <a:t>4,193</a:t>
                      </a:r>
                      <a:endParaRPr lang="en-US" sz="1600" dirty="0">
                        <a:solidFill>
                          <a:srgbClr val="003E00"/>
                        </a:solidFill>
                      </a:endParaRPr>
                    </a:p>
                  </a:txBody>
                  <a:tcPr/>
                </a:tc>
                <a:tc>
                  <a:txBody>
                    <a:bodyPr/>
                    <a:lstStyle/>
                    <a:p>
                      <a:pPr algn="r"/>
                      <a:r>
                        <a:rPr lang="en-US" sz="1600" dirty="0" smtClean="0"/>
                        <a:t>$1,982</a:t>
                      </a:r>
                      <a:endParaRPr lang="en-US" sz="1600" dirty="0">
                        <a:solidFill>
                          <a:srgbClr val="003E00"/>
                        </a:solidFill>
                      </a:endParaRPr>
                    </a:p>
                  </a:txBody>
                  <a:tcPr/>
                </a:tc>
                <a:tc>
                  <a:txBody>
                    <a:bodyPr/>
                    <a:lstStyle/>
                    <a:p>
                      <a:pPr algn="r"/>
                      <a:r>
                        <a:rPr lang="en-US" sz="1600" dirty="0" smtClean="0"/>
                        <a:t>$1,512</a:t>
                      </a:r>
                      <a:endParaRPr lang="en-US" sz="1600" dirty="0">
                        <a:solidFill>
                          <a:srgbClr val="003E00"/>
                        </a:solidFill>
                      </a:endParaRPr>
                    </a:p>
                  </a:txBody>
                  <a:tcPr/>
                </a:tc>
              </a:tr>
              <a:tr h="424466">
                <a:tc>
                  <a:txBody>
                    <a:bodyPr/>
                    <a:lstStyle/>
                    <a:p>
                      <a:pPr algn="r"/>
                      <a:r>
                        <a:rPr lang="en-US" sz="1600" dirty="0" smtClean="0"/>
                        <a:t>OCC</a:t>
                      </a:r>
                      <a:r>
                        <a:rPr lang="en-US" sz="1600" baseline="0" dirty="0" smtClean="0"/>
                        <a:t> Supervised</a:t>
                      </a:r>
                      <a:endParaRPr lang="en-US" sz="1600" dirty="0">
                        <a:solidFill>
                          <a:srgbClr val="003E00"/>
                        </a:solidFill>
                      </a:endParaRPr>
                    </a:p>
                  </a:txBody>
                  <a:tcPr/>
                </a:tc>
                <a:tc>
                  <a:txBody>
                    <a:bodyPr/>
                    <a:lstStyle/>
                    <a:p>
                      <a:pPr algn="r"/>
                      <a:r>
                        <a:rPr lang="en-US" sz="1600" dirty="0" smtClean="0"/>
                        <a:t>1,333</a:t>
                      </a:r>
                      <a:endParaRPr lang="en-US" sz="1600" dirty="0">
                        <a:solidFill>
                          <a:srgbClr val="003E00"/>
                        </a:solidFill>
                      </a:endParaRPr>
                    </a:p>
                  </a:txBody>
                  <a:tcPr/>
                </a:tc>
                <a:tc>
                  <a:txBody>
                    <a:bodyPr/>
                    <a:lstStyle/>
                    <a:p>
                      <a:pPr algn="r"/>
                      <a:r>
                        <a:rPr lang="en-US" sz="1600" dirty="0" smtClean="0"/>
                        <a:t>$8,727</a:t>
                      </a:r>
                      <a:endParaRPr lang="en-US" sz="1600" dirty="0">
                        <a:solidFill>
                          <a:srgbClr val="003E00"/>
                        </a:solidFill>
                      </a:endParaRPr>
                    </a:p>
                  </a:txBody>
                  <a:tcPr/>
                </a:tc>
                <a:tc>
                  <a:txBody>
                    <a:bodyPr/>
                    <a:lstStyle/>
                    <a:p>
                      <a:pPr algn="r"/>
                      <a:r>
                        <a:rPr lang="en-US" sz="1600" dirty="0" smtClean="0"/>
                        <a:t>$4,926</a:t>
                      </a:r>
                      <a:endParaRPr lang="en-US" sz="1600" dirty="0">
                        <a:solidFill>
                          <a:srgbClr val="003E00"/>
                        </a:solidFill>
                      </a:endParaRPr>
                    </a:p>
                  </a:txBody>
                  <a:tcPr/>
                </a:tc>
              </a:tr>
              <a:tr h="424466">
                <a:tc>
                  <a:txBody>
                    <a:bodyPr/>
                    <a:lstStyle/>
                    <a:p>
                      <a:pPr algn="r"/>
                      <a:r>
                        <a:rPr lang="en-US" sz="1600" dirty="0" smtClean="0"/>
                        <a:t>Fed</a:t>
                      </a:r>
                      <a:r>
                        <a:rPr lang="en-US" sz="1600" baseline="0" dirty="0" smtClean="0"/>
                        <a:t> Supervised</a:t>
                      </a:r>
                      <a:endParaRPr lang="en-US" sz="1600" dirty="0">
                        <a:solidFill>
                          <a:srgbClr val="003E00"/>
                        </a:solidFill>
                      </a:endParaRPr>
                    </a:p>
                  </a:txBody>
                  <a:tcPr/>
                </a:tc>
                <a:tc>
                  <a:txBody>
                    <a:bodyPr/>
                    <a:lstStyle/>
                    <a:p>
                      <a:pPr algn="r"/>
                      <a:r>
                        <a:rPr lang="en-US" sz="1600" dirty="0" smtClean="0"/>
                        <a:t>826</a:t>
                      </a:r>
                      <a:endParaRPr lang="en-US" sz="1600" dirty="0">
                        <a:solidFill>
                          <a:srgbClr val="003E00"/>
                        </a:solidFill>
                      </a:endParaRPr>
                    </a:p>
                  </a:txBody>
                  <a:tcPr/>
                </a:tc>
                <a:tc>
                  <a:txBody>
                    <a:bodyPr/>
                    <a:lstStyle/>
                    <a:p>
                      <a:pPr algn="r"/>
                      <a:r>
                        <a:rPr lang="en-US" sz="1600" dirty="0" smtClean="0"/>
                        <a:t>$1,851</a:t>
                      </a:r>
                      <a:endParaRPr lang="en-US" sz="1600" dirty="0">
                        <a:solidFill>
                          <a:srgbClr val="003E00"/>
                        </a:solidFill>
                      </a:endParaRPr>
                    </a:p>
                  </a:txBody>
                  <a:tcPr/>
                </a:tc>
                <a:tc>
                  <a:txBody>
                    <a:bodyPr/>
                    <a:lstStyle/>
                    <a:p>
                      <a:pPr algn="r"/>
                      <a:r>
                        <a:rPr lang="en-US" sz="1600" dirty="0" smtClean="0"/>
                        <a:t>$1,144</a:t>
                      </a:r>
                      <a:endParaRPr lang="en-US" sz="1600" dirty="0">
                        <a:solidFill>
                          <a:srgbClr val="003E00"/>
                        </a:solidFill>
                      </a:endParaRPr>
                    </a:p>
                  </a:txBody>
                  <a:tcPr/>
                </a:tc>
              </a:tr>
              <a:tr h="424466">
                <a:tc>
                  <a:txBody>
                    <a:bodyPr/>
                    <a:lstStyle/>
                    <a:p>
                      <a:pPr algn="r"/>
                      <a:r>
                        <a:rPr lang="en-US" sz="1600" b="1" dirty="0" smtClean="0"/>
                        <a:t>Savings</a:t>
                      </a:r>
                      <a:r>
                        <a:rPr lang="en-US" sz="1600" b="1" baseline="0" dirty="0" smtClean="0"/>
                        <a:t> Institutions</a:t>
                      </a:r>
                      <a:endParaRPr lang="en-US" sz="1600" b="1" dirty="0">
                        <a:solidFill>
                          <a:srgbClr val="003E00"/>
                        </a:solidFill>
                      </a:endParaRPr>
                    </a:p>
                  </a:txBody>
                  <a:tcPr/>
                </a:tc>
                <a:tc>
                  <a:txBody>
                    <a:bodyPr/>
                    <a:lstStyle/>
                    <a:p>
                      <a:pPr algn="r"/>
                      <a:r>
                        <a:rPr lang="en-US" sz="1600" b="1" dirty="0" smtClean="0"/>
                        <a:t>1,084</a:t>
                      </a:r>
                      <a:endParaRPr lang="en-US" sz="1600" b="1" dirty="0">
                        <a:solidFill>
                          <a:srgbClr val="003E00"/>
                        </a:solidFill>
                      </a:endParaRPr>
                    </a:p>
                  </a:txBody>
                  <a:tcPr/>
                </a:tc>
                <a:tc>
                  <a:txBody>
                    <a:bodyPr/>
                    <a:lstStyle/>
                    <a:p>
                      <a:pPr algn="r"/>
                      <a:r>
                        <a:rPr lang="en-US" sz="1600" b="1" dirty="0" smtClean="0"/>
                        <a:t>$1,248</a:t>
                      </a:r>
                      <a:endParaRPr lang="en-US" sz="1600" b="1" dirty="0">
                        <a:solidFill>
                          <a:srgbClr val="003E00"/>
                        </a:solidFill>
                      </a:endParaRPr>
                    </a:p>
                  </a:txBody>
                  <a:tcPr/>
                </a:tc>
                <a:tc>
                  <a:txBody>
                    <a:bodyPr/>
                    <a:lstStyle/>
                    <a:p>
                      <a:pPr algn="r"/>
                      <a:r>
                        <a:rPr lang="en-US" sz="1600" b="1" dirty="0" smtClean="0"/>
                        <a:t>$923</a:t>
                      </a:r>
                      <a:endParaRPr lang="en-US" sz="1600" b="1" dirty="0">
                        <a:solidFill>
                          <a:srgbClr val="003E00"/>
                        </a:solidFill>
                      </a:endParaRPr>
                    </a:p>
                  </a:txBody>
                  <a:tcPr/>
                </a:tc>
              </a:tr>
              <a:tr h="424466">
                <a:tc>
                  <a:txBody>
                    <a:bodyPr/>
                    <a:lstStyle/>
                    <a:p>
                      <a:pPr algn="r"/>
                      <a:r>
                        <a:rPr lang="en-US" sz="1600" dirty="0" smtClean="0"/>
                        <a:t>OCC Supervised</a:t>
                      </a:r>
                      <a:endParaRPr lang="en-US" sz="1600" dirty="0">
                        <a:solidFill>
                          <a:srgbClr val="003E00"/>
                        </a:solidFill>
                      </a:endParaRPr>
                    </a:p>
                  </a:txBody>
                  <a:tcPr/>
                </a:tc>
                <a:tc>
                  <a:txBody>
                    <a:bodyPr/>
                    <a:lstStyle/>
                    <a:p>
                      <a:pPr algn="r"/>
                      <a:r>
                        <a:rPr lang="en-US" sz="1600" dirty="0" smtClean="0"/>
                        <a:t>636</a:t>
                      </a:r>
                      <a:endParaRPr lang="en-US" sz="1600" dirty="0">
                        <a:solidFill>
                          <a:srgbClr val="003E00"/>
                        </a:solidFill>
                      </a:endParaRPr>
                    </a:p>
                  </a:txBody>
                  <a:tcPr/>
                </a:tc>
                <a:tc>
                  <a:txBody>
                    <a:bodyPr/>
                    <a:lstStyle/>
                    <a:p>
                      <a:pPr algn="r"/>
                      <a:r>
                        <a:rPr lang="en-US" sz="1600" dirty="0" smtClean="0"/>
                        <a:t>$923</a:t>
                      </a:r>
                      <a:endParaRPr lang="en-US" sz="1600" dirty="0">
                        <a:solidFill>
                          <a:srgbClr val="003E00"/>
                        </a:solidFill>
                      </a:endParaRPr>
                    </a:p>
                  </a:txBody>
                  <a:tcPr/>
                </a:tc>
                <a:tc>
                  <a:txBody>
                    <a:bodyPr/>
                    <a:lstStyle/>
                    <a:p>
                      <a:pPr algn="r"/>
                      <a:r>
                        <a:rPr lang="en-US" sz="1600" dirty="0" smtClean="0"/>
                        <a:t>$678</a:t>
                      </a:r>
                      <a:endParaRPr lang="en-US" sz="1600" dirty="0">
                        <a:solidFill>
                          <a:srgbClr val="003E00"/>
                        </a:solidFill>
                      </a:endParaRPr>
                    </a:p>
                  </a:txBody>
                  <a:tcPr/>
                </a:tc>
              </a:tr>
              <a:tr h="424466">
                <a:tc>
                  <a:txBody>
                    <a:bodyPr/>
                    <a:lstStyle/>
                    <a:p>
                      <a:pPr algn="r"/>
                      <a:r>
                        <a:rPr lang="en-US" sz="1600" dirty="0" smtClean="0"/>
                        <a:t>FDIC Supervised</a:t>
                      </a:r>
                      <a:endParaRPr lang="en-US" sz="1600" dirty="0">
                        <a:solidFill>
                          <a:srgbClr val="003E00"/>
                        </a:solidFill>
                      </a:endParaRPr>
                    </a:p>
                  </a:txBody>
                  <a:tcPr/>
                </a:tc>
                <a:tc>
                  <a:txBody>
                    <a:bodyPr/>
                    <a:lstStyle/>
                    <a:p>
                      <a:pPr algn="r"/>
                      <a:r>
                        <a:rPr lang="en-US" sz="1600" dirty="0" smtClean="0"/>
                        <a:t>448</a:t>
                      </a:r>
                      <a:endParaRPr lang="en-US" sz="1600" dirty="0">
                        <a:solidFill>
                          <a:srgbClr val="003E00"/>
                        </a:solidFill>
                      </a:endParaRPr>
                    </a:p>
                  </a:txBody>
                  <a:tcPr/>
                </a:tc>
                <a:tc>
                  <a:txBody>
                    <a:bodyPr/>
                    <a:lstStyle/>
                    <a:p>
                      <a:pPr algn="r"/>
                      <a:r>
                        <a:rPr lang="en-US" sz="1600" dirty="0" smtClean="0"/>
                        <a:t>$325</a:t>
                      </a:r>
                      <a:endParaRPr lang="en-US" sz="1600" dirty="0">
                        <a:solidFill>
                          <a:srgbClr val="003E00"/>
                        </a:solidFill>
                      </a:endParaRPr>
                    </a:p>
                  </a:txBody>
                  <a:tcPr/>
                </a:tc>
                <a:tc>
                  <a:txBody>
                    <a:bodyPr/>
                    <a:lstStyle/>
                    <a:p>
                      <a:pPr algn="r"/>
                      <a:r>
                        <a:rPr lang="en-US" sz="1600" dirty="0" smtClean="0"/>
                        <a:t>$245</a:t>
                      </a:r>
                      <a:endParaRPr lang="en-US" sz="1600" dirty="0">
                        <a:solidFill>
                          <a:srgbClr val="003E00"/>
                        </a:solidFill>
                      </a:endParaRPr>
                    </a:p>
                  </a:txBody>
                  <a:tcPr/>
                </a:tc>
              </a:tr>
              <a:tr h="686072">
                <a:tc>
                  <a:txBody>
                    <a:bodyPr/>
                    <a:lstStyle/>
                    <a:p>
                      <a:pPr algn="r"/>
                      <a:r>
                        <a:rPr lang="en-US" sz="1600" b="1" dirty="0" smtClean="0"/>
                        <a:t>Bank Holding Companies - Fed Supervised</a:t>
                      </a:r>
                      <a:endParaRPr lang="en-US" sz="1600" b="1" dirty="0">
                        <a:solidFill>
                          <a:srgbClr val="003E00"/>
                        </a:solidFill>
                      </a:endParaRPr>
                    </a:p>
                  </a:txBody>
                  <a:tcPr anchor="ctr"/>
                </a:tc>
                <a:tc>
                  <a:txBody>
                    <a:bodyPr/>
                    <a:lstStyle/>
                    <a:p>
                      <a:pPr algn="r"/>
                      <a:r>
                        <a:rPr lang="en-US" sz="1600" b="1" dirty="0" smtClean="0"/>
                        <a:t>4,784</a:t>
                      </a:r>
                      <a:endParaRPr lang="en-US" sz="1600" b="1" dirty="0">
                        <a:solidFill>
                          <a:srgbClr val="003E00"/>
                        </a:solidFill>
                      </a:endParaRPr>
                    </a:p>
                  </a:txBody>
                  <a:tcPr anchor="ctr"/>
                </a:tc>
                <a:tc>
                  <a:txBody>
                    <a:bodyPr/>
                    <a:lstStyle/>
                    <a:p>
                      <a:pPr algn="r"/>
                      <a:r>
                        <a:rPr lang="en-US" sz="1600" b="1" dirty="0" smtClean="0"/>
                        <a:t>$17,480</a:t>
                      </a:r>
                      <a:endParaRPr lang="en-US" sz="1600" b="1" dirty="0">
                        <a:solidFill>
                          <a:srgbClr val="003E00"/>
                        </a:solidFill>
                      </a:endParaRPr>
                    </a:p>
                  </a:txBody>
                  <a:tcPr anchor="ctr"/>
                </a:tc>
                <a:tc>
                  <a:txBody>
                    <a:bodyPr/>
                    <a:lstStyle/>
                    <a:p>
                      <a:pPr algn="r"/>
                      <a:r>
                        <a:rPr lang="en-US" sz="1600" b="1" dirty="0" smtClean="0"/>
                        <a:t>NA</a:t>
                      </a:r>
                      <a:endParaRPr lang="en-US" sz="1600" b="1" dirty="0">
                        <a:solidFill>
                          <a:srgbClr val="003E00"/>
                        </a:solidFill>
                      </a:endParaRPr>
                    </a:p>
                  </a:txBody>
                  <a:tcPr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5</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6" name="TextBox 5"/>
          <p:cNvSpPr txBox="1"/>
          <p:nvPr/>
        </p:nvSpPr>
        <p:spPr>
          <a:xfrm>
            <a:off x="533400" y="1295400"/>
            <a:ext cx="8153400" cy="369332"/>
          </a:xfrm>
          <a:prstGeom prst="rect">
            <a:avLst/>
          </a:prstGeom>
          <a:noFill/>
        </p:spPr>
        <p:txBody>
          <a:bodyPr wrap="square" rtlCol="0">
            <a:spAutoFit/>
          </a:bodyPr>
          <a:lstStyle/>
          <a:p>
            <a:endParaRPr lang="en-US" dirty="0"/>
          </a:p>
        </p:txBody>
      </p:sp>
      <p:sp>
        <p:nvSpPr>
          <p:cNvPr id="9" name="TextBox 8"/>
          <p:cNvSpPr txBox="1"/>
          <p:nvPr/>
        </p:nvSpPr>
        <p:spPr>
          <a:xfrm>
            <a:off x="533400" y="1219200"/>
            <a:ext cx="7848600" cy="5003934"/>
          </a:xfrm>
          <a:prstGeom prst="rect">
            <a:avLst/>
          </a:prstGeom>
          <a:noFill/>
        </p:spPr>
        <p:txBody>
          <a:bodyPr wrap="square" lIns="182880" tIns="182880" rIns="182880" bIns="182880" rtlCol="0">
            <a:spAutoFit/>
          </a:bodyPr>
          <a:lstStyle/>
          <a:p>
            <a:pPr marL="341313" indent="-341313">
              <a:spcAft>
                <a:spcPts val="500"/>
              </a:spcAft>
              <a:tabLst>
                <a:tab pos="457200" algn="l"/>
                <a:tab pos="690563" algn="l"/>
                <a:tab pos="1255713" algn="l"/>
              </a:tabLst>
            </a:pPr>
            <a:r>
              <a:rPr lang="en-US" sz="2000" b="1" dirty="0" smtClean="0"/>
              <a:t>Federal Reserve Mission – Banking Supervision &amp; Regulation:</a:t>
            </a:r>
          </a:p>
          <a:p>
            <a:pPr marL="341313" indent="-341313" defTabSz="2743200">
              <a:spcAft>
                <a:spcPts val="500"/>
              </a:spcAft>
              <a:buFont typeface="Arial" pitchFamily="34" charset="0"/>
              <a:buChar char="•"/>
              <a:tabLst>
                <a:tab pos="457200" algn="l"/>
              </a:tabLst>
            </a:pPr>
            <a:r>
              <a:rPr lang="en-US" dirty="0" smtClean="0"/>
              <a:t>Promote the safety and soundness of the banking system and compliance with laws and regulations</a:t>
            </a:r>
          </a:p>
          <a:p>
            <a:pPr marL="341313" lvl="0" indent="-341313">
              <a:spcAft>
                <a:spcPts val="500"/>
              </a:spcAft>
            </a:pPr>
            <a:r>
              <a:rPr lang="en-US" sz="2000" b="1" dirty="0" smtClean="0"/>
              <a:t>How:</a:t>
            </a:r>
          </a:p>
          <a:p>
            <a:pPr marL="341313" indent="-341313">
              <a:spcAft>
                <a:spcPts val="500"/>
              </a:spcAft>
              <a:buFont typeface="Arial" pitchFamily="34" charset="0"/>
              <a:buChar char="•"/>
            </a:pPr>
            <a:r>
              <a:rPr lang="en-US" dirty="0" smtClean="0"/>
              <a:t>Focus on financial institutions’ business strategy, financial condition, risk management processes, and corporate governance </a:t>
            </a:r>
          </a:p>
          <a:p>
            <a:pPr marL="341313" lvl="0" indent="-341313">
              <a:spcAft>
                <a:spcPts val="500"/>
              </a:spcAft>
              <a:buFont typeface="Arial" pitchFamily="34" charset="0"/>
              <a:buChar char="•"/>
            </a:pPr>
            <a:r>
              <a:rPr lang="en-US" dirty="0" smtClean="0"/>
              <a:t>Ongoing supervision/surveillance &amp; early identification of emerging risks</a:t>
            </a:r>
          </a:p>
          <a:p>
            <a:pPr marL="341313" lvl="0" indent="-341313">
              <a:spcAft>
                <a:spcPts val="500"/>
              </a:spcAft>
              <a:buFont typeface="Arial" pitchFamily="34" charset="0"/>
              <a:buChar char="•"/>
            </a:pPr>
            <a:r>
              <a:rPr lang="en-US" dirty="0" smtClean="0"/>
              <a:t>Conduct risk-focused examinations to assess safety &amp; soundness, regulatory, and fiduciary compliance</a:t>
            </a:r>
          </a:p>
          <a:p>
            <a:pPr marL="341313" lvl="0" indent="-341313">
              <a:spcAft>
                <a:spcPts val="500"/>
              </a:spcAft>
              <a:buFont typeface="Arial" pitchFamily="34" charset="0"/>
              <a:buChar char="•"/>
            </a:pPr>
            <a:r>
              <a:rPr lang="en-US" dirty="0" smtClean="0"/>
              <a:t>Initiate when necessary supervisory actions (MRIA, MRA, Observation) and, if necessary, initiate, monitor, and terminate enforcement actions </a:t>
            </a:r>
          </a:p>
          <a:p>
            <a:pPr marL="341313" lvl="0" indent="-341313">
              <a:spcAft>
                <a:spcPts val="500"/>
              </a:spcAft>
              <a:buFont typeface="Arial" pitchFamily="34" charset="0"/>
              <a:buChar char="•"/>
            </a:pPr>
            <a:r>
              <a:rPr lang="en-US" dirty="0" smtClean="0"/>
              <a:t>Process applications (mergers, acquisitions, etc.)</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xEl>
                                              <p:pRg st="2" end="2"/>
                                            </p:txEl>
                                          </p:spTgt>
                                        </p:tgtEl>
                                        <p:attrNameLst>
                                          <p:attrName>style.visibility</p:attrName>
                                        </p:attrNameLst>
                                      </p:cBhvr>
                                      <p:to>
                                        <p:strVal val="visible"/>
                                      </p:to>
                                    </p:set>
                                    <p:anim calcmode="lin" valueType="num">
                                      <p:cBhvr additive="base">
                                        <p:cTn id="19"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xEl>
                                              <p:pRg st="3" end="3"/>
                                            </p:txEl>
                                          </p:spTgt>
                                        </p:tgtEl>
                                        <p:attrNameLst>
                                          <p:attrName>style.visibility</p:attrName>
                                        </p:attrNameLst>
                                      </p:cBhvr>
                                      <p:to>
                                        <p:strVal val="visible"/>
                                      </p:to>
                                    </p:set>
                                    <p:anim calcmode="lin" valueType="num">
                                      <p:cBhvr additive="base">
                                        <p:cTn id="25"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xEl>
                                              <p:pRg st="4" end="4"/>
                                            </p:txEl>
                                          </p:spTgt>
                                        </p:tgtEl>
                                        <p:attrNameLst>
                                          <p:attrName>style.visibility</p:attrName>
                                        </p:attrNameLst>
                                      </p:cBhvr>
                                      <p:to>
                                        <p:strVal val="visible"/>
                                      </p:to>
                                    </p:set>
                                    <p:anim calcmode="lin" valueType="num">
                                      <p:cBhvr additive="base">
                                        <p:cTn id="31"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xEl>
                                              <p:pRg st="5" end="5"/>
                                            </p:txEl>
                                          </p:spTgt>
                                        </p:tgtEl>
                                        <p:attrNameLst>
                                          <p:attrName>style.visibility</p:attrName>
                                        </p:attrNameLst>
                                      </p:cBhvr>
                                      <p:to>
                                        <p:strVal val="visible"/>
                                      </p:to>
                                    </p:set>
                                    <p:anim calcmode="lin" valueType="num">
                                      <p:cBhvr additive="base">
                                        <p:cTn id="37"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xEl>
                                              <p:pRg st="6" end="6"/>
                                            </p:txEl>
                                          </p:spTgt>
                                        </p:tgtEl>
                                        <p:attrNameLst>
                                          <p:attrName>style.visibility</p:attrName>
                                        </p:attrNameLst>
                                      </p:cBhvr>
                                      <p:to>
                                        <p:strVal val="visible"/>
                                      </p:to>
                                    </p:set>
                                    <p:anim calcmode="lin" valueType="num">
                                      <p:cBhvr additive="base">
                                        <p:cTn id="43" dur="500" fill="hold"/>
                                        <p:tgtEl>
                                          <p:spTgt spid="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xEl>
                                              <p:pRg st="7" end="7"/>
                                            </p:txEl>
                                          </p:spTgt>
                                        </p:tgtEl>
                                        <p:attrNameLst>
                                          <p:attrName>style.visibility</p:attrName>
                                        </p:attrNameLst>
                                      </p:cBhvr>
                                      <p:to>
                                        <p:strVal val="visible"/>
                                      </p:to>
                                    </p:set>
                                    <p:anim calcmode="lin" valueType="num">
                                      <p:cBhvr additive="base">
                                        <p:cTn id="4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6</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4" name="TextBox 3"/>
          <p:cNvSpPr txBox="1"/>
          <p:nvPr/>
        </p:nvSpPr>
        <p:spPr>
          <a:xfrm>
            <a:off x="533400" y="1219199"/>
            <a:ext cx="8153400" cy="4521751"/>
          </a:xfrm>
          <a:prstGeom prst="rect">
            <a:avLst/>
          </a:prstGeom>
          <a:noFill/>
        </p:spPr>
        <p:txBody>
          <a:bodyPr wrap="square" rtlCol="0">
            <a:spAutoFit/>
          </a:bodyPr>
          <a:lstStyle/>
          <a:p>
            <a:r>
              <a:rPr lang="en-US" sz="2000" b="1" dirty="0" smtClean="0"/>
              <a:t>System Governance – Wealth Management </a:t>
            </a:r>
          </a:p>
          <a:p>
            <a:r>
              <a:rPr lang="en-US" dirty="0" smtClean="0"/>
              <a:t>FR System Fiduciary &amp; Insurance Affinity Groups</a:t>
            </a:r>
          </a:p>
          <a:p>
            <a:endParaRPr lang="en-US" dirty="0" smtClean="0"/>
          </a:p>
          <a:p>
            <a:pPr>
              <a:spcAft>
                <a:spcPts val="800"/>
              </a:spcAft>
            </a:pPr>
            <a:r>
              <a:rPr lang="en-US" b="1" u="sng" dirty="0" smtClean="0"/>
              <a:t>2011/2012 Wealth Management Top Supervisory Themes</a:t>
            </a:r>
          </a:p>
          <a:p>
            <a:pPr marL="53975" lvl="1" indent="519113">
              <a:spcAft>
                <a:spcPts val="500"/>
              </a:spcAft>
              <a:buClr>
                <a:schemeClr val="tx1"/>
              </a:buClr>
              <a:buFont typeface="+mj-lt"/>
              <a:buAutoNum type="arabicPeriod"/>
              <a:tabLst>
                <a:tab pos="573088" algn="l"/>
              </a:tabLst>
            </a:pPr>
            <a:r>
              <a:rPr lang="en-US" dirty="0" smtClean="0"/>
              <a:t>BHC Asset Management Exposures - Advised and Sponsored 	Investment Funds</a:t>
            </a:r>
          </a:p>
          <a:p>
            <a:pPr marL="53975" lvl="1" indent="519113">
              <a:spcAft>
                <a:spcPts val="500"/>
              </a:spcAft>
              <a:buClr>
                <a:schemeClr val="tx1"/>
              </a:buClr>
              <a:buFont typeface="+mj-lt"/>
              <a:buAutoNum type="arabicPeriod"/>
              <a:tabLst>
                <a:tab pos="573088" algn="l"/>
              </a:tabLst>
            </a:pPr>
            <a:r>
              <a:rPr lang="en-US" dirty="0" smtClean="0"/>
              <a:t>Integrated BHC Wealth Management Platforms</a:t>
            </a:r>
          </a:p>
          <a:p>
            <a:pPr marL="53975" lvl="1" indent="519113">
              <a:buClr>
                <a:schemeClr val="tx1"/>
              </a:buClr>
              <a:buFont typeface="+mj-lt"/>
              <a:buAutoNum type="arabicPeriod"/>
              <a:tabLst>
                <a:tab pos="573088" algn="l"/>
              </a:tabLst>
            </a:pPr>
            <a:r>
              <a:rPr lang="en-US" dirty="0" smtClean="0"/>
              <a:t>Operational Risk Management (including IT &amp; AML)</a:t>
            </a:r>
          </a:p>
          <a:p>
            <a:pPr marL="573088" lvl="2" indent="457200">
              <a:spcAft>
                <a:spcPts val="500"/>
              </a:spcAft>
              <a:buClr>
                <a:schemeClr val="tx1"/>
              </a:buClr>
              <a:buFont typeface="Arial" pitchFamily="34" charset="0"/>
              <a:buChar char="•"/>
              <a:tabLst>
                <a:tab pos="573088" algn="l"/>
              </a:tabLst>
            </a:pPr>
            <a:r>
              <a:rPr lang="en-US" dirty="0" smtClean="0"/>
              <a:t>Corporate &amp; Consumer Compliance </a:t>
            </a:r>
          </a:p>
          <a:p>
            <a:pPr marL="53975" lvl="1" indent="519113">
              <a:spcAft>
                <a:spcPts val="500"/>
              </a:spcAft>
              <a:buClr>
                <a:schemeClr val="tx1"/>
              </a:buClr>
              <a:buFont typeface="+mj-lt"/>
              <a:buAutoNum type="arabicPeriod"/>
              <a:tabLst>
                <a:tab pos="573088" algn="l"/>
              </a:tabLst>
            </a:pPr>
            <a:r>
              <a:rPr lang="en-US" dirty="0" smtClean="0"/>
              <a:t>Legal Risk and Corporate Governance</a:t>
            </a:r>
          </a:p>
          <a:p>
            <a:pPr marL="573088" lvl="2" indent="457200">
              <a:spcAft>
                <a:spcPts val="500"/>
              </a:spcAft>
              <a:buClr>
                <a:schemeClr val="tx1"/>
              </a:buClr>
              <a:buFont typeface="Arial" pitchFamily="34" charset="0"/>
              <a:buChar char="•"/>
              <a:tabLst>
                <a:tab pos="573088" algn="l"/>
              </a:tabLst>
            </a:pPr>
            <a:r>
              <a:rPr lang="en-US" dirty="0" smtClean="0"/>
              <a:t>Fiduciary Responsibilities &amp; Fair Play Standards</a:t>
            </a:r>
          </a:p>
          <a:p>
            <a:pPr marL="53975" lvl="1" indent="519113">
              <a:spcAft>
                <a:spcPts val="500"/>
              </a:spcAft>
              <a:buClr>
                <a:schemeClr val="tx1"/>
              </a:buClr>
              <a:buFont typeface="+mj-lt"/>
              <a:buAutoNum type="arabicPeriod"/>
              <a:tabLst>
                <a:tab pos="573088" algn="l"/>
                <a:tab pos="1030288" algn="l"/>
              </a:tabLst>
            </a:pPr>
            <a:r>
              <a:rPr lang="en-US" dirty="0" smtClean="0"/>
              <a:t>Dodd-Frank Act Considerations</a:t>
            </a:r>
          </a:p>
          <a:p>
            <a:pPr marL="573088" lvl="2" indent="457200">
              <a:spcAft>
                <a:spcPts val="500"/>
              </a:spcAft>
              <a:buClr>
                <a:schemeClr val="tx1"/>
              </a:buClr>
              <a:buFont typeface="Arial" pitchFamily="34" charset="0"/>
              <a:buChar char="•"/>
              <a:tabLst>
                <a:tab pos="573088" algn="l"/>
                <a:tab pos="1030288" algn="l"/>
              </a:tabLst>
            </a:pPr>
            <a:r>
              <a:rPr lang="en-US" dirty="0" smtClean="0"/>
              <a:t>Umbrella Holding Company Supervisor</a:t>
            </a:r>
          </a:p>
          <a:p>
            <a:pPr marL="573088" lvl="2" indent="457200">
              <a:spcAft>
                <a:spcPts val="500"/>
              </a:spcAft>
              <a:buClr>
                <a:schemeClr val="tx1"/>
              </a:buClr>
              <a:buFont typeface="Arial" pitchFamily="34" charset="0"/>
              <a:buChar char="•"/>
              <a:tabLst>
                <a:tab pos="573088" algn="l"/>
                <a:tab pos="1030288" algn="l"/>
              </a:tabLst>
            </a:pPr>
            <a:r>
              <a:rPr lang="en-US" dirty="0" smtClean="0"/>
              <a:t>Broker/Dealer/RIA/Other Nondepository Subsidiaries  </a:t>
            </a:r>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7</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6" name="TextBox 5"/>
          <p:cNvSpPr txBox="1"/>
          <p:nvPr/>
        </p:nvSpPr>
        <p:spPr>
          <a:xfrm>
            <a:off x="457200" y="1143000"/>
            <a:ext cx="8229600" cy="5727209"/>
          </a:xfrm>
          <a:prstGeom prst="rect">
            <a:avLst/>
          </a:prstGeom>
          <a:noFill/>
        </p:spPr>
        <p:txBody>
          <a:bodyPr wrap="square" rtlCol="0">
            <a:spAutoFit/>
          </a:bodyPr>
          <a:lstStyle/>
          <a:p>
            <a:pPr lvl="1" indent="-457200">
              <a:spcBef>
                <a:spcPct val="50000"/>
              </a:spcBef>
              <a:spcAft>
                <a:spcPts val="500"/>
              </a:spcAft>
              <a:buFont typeface="+mj-lt"/>
              <a:buAutoNum type="arabicPeriod"/>
            </a:pPr>
            <a:r>
              <a:rPr lang="en-US" b="1" u="sng" dirty="0" smtClean="0"/>
              <a:t>BHC Asset Management Exposures - Advised and Sponsored Investment Funds (Registered &amp; Common/Collective)</a:t>
            </a:r>
          </a:p>
          <a:p>
            <a:pPr marL="457200" indent="457200">
              <a:spcAft>
                <a:spcPts val="500"/>
              </a:spcAft>
              <a:buFont typeface="Arial" pitchFamily="34" charset="0"/>
              <a:buChar char="•"/>
            </a:pPr>
            <a:r>
              <a:rPr lang="en-US" sz="1600" dirty="0" smtClean="0"/>
              <a:t>Supervisory Rationale – “Near Zero” Rate Environment; New Financial 	Rules/Regulations; Liquidity Strains &amp; Capital Loss; Suitability and 	Complexity of Products</a:t>
            </a:r>
          </a:p>
          <a:p>
            <a:pPr marL="457200" indent="457200">
              <a:spcAft>
                <a:spcPts val="500"/>
              </a:spcAft>
              <a:buFont typeface="Arial" pitchFamily="34" charset="0"/>
              <a:buChar char="•"/>
            </a:pPr>
            <a:r>
              <a:rPr lang="en-US" sz="1600" dirty="0" smtClean="0"/>
              <a:t>Holistic BHC Risk Management Framework – Enhance Understanding of 	Enterprise-Wide Exposures</a:t>
            </a:r>
          </a:p>
          <a:p>
            <a:pPr lvl="2" indent="457200">
              <a:spcAft>
                <a:spcPts val="500"/>
              </a:spcAft>
              <a:buFont typeface="Arial" pitchFamily="34" charset="0"/>
              <a:buChar char="•"/>
            </a:pPr>
            <a:r>
              <a:rPr lang="en-US" sz="1600" dirty="0" smtClean="0"/>
              <a:t>Total Asset Management Activity</a:t>
            </a:r>
          </a:p>
          <a:p>
            <a:pPr lvl="2" indent="457200">
              <a:spcAft>
                <a:spcPts val="500"/>
              </a:spcAft>
              <a:buFont typeface="Arial" pitchFamily="34" charset="0"/>
              <a:buChar char="•"/>
            </a:pPr>
            <a:r>
              <a:rPr lang="en-US" sz="1600" dirty="0" smtClean="0"/>
              <a:t>Institutional Asset Management Compositions</a:t>
            </a:r>
          </a:p>
          <a:p>
            <a:pPr lvl="2" indent="457200">
              <a:spcAft>
                <a:spcPts val="500"/>
              </a:spcAft>
              <a:buFont typeface="Arial" pitchFamily="34" charset="0"/>
              <a:buChar char="•"/>
            </a:pPr>
            <a:r>
              <a:rPr lang="en-US" sz="1600" dirty="0" smtClean="0"/>
              <a:t>Concentrated Investment Strategies</a:t>
            </a:r>
          </a:p>
          <a:p>
            <a:pPr lvl="2" indent="457200">
              <a:spcAft>
                <a:spcPts val="500"/>
              </a:spcAft>
              <a:buFont typeface="Arial" pitchFamily="34" charset="0"/>
              <a:buChar char="•"/>
            </a:pPr>
            <a:r>
              <a:rPr lang="en-US" sz="1600" dirty="0" smtClean="0"/>
              <a:t>Past/Present Amount of BHC/Bank Financial Support (including fee 	waivers)</a:t>
            </a:r>
          </a:p>
          <a:p>
            <a:pPr marL="457200" lvl="2" indent="457200">
              <a:spcAft>
                <a:spcPts val="500"/>
              </a:spcAft>
              <a:buFont typeface="Arial" pitchFamily="34" charset="0"/>
              <a:buChar char="•"/>
            </a:pPr>
            <a:r>
              <a:rPr lang="en-US" sz="1600" dirty="0" smtClean="0"/>
              <a:t>Investment Fund Management </a:t>
            </a:r>
          </a:p>
          <a:p>
            <a:pPr marL="914400" lvl="4" indent="457200">
              <a:spcAft>
                <a:spcPts val="500"/>
              </a:spcAft>
              <a:buFont typeface="Arial" pitchFamily="34" charset="0"/>
              <a:buChar char="•"/>
            </a:pPr>
            <a:r>
              <a:rPr lang="en-US" sz="1600" dirty="0" smtClean="0"/>
              <a:t>Poor Performance in Advised/Sponsored Investment Funds</a:t>
            </a:r>
          </a:p>
          <a:p>
            <a:pPr marL="914400" lvl="4" indent="457200">
              <a:spcAft>
                <a:spcPts val="500"/>
              </a:spcAft>
              <a:buFont typeface="Arial" pitchFamily="34" charset="0"/>
              <a:buChar char="•"/>
            </a:pPr>
            <a:r>
              <a:rPr lang="en-US" sz="1600" dirty="0" smtClean="0"/>
              <a:t>Stresses of Continued Low Rate Environment</a:t>
            </a:r>
          </a:p>
          <a:p>
            <a:pPr marL="914400" lvl="4" indent="457200">
              <a:spcAft>
                <a:spcPts val="500"/>
              </a:spcAft>
              <a:buFont typeface="Arial" pitchFamily="34" charset="0"/>
              <a:buChar char="•"/>
            </a:pPr>
            <a:r>
              <a:rPr lang="en-US" sz="1600" dirty="0" smtClean="0"/>
              <a:t>Stressed Investments – Municipalities, Euro Debt, etc</a:t>
            </a:r>
          </a:p>
          <a:p>
            <a:pPr marL="914400" lvl="4" indent="457200">
              <a:spcAft>
                <a:spcPts val="500"/>
              </a:spcAft>
              <a:buFont typeface="Arial" pitchFamily="34" charset="0"/>
              <a:buChar char="•"/>
            </a:pPr>
            <a:r>
              <a:rPr lang="en-US" sz="1600" dirty="0" smtClean="0"/>
              <a:t>Break the Buck” Fund Support Expenses &amp; Fee Waivers</a:t>
            </a:r>
          </a:p>
          <a:p>
            <a:pPr lvl="3">
              <a:spcAft>
                <a:spcPts val="500"/>
              </a:spcAft>
            </a:pPr>
            <a:endParaRPr lang="en-US" dirty="0" smtClean="0"/>
          </a:p>
          <a:p>
            <a:pPr lvl="4">
              <a:spcAft>
                <a:spcPts val="500"/>
              </a:spcAft>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8</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lumMod val="50000"/>
                    <a:lumOff val="50000"/>
                  </a:schemeClr>
                </a:solidFill>
              </a:rPr>
              <a:t>Federal Reserve Bank of San Francisco</a:t>
            </a:r>
            <a:endParaRPr lang="en-US" sz="2400" dirty="0">
              <a:ln cmpd="dbl">
                <a:solidFill>
                  <a:schemeClr val="tx2">
                    <a:lumMod val="50000"/>
                  </a:schemeClr>
                </a:solidFill>
                <a:bevel/>
              </a:ln>
              <a:solidFill>
                <a:schemeClr val="tx1">
                  <a:lumMod val="50000"/>
                  <a:lumOff val="50000"/>
                </a:schemeClr>
              </a:solidFill>
            </a:endParaRPr>
          </a:p>
        </p:txBody>
      </p:sp>
      <p:sp>
        <p:nvSpPr>
          <p:cNvPr id="6" name="TextBox 5"/>
          <p:cNvSpPr txBox="1"/>
          <p:nvPr/>
        </p:nvSpPr>
        <p:spPr>
          <a:xfrm>
            <a:off x="457200" y="1219200"/>
            <a:ext cx="8229600" cy="710451"/>
          </a:xfrm>
          <a:prstGeom prst="rect">
            <a:avLst/>
          </a:prstGeom>
          <a:noFill/>
        </p:spPr>
        <p:txBody>
          <a:bodyPr wrap="square" rtlCol="0">
            <a:spAutoFit/>
          </a:bodyPr>
          <a:lstStyle/>
          <a:p>
            <a:pPr lvl="3">
              <a:spcAft>
                <a:spcPts val="500"/>
              </a:spcAft>
            </a:pPr>
            <a:endParaRPr lang="en-US" dirty="0" smtClean="0"/>
          </a:p>
          <a:p>
            <a:pPr lvl="4">
              <a:spcAft>
                <a:spcPts val="500"/>
              </a:spcAft>
            </a:pPr>
            <a:endParaRPr lang="en-US" dirty="0" smtClean="0"/>
          </a:p>
        </p:txBody>
      </p:sp>
      <p:sp>
        <p:nvSpPr>
          <p:cNvPr id="7" name="Rectangle 6"/>
          <p:cNvSpPr/>
          <p:nvPr/>
        </p:nvSpPr>
        <p:spPr>
          <a:xfrm>
            <a:off x="457200" y="1066800"/>
            <a:ext cx="8229600" cy="2777683"/>
          </a:xfrm>
          <a:prstGeom prst="rect">
            <a:avLst/>
          </a:prstGeom>
        </p:spPr>
        <p:txBody>
          <a:bodyPr wrap="square">
            <a:spAutoFit/>
          </a:bodyPr>
          <a:lstStyle/>
          <a:p>
            <a:pPr marL="457200" indent="-457200">
              <a:spcAft>
                <a:spcPts val="500"/>
              </a:spcAft>
              <a:buFont typeface="+mj-lt"/>
              <a:buAutoNum type="arabicPeriod" startAt="2"/>
            </a:pPr>
            <a:r>
              <a:rPr lang="en-US" b="1" u="sng" dirty="0" smtClean="0"/>
              <a:t>Integrated Wealth Management Platforms</a:t>
            </a:r>
          </a:p>
          <a:p>
            <a:pPr lvl="2" indent="-457200">
              <a:spcAft>
                <a:spcPts val="500"/>
              </a:spcAft>
              <a:buFont typeface="Arial" pitchFamily="34" charset="0"/>
              <a:buChar char="•"/>
              <a:tabLst>
                <a:tab pos="914400" algn="l"/>
              </a:tabLst>
            </a:pPr>
            <a:r>
              <a:rPr lang="en-US" sz="1600" dirty="0" smtClean="0"/>
              <a:t>Many Regional (RCBO) and Large Banking Organizations (LBO) now deliver financial products to their retail and corporate/institutional clients through functionally managed “lines of business” (LOB).  Many employees are dual officers of bank, B/D, RIA, and other legal entities</a:t>
            </a:r>
          </a:p>
          <a:p>
            <a:pPr marL="914400" lvl="1" indent="-457200">
              <a:spcAft>
                <a:spcPts val="500"/>
              </a:spcAft>
              <a:buFont typeface="Arial" pitchFamily="34" charset="0"/>
              <a:buChar char="•"/>
              <a:tabLst>
                <a:tab pos="914400" algn="l"/>
              </a:tabLst>
            </a:pPr>
            <a:r>
              <a:rPr lang="en-US" sz="1600" dirty="0" smtClean="0"/>
              <a:t>Management of Various Product Delivery Venues; Holistic Capture/Reporting of “Cross-Entity” Risk; Conflicts of Interest Management ; Legal Entity Capacity &amp; Corporate Governance </a:t>
            </a:r>
          </a:p>
          <a:p>
            <a:pPr lvl="1" indent="457200">
              <a:spcAft>
                <a:spcPts val="500"/>
              </a:spcAft>
              <a:buFont typeface="Arial" pitchFamily="34" charset="0"/>
              <a:buChar char="•"/>
              <a:tabLst>
                <a:tab pos="457200" algn="l"/>
              </a:tabLst>
            </a:pPr>
            <a:r>
              <a:rPr lang="en-US" sz="1600" dirty="0" smtClean="0"/>
              <a:t>Functional Regulators/Reporting Requirements/Fiduciary and 	Standards of Care Similarities and Differences</a:t>
            </a:r>
          </a:p>
        </p:txBody>
      </p:sp>
      <p:graphicFrame>
        <p:nvGraphicFramePr>
          <p:cNvPr id="9" name="Diagram 8"/>
          <p:cNvGraphicFramePr/>
          <p:nvPr/>
        </p:nvGraphicFramePr>
        <p:xfrm>
          <a:off x="990600" y="4114800"/>
          <a:ext cx="7315200" cy="236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3D4FE63-95B0-499A-873B-20590BABB0D2}" type="slidenum">
              <a:rPr lang="en-US" smtClean="0"/>
              <a:pPr/>
              <a:t>9</a:t>
            </a:fld>
            <a:endParaRPr lang="en-US"/>
          </a:p>
        </p:txBody>
      </p:sp>
      <p:sp>
        <p:nvSpPr>
          <p:cNvPr id="5" name="Title 4"/>
          <p:cNvSpPr>
            <a:spLocks noGrp="1"/>
          </p:cNvSpPr>
          <p:nvPr>
            <p:ph type="title"/>
          </p:nvPr>
        </p:nvSpPr>
        <p:spPr>
          <a:xfrm>
            <a:off x="457200" y="304800"/>
            <a:ext cx="8229600" cy="685800"/>
          </a:xfrm>
          <a:solidFill>
            <a:schemeClr val="tx2">
              <a:lumMod val="40000"/>
              <a:lumOff val="60000"/>
            </a:schemeClr>
          </a:solidFill>
          <a:ln>
            <a:solidFill>
              <a:schemeClr val="tx1"/>
            </a:solidFill>
          </a:ln>
        </p:spPr>
        <p:txBody>
          <a:bodyPr>
            <a:normAutofit/>
            <a:scene3d>
              <a:camera prst="orthographicFront"/>
              <a:lightRig rig="soft" dir="t"/>
            </a:scene3d>
            <a:sp3d extrusionH="57150" prstMaterial="softEdge">
              <a:bevelT w="25400" h="25400" prst="softRound"/>
            </a:sp3d>
          </a:bodyPr>
          <a:lstStyle/>
          <a:p>
            <a:pPr algn="l"/>
            <a:r>
              <a:rPr lang="en-US" sz="2400" dirty="0" smtClean="0">
                <a:ln cmpd="dbl">
                  <a:solidFill>
                    <a:schemeClr val="tx2">
                      <a:lumMod val="50000"/>
                    </a:schemeClr>
                  </a:solidFill>
                  <a:bevel/>
                </a:ln>
                <a:solidFill>
                  <a:schemeClr val="tx1"/>
                </a:solidFill>
              </a:rPr>
              <a:t>Federal Reserve Bank of San Francisco</a:t>
            </a:r>
            <a:endParaRPr lang="en-US" sz="2400" dirty="0">
              <a:ln cmpd="dbl">
                <a:solidFill>
                  <a:schemeClr val="tx2">
                    <a:lumMod val="50000"/>
                  </a:schemeClr>
                </a:solidFill>
                <a:bevel/>
              </a:ln>
              <a:solidFill>
                <a:schemeClr val="tx1"/>
              </a:solidFill>
            </a:endParaRPr>
          </a:p>
        </p:txBody>
      </p:sp>
      <p:sp>
        <p:nvSpPr>
          <p:cNvPr id="6" name="TextBox 5"/>
          <p:cNvSpPr txBox="1"/>
          <p:nvPr/>
        </p:nvSpPr>
        <p:spPr>
          <a:xfrm>
            <a:off x="457200" y="1143000"/>
            <a:ext cx="8229600" cy="4306307"/>
          </a:xfrm>
          <a:prstGeom prst="rect">
            <a:avLst/>
          </a:prstGeom>
          <a:noFill/>
        </p:spPr>
        <p:txBody>
          <a:bodyPr wrap="square" rtlCol="0">
            <a:spAutoFit/>
          </a:bodyPr>
          <a:lstStyle/>
          <a:p>
            <a:pPr lvl="1" indent="-457200">
              <a:spcBef>
                <a:spcPct val="50000"/>
              </a:spcBef>
              <a:spcAft>
                <a:spcPts val="500"/>
              </a:spcAft>
              <a:buFont typeface="+mj-lt"/>
              <a:buAutoNum type="arabicPeriod" startAt="3"/>
            </a:pPr>
            <a:r>
              <a:rPr lang="en-US" b="1" u="sng" dirty="0" smtClean="0"/>
              <a:t>Operational Risk - Various</a:t>
            </a:r>
          </a:p>
          <a:p>
            <a:pPr marL="914400" lvl="1" indent="-457200">
              <a:spcAft>
                <a:spcPts val="500"/>
              </a:spcAft>
              <a:buFont typeface="Arial" pitchFamily="34" charset="0"/>
              <a:buChar char="•"/>
            </a:pPr>
            <a:r>
              <a:rPr lang="en-US" sz="1600" dirty="0" smtClean="0"/>
              <a:t>RCBO/LBO Enterprise Risk Management.  All entities subject to prudent risk management standards (SR95-51)</a:t>
            </a:r>
          </a:p>
          <a:p>
            <a:pPr marL="914400" lvl="1" indent="-457200">
              <a:spcAft>
                <a:spcPts val="500"/>
              </a:spcAft>
              <a:buFont typeface="Arial" pitchFamily="34" charset="0"/>
              <a:buChar char="•"/>
            </a:pPr>
            <a:r>
              <a:rPr lang="en-US" sz="1600" dirty="0" smtClean="0"/>
              <a:t>LBO &gt; $50 Billion Subject to SR08-8 Integrated Compliance Risk Management Programs</a:t>
            </a:r>
          </a:p>
          <a:p>
            <a:pPr marL="1371600" lvl="2" indent="-403225">
              <a:spcAft>
                <a:spcPts val="500"/>
              </a:spcAft>
              <a:buFont typeface="Arial" pitchFamily="34" charset="0"/>
              <a:buChar char="•"/>
            </a:pPr>
            <a:r>
              <a:rPr lang="en-US" sz="1600" dirty="0" smtClean="0"/>
              <a:t>Firmwide Approach to Compliance RM &amp; Oversight</a:t>
            </a:r>
          </a:p>
          <a:p>
            <a:pPr marL="1371600" lvl="2" indent="-403225">
              <a:spcAft>
                <a:spcPts val="500"/>
              </a:spcAft>
              <a:buFont typeface="Arial" pitchFamily="34" charset="0"/>
              <a:buChar char="•"/>
            </a:pPr>
            <a:r>
              <a:rPr lang="en-US" sz="1600" dirty="0" smtClean="0"/>
              <a:t>Independence of Compliance Staff</a:t>
            </a:r>
          </a:p>
          <a:p>
            <a:pPr marL="1371600" lvl="2" indent="-403225">
              <a:spcAft>
                <a:spcPts val="500"/>
              </a:spcAft>
              <a:buFont typeface="Arial" pitchFamily="34" charset="0"/>
              <a:buChar char="•"/>
            </a:pPr>
            <a:r>
              <a:rPr lang="en-US" sz="1600" dirty="0" smtClean="0"/>
              <a:t>Compliance Monitoring &amp; Testing</a:t>
            </a:r>
          </a:p>
          <a:p>
            <a:pPr marL="1371600" lvl="2" indent="-403225">
              <a:spcAft>
                <a:spcPts val="500"/>
              </a:spcAft>
              <a:buFont typeface="Arial" pitchFamily="34" charset="0"/>
              <a:buChar char="•"/>
            </a:pPr>
            <a:r>
              <a:rPr lang="en-US" sz="1600" dirty="0" smtClean="0"/>
              <a:t>BOD &amp; Senior Management Responsibilities – RE:  RM &amp; Oversight</a:t>
            </a:r>
          </a:p>
          <a:p>
            <a:pPr marL="914400" lvl="1" indent="-403225">
              <a:spcAft>
                <a:spcPts val="500"/>
              </a:spcAft>
              <a:buFont typeface="Arial" pitchFamily="34" charset="0"/>
              <a:buChar char="•"/>
            </a:pPr>
            <a:r>
              <a:rPr lang="en-US" sz="1600" dirty="0" smtClean="0"/>
              <a:t>State-Member Banks/Trust Companies</a:t>
            </a:r>
          </a:p>
          <a:p>
            <a:pPr marL="1371600" lvl="2" indent="-403225">
              <a:spcAft>
                <a:spcPts val="500"/>
              </a:spcAft>
              <a:buFont typeface="Arial" pitchFamily="34" charset="0"/>
              <a:buChar char="•"/>
            </a:pPr>
            <a:r>
              <a:rPr lang="en-US" sz="1600" dirty="0" smtClean="0"/>
              <a:t>Mandated Trust Exams &amp; MOECA Assessments</a:t>
            </a:r>
          </a:p>
          <a:p>
            <a:pPr marL="1371600" lvl="2" indent="-403225">
              <a:spcAft>
                <a:spcPts val="500"/>
              </a:spcAft>
              <a:buFont typeface="Arial" pitchFamily="34" charset="0"/>
              <a:buChar char="•"/>
            </a:pPr>
            <a:r>
              <a:rPr lang="en-US" sz="1600" dirty="0" smtClean="0"/>
              <a:t>NDIP, Regulation R/GLBA Push Out Rules</a:t>
            </a:r>
          </a:p>
          <a:p>
            <a:pPr marL="914400" lvl="1" indent="-403225">
              <a:spcAft>
                <a:spcPts val="500"/>
              </a:spcAft>
              <a:buFont typeface="Arial" pitchFamily="34" charset="0"/>
              <a:buChar char="•"/>
            </a:pPr>
            <a:r>
              <a:rPr lang="en-US" sz="1600" dirty="0" smtClean="0"/>
              <a:t>BSA/AML, IT Security, Applications, Reconcilements</a:t>
            </a:r>
          </a:p>
          <a:p>
            <a:pPr lvl="4">
              <a:spcAft>
                <a:spcPts val="500"/>
              </a:spcAft>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674</TotalTime>
  <Words>1401</Words>
  <Application>Microsoft Office PowerPoint</Application>
  <PresentationFormat>On-screen Show (4:3)</PresentationFormat>
  <Paragraphs>187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lpstr>Federal Reserve Bank of San Francisco</vt:lpstr>
    </vt:vector>
  </TitlesOfParts>
  <Company>Federal Reserve System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l1wea1b</dc:creator>
  <cp:lastModifiedBy>l1wea1b</cp:lastModifiedBy>
  <cp:revision>28</cp:revision>
  <dcterms:created xsi:type="dcterms:W3CDTF">2012-02-13T16:19:46Z</dcterms:created>
  <dcterms:modified xsi:type="dcterms:W3CDTF">2012-03-12T15:27:28Z</dcterms:modified>
</cp:coreProperties>
</file>