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1"/>
  </p:notesMasterIdLst>
  <p:handoutMasterIdLst>
    <p:handoutMasterId r:id="rId32"/>
  </p:handoutMasterIdLst>
  <p:sldIdLst>
    <p:sldId id="256" r:id="rId2"/>
    <p:sldId id="257" r:id="rId3"/>
    <p:sldId id="262" r:id="rId4"/>
    <p:sldId id="259" r:id="rId5"/>
    <p:sldId id="260" r:id="rId6"/>
    <p:sldId id="263" r:id="rId7"/>
    <p:sldId id="265" r:id="rId8"/>
    <p:sldId id="266" r:id="rId9"/>
    <p:sldId id="267" r:id="rId10"/>
    <p:sldId id="268" r:id="rId11"/>
    <p:sldId id="270" r:id="rId12"/>
    <p:sldId id="269" r:id="rId13"/>
    <p:sldId id="271" r:id="rId14"/>
    <p:sldId id="272" r:id="rId15"/>
    <p:sldId id="273" r:id="rId16"/>
    <p:sldId id="274" r:id="rId17"/>
    <p:sldId id="276" r:id="rId18"/>
    <p:sldId id="277" r:id="rId19"/>
    <p:sldId id="278" r:id="rId20"/>
    <p:sldId id="279" r:id="rId21"/>
    <p:sldId id="280" r:id="rId22"/>
    <p:sldId id="281" r:id="rId23"/>
    <p:sldId id="283" r:id="rId24"/>
    <p:sldId id="282" r:id="rId25"/>
    <p:sldId id="284" r:id="rId26"/>
    <p:sldId id="285" r:id="rId27"/>
    <p:sldId id="286" r:id="rId28"/>
    <p:sldId id="287" r:id="rId29"/>
    <p:sldId id="288" r:id="rId3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00"/>
    <a:srgbClr val="FF9933"/>
    <a:srgbClr val="FFFF99"/>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491" autoAdjust="0"/>
  </p:normalViewPr>
  <p:slideViewPr>
    <p:cSldViewPr>
      <p:cViewPr varScale="1">
        <p:scale>
          <a:sx n="75" d="100"/>
          <a:sy n="75" d="100"/>
        </p:scale>
        <p:origin x="-666" y="-90"/>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84"/>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firstSliceAng val="0"/>
      </c:pieChart>
    </c:plotArea>
    <c:plotVisOnly val="1"/>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85EFCE-40A3-4A57-B5C9-1AEFFD073E35}"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D25B0142-31FE-4783-83AB-EACE76C28447}">
      <dgm:prSet phldrT="[Text]" custT="1"/>
      <dgm:spPr/>
      <dgm:t>
        <a:bodyPr/>
        <a:lstStyle/>
        <a:p>
          <a:r>
            <a:rPr lang="en-US" sz="2800" dirty="0" smtClean="0">
              <a:latin typeface="Verdana" pitchFamily="34" charset="0"/>
            </a:rPr>
            <a:t>ISSUE</a:t>
          </a:r>
          <a:endParaRPr lang="en-US" sz="2800" dirty="0">
            <a:latin typeface="Verdana" pitchFamily="34" charset="0"/>
          </a:endParaRPr>
        </a:p>
      </dgm:t>
    </dgm:pt>
    <dgm:pt modelId="{B24E8CCC-25E2-49BD-95DA-69DBAC6C6514}" type="parTrans" cxnId="{581187F6-8A87-408C-AA1A-1A8F1BDC3582}">
      <dgm:prSet/>
      <dgm:spPr/>
      <dgm:t>
        <a:bodyPr/>
        <a:lstStyle/>
        <a:p>
          <a:endParaRPr lang="en-US"/>
        </a:p>
      </dgm:t>
    </dgm:pt>
    <dgm:pt modelId="{A02FFAA1-17EE-44F4-9AD4-5581EE07BC6E}" type="sibTrans" cxnId="{581187F6-8A87-408C-AA1A-1A8F1BDC3582}">
      <dgm:prSet/>
      <dgm:spPr/>
      <dgm:t>
        <a:bodyPr/>
        <a:lstStyle/>
        <a:p>
          <a:endParaRPr lang="en-US"/>
        </a:p>
      </dgm:t>
    </dgm:pt>
    <dgm:pt modelId="{345A7D19-43DB-4E3A-9DF0-C0391644DED0}">
      <dgm:prSet phldrT="[Text]" custT="1"/>
      <dgm:spPr/>
      <dgm:t>
        <a:bodyPr/>
        <a:lstStyle/>
        <a:p>
          <a:r>
            <a:rPr lang="en-US" sz="2800" dirty="0" smtClean="0">
              <a:latin typeface="Verdana" pitchFamily="34" charset="0"/>
            </a:rPr>
            <a:t>EMERGENCY</a:t>
          </a:r>
          <a:endParaRPr lang="en-US" sz="2800" dirty="0">
            <a:latin typeface="Verdana" pitchFamily="34" charset="0"/>
          </a:endParaRPr>
        </a:p>
      </dgm:t>
    </dgm:pt>
    <dgm:pt modelId="{D76E0D49-8BA0-4F1F-959E-F320246D9703}" type="parTrans" cxnId="{5D6D91D0-AAA6-42FE-A0C9-F1A2498A28EB}">
      <dgm:prSet/>
      <dgm:spPr/>
      <dgm:t>
        <a:bodyPr/>
        <a:lstStyle/>
        <a:p>
          <a:endParaRPr lang="en-US"/>
        </a:p>
      </dgm:t>
    </dgm:pt>
    <dgm:pt modelId="{61225EC6-5B1D-41D2-9B6B-96AE863ED654}" type="sibTrans" cxnId="{5D6D91D0-AAA6-42FE-A0C9-F1A2498A28EB}">
      <dgm:prSet/>
      <dgm:spPr/>
      <dgm:t>
        <a:bodyPr/>
        <a:lstStyle/>
        <a:p>
          <a:endParaRPr lang="en-US"/>
        </a:p>
      </dgm:t>
    </dgm:pt>
    <dgm:pt modelId="{7A158332-1D37-4F68-8E6E-4B8E1C52ABB8}">
      <dgm:prSet phldrT="[Text]" custT="1"/>
      <dgm:spPr/>
      <dgm:t>
        <a:bodyPr/>
        <a:lstStyle/>
        <a:p>
          <a:r>
            <a:rPr lang="en-US" sz="2800" dirty="0" smtClean="0">
              <a:latin typeface="Verdana" pitchFamily="34" charset="0"/>
            </a:rPr>
            <a:t>CRISIS</a:t>
          </a:r>
          <a:endParaRPr lang="en-US" sz="2800" dirty="0">
            <a:latin typeface="Verdana" pitchFamily="34" charset="0"/>
          </a:endParaRPr>
        </a:p>
      </dgm:t>
    </dgm:pt>
    <dgm:pt modelId="{6B09AD53-6E80-4596-BB1C-BDAE96BFFC40}" type="parTrans" cxnId="{9BB7D91E-6FE0-480B-B872-134B25F79FC3}">
      <dgm:prSet/>
      <dgm:spPr/>
      <dgm:t>
        <a:bodyPr/>
        <a:lstStyle/>
        <a:p>
          <a:endParaRPr lang="en-US"/>
        </a:p>
      </dgm:t>
    </dgm:pt>
    <dgm:pt modelId="{66C36463-E76B-47EA-8E5C-DAD38442980E}" type="sibTrans" cxnId="{9BB7D91E-6FE0-480B-B872-134B25F79FC3}">
      <dgm:prSet/>
      <dgm:spPr/>
      <dgm:t>
        <a:bodyPr/>
        <a:lstStyle/>
        <a:p>
          <a:endParaRPr lang="en-US"/>
        </a:p>
      </dgm:t>
    </dgm:pt>
    <dgm:pt modelId="{D0EC2830-F18F-45C4-B58E-E146422847B3}" type="pres">
      <dgm:prSet presAssocID="{0385EFCE-40A3-4A57-B5C9-1AEFFD073E35}" presName="arrowDiagram" presStyleCnt="0">
        <dgm:presLayoutVars>
          <dgm:chMax val="5"/>
          <dgm:dir/>
          <dgm:resizeHandles val="exact"/>
        </dgm:presLayoutVars>
      </dgm:prSet>
      <dgm:spPr/>
      <dgm:t>
        <a:bodyPr/>
        <a:lstStyle/>
        <a:p>
          <a:endParaRPr lang="en-US"/>
        </a:p>
      </dgm:t>
    </dgm:pt>
    <dgm:pt modelId="{9B8955C2-5C6A-43D7-B8DE-19425979D07B}" type="pres">
      <dgm:prSet presAssocID="{0385EFCE-40A3-4A57-B5C9-1AEFFD073E35}" presName="arrow" presStyleLbl="bgShp" presStyleIdx="0" presStyleCnt="1"/>
      <dgm:spPr>
        <a:solidFill>
          <a:srgbClr val="92D050"/>
        </a:solidFill>
      </dgm:spPr>
    </dgm:pt>
    <dgm:pt modelId="{90219FA3-31FA-40D8-B4B3-B54858BA4CDE}" type="pres">
      <dgm:prSet presAssocID="{0385EFCE-40A3-4A57-B5C9-1AEFFD073E35}" presName="arrowDiagram3" presStyleCnt="0"/>
      <dgm:spPr/>
    </dgm:pt>
    <dgm:pt modelId="{8A7206FD-8C0B-4055-BF66-2AE9297D8B88}" type="pres">
      <dgm:prSet presAssocID="{D25B0142-31FE-4783-83AB-EACE76C28447}" presName="bullet3a" presStyleLbl="node1" presStyleIdx="0" presStyleCnt="3" custScaleX="174254" custScaleY="180435"/>
      <dgm:spPr>
        <a:solidFill>
          <a:srgbClr val="FFFF00"/>
        </a:solidFill>
      </dgm:spPr>
    </dgm:pt>
    <dgm:pt modelId="{43D23D67-81EB-48DF-B187-03A15984CA37}" type="pres">
      <dgm:prSet presAssocID="{D25B0142-31FE-4783-83AB-EACE76C28447}" presName="textBox3a" presStyleLbl="revTx" presStyleIdx="0" presStyleCnt="3" custLinFactNeighborX="6701" custLinFactNeighborY="8199">
        <dgm:presLayoutVars>
          <dgm:bulletEnabled val="1"/>
        </dgm:presLayoutVars>
      </dgm:prSet>
      <dgm:spPr/>
      <dgm:t>
        <a:bodyPr/>
        <a:lstStyle/>
        <a:p>
          <a:endParaRPr lang="en-US"/>
        </a:p>
      </dgm:t>
    </dgm:pt>
    <dgm:pt modelId="{C913C66B-46A7-4757-A442-134A2335FBB6}" type="pres">
      <dgm:prSet presAssocID="{345A7D19-43DB-4E3A-9DF0-C0391644DED0}" presName="bullet3b" presStyleLbl="node1" presStyleIdx="1" presStyleCnt="3" custScaleX="154277" custScaleY="171385" custLinFactNeighborX="6796" custLinFactNeighborY="-5058"/>
      <dgm:spPr>
        <a:solidFill>
          <a:srgbClr val="FF9900"/>
        </a:solidFill>
      </dgm:spPr>
    </dgm:pt>
    <dgm:pt modelId="{C01E52D9-8228-40FC-9F0F-DE0636010DC1}" type="pres">
      <dgm:prSet presAssocID="{345A7D19-43DB-4E3A-9DF0-C0391644DED0}" presName="textBox3b" presStyleLbl="revTx" presStyleIdx="1" presStyleCnt="3" custScaleX="244473" custScaleY="95078" custLinFactNeighborX="74405" custLinFactNeighborY="7503">
        <dgm:presLayoutVars>
          <dgm:bulletEnabled val="1"/>
        </dgm:presLayoutVars>
      </dgm:prSet>
      <dgm:spPr/>
      <dgm:t>
        <a:bodyPr/>
        <a:lstStyle/>
        <a:p>
          <a:endParaRPr lang="en-US"/>
        </a:p>
      </dgm:t>
    </dgm:pt>
    <dgm:pt modelId="{D753AC97-1E28-44C2-8D8F-FAA7A1242088}" type="pres">
      <dgm:prSet presAssocID="{7A158332-1D37-4F68-8E6E-4B8E1C52ABB8}" presName="bullet3c" presStyleLbl="node1" presStyleIdx="2" presStyleCnt="3" custLinFactNeighborX="-7614" custLinFactNeighborY="-7790"/>
      <dgm:spPr>
        <a:solidFill>
          <a:srgbClr val="FF0000"/>
        </a:solidFill>
      </dgm:spPr>
    </dgm:pt>
    <dgm:pt modelId="{988E5ED0-E790-4A2B-A4AC-8018D14D6A23}" type="pres">
      <dgm:prSet presAssocID="{7A158332-1D37-4F68-8E6E-4B8E1C52ABB8}" presName="textBox3c" presStyleLbl="revTx" presStyleIdx="2" presStyleCnt="3" custScaleX="144472" custScaleY="82058" custLinFactNeighborX="17262" custLinFactNeighborY="-8809">
        <dgm:presLayoutVars>
          <dgm:bulletEnabled val="1"/>
        </dgm:presLayoutVars>
      </dgm:prSet>
      <dgm:spPr/>
      <dgm:t>
        <a:bodyPr/>
        <a:lstStyle/>
        <a:p>
          <a:endParaRPr lang="en-US"/>
        </a:p>
      </dgm:t>
    </dgm:pt>
  </dgm:ptLst>
  <dgm:cxnLst>
    <dgm:cxn modelId="{90D310C2-14A6-477F-9A26-116968C3D584}" type="presOf" srcId="{345A7D19-43DB-4E3A-9DF0-C0391644DED0}" destId="{C01E52D9-8228-40FC-9F0F-DE0636010DC1}" srcOrd="0" destOrd="0" presId="urn:microsoft.com/office/officeart/2005/8/layout/arrow2"/>
    <dgm:cxn modelId="{9BB7D91E-6FE0-480B-B872-134B25F79FC3}" srcId="{0385EFCE-40A3-4A57-B5C9-1AEFFD073E35}" destId="{7A158332-1D37-4F68-8E6E-4B8E1C52ABB8}" srcOrd="2" destOrd="0" parTransId="{6B09AD53-6E80-4596-BB1C-BDAE96BFFC40}" sibTransId="{66C36463-E76B-47EA-8E5C-DAD38442980E}"/>
    <dgm:cxn modelId="{581187F6-8A87-408C-AA1A-1A8F1BDC3582}" srcId="{0385EFCE-40A3-4A57-B5C9-1AEFFD073E35}" destId="{D25B0142-31FE-4783-83AB-EACE76C28447}" srcOrd="0" destOrd="0" parTransId="{B24E8CCC-25E2-49BD-95DA-69DBAC6C6514}" sibTransId="{A02FFAA1-17EE-44F4-9AD4-5581EE07BC6E}"/>
    <dgm:cxn modelId="{D9EDC0CA-9C77-44E9-9F22-9259B2C95FD1}" type="presOf" srcId="{D25B0142-31FE-4783-83AB-EACE76C28447}" destId="{43D23D67-81EB-48DF-B187-03A15984CA37}" srcOrd="0" destOrd="0" presId="urn:microsoft.com/office/officeart/2005/8/layout/arrow2"/>
    <dgm:cxn modelId="{1C556C06-34FE-43A9-80E8-5C29F888E7CA}" type="presOf" srcId="{7A158332-1D37-4F68-8E6E-4B8E1C52ABB8}" destId="{988E5ED0-E790-4A2B-A4AC-8018D14D6A23}" srcOrd="0" destOrd="0" presId="urn:microsoft.com/office/officeart/2005/8/layout/arrow2"/>
    <dgm:cxn modelId="{A7D535BE-D04C-48C8-8313-EA343CB13C33}" type="presOf" srcId="{0385EFCE-40A3-4A57-B5C9-1AEFFD073E35}" destId="{D0EC2830-F18F-45C4-B58E-E146422847B3}" srcOrd="0" destOrd="0" presId="urn:microsoft.com/office/officeart/2005/8/layout/arrow2"/>
    <dgm:cxn modelId="{5D6D91D0-AAA6-42FE-A0C9-F1A2498A28EB}" srcId="{0385EFCE-40A3-4A57-B5C9-1AEFFD073E35}" destId="{345A7D19-43DB-4E3A-9DF0-C0391644DED0}" srcOrd="1" destOrd="0" parTransId="{D76E0D49-8BA0-4F1F-959E-F320246D9703}" sibTransId="{61225EC6-5B1D-41D2-9B6B-96AE863ED654}"/>
    <dgm:cxn modelId="{056F478D-7F5D-4995-947B-CBA682133113}" type="presParOf" srcId="{D0EC2830-F18F-45C4-B58E-E146422847B3}" destId="{9B8955C2-5C6A-43D7-B8DE-19425979D07B}" srcOrd="0" destOrd="0" presId="urn:microsoft.com/office/officeart/2005/8/layout/arrow2"/>
    <dgm:cxn modelId="{D0576100-7A2B-4C79-9A1E-3A2B4FE8A367}" type="presParOf" srcId="{D0EC2830-F18F-45C4-B58E-E146422847B3}" destId="{90219FA3-31FA-40D8-B4B3-B54858BA4CDE}" srcOrd="1" destOrd="0" presId="urn:microsoft.com/office/officeart/2005/8/layout/arrow2"/>
    <dgm:cxn modelId="{DB0224ED-DB4D-4295-9E1E-543F8961F168}" type="presParOf" srcId="{90219FA3-31FA-40D8-B4B3-B54858BA4CDE}" destId="{8A7206FD-8C0B-4055-BF66-2AE9297D8B88}" srcOrd="0" destOrd="0" presId="urn:microsoft.com/office/officeart/2005/8/layout/arrow2"/>
    <dgm:cxn modelId="{1AF4FF00-EC3D-497C-9F48-ABF4A1065D38}" type="presParOf" srcId="{90219FA3-31FA-40D8-B4B3-B54858BA4CDE}" destId="{43D23D67-81EB-48DF-B187-03A15984CA37}" srcOrd="1" destOrd="0" presId="urn:microsoft.com/office/officeart/2005/8/layout/arrow2"/>
    <dgm:cxn modelId="{F42DFD65-2857-46ED-AB68-F62A7303C1C3}" type="presParOf" srcId="{90219FA3-31FA-40D8-B4B3-B54858BA4CDE}" destId="{C913C66B-46A7-4757-A442-134A2335FBB6}" srcOrd="2" destOrd="0" presId="urn:microsoft.com/office/officeart/2005/8/layout/arrow2"/>
    <dgm:cxn modelId="{2C71540D-2470-4986-9703-C0D1EAF72101}" type="presParOf" srcId="{90219FA3-31FA-40D8-B4B3-B54858BA4CDE}" destId="{C01E52D9-8228-40FC-9F0F-DE0636010DC1}" srcOrd="3" destOrd="0" presId="urn:microsoft.com/office/officeart/2005/8/layout/arrow2"/>
    <dgm:cxn modelId="{7D79778F-57AA-4C51-AB44-8FFFCE9FE999}" type="presParOf" srcId="{90219FA3-31FA-40D8-B4B3-B54858BA4CDE}" destId="{D753AC97-1E28-44C2-8D8F-FAA7A1242088}" srcOrd="4" destOrd="0" presId="urn:microsoft.com/office/officeart/2005/8/layout/arrow2"/>
    <dgm:cxn modelId="{8C8DECED-2E57-4325-9567-4F87C08B9598}" type="presParOf" srcId="{90219FA3-31FA-40D8-B4B3-B54858BA4CDE}" destId="{988E5ED0-E790-4A2B-A4AC-8018D14D6A23}" srcOrd="5" destOrd="0" presId="urn:microsoft.com/office/officeart/2005/8/layout/arrow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8955C2-5C6A-43D7-B8DE-19425979D07B}">
      <dsp:nvSpPr>
        <dsp:cNvPr id="0" name=""/>
        <dsp:cNvSpPr/>
      </dsp:nvSpPr>
      <dsp:spPr>
        <a:xfrm>
          <a:off x="60959" y="0"/>
          <a:ext cx="5974080" cy="3733800"/>
        </a:xfrm>
        <a:prstGeom prst="swooshArrow">
          <a:avLst>
            <a:gd name="adj1" fmla="val 25000"/>
            <a:gd name="adj2" fmla="val 25000"/>
          </a:avLst>
        </a:prstGeom>
        <a:solidFill>
          <a:srgbClr val="92D050"/>
        </a:solidFill>
        <a:ln>
          <a:noFill/>
        </a:ln>
        <a:effectLst/>
      </dsp:spPr>
      <dsp:style>
        <a:lnRef idx="0">
          <a:scrgbClr r="0" g="0" b="0"/>
        </a:lnRef>
        <a:fillRef idx="1">
          <a:scrgbClr r="0" g="0" b="0"/>
        </a:fillRef>
        <a:effectRef idx="0">
          <a:scrgbClr r="0" g="0" b="0"/>
        </a:effectRef>
        <a:fontRef idx="minor"/>
      </dsp:style>
    </dsp:sp>
    <dsp:sp modelId="{8A7206FD-8C0B-4055-BF66-2AE9297D8B88}">
      <dsp:nvSpPr>
        <dsp:cNvPr id="0" name=""/>
        <dsp:cNvSpPr/>
      </dsp:nvSpPr>
      <dsp:spPr>
        <a:xfrm>
          <a:off x="762000" y="2514600"/>
          <a:ext cx="270661" cy="280262"/>
        </a:xfrm>
        <a:prstGeom prst="ellipse">
          <a:avLst/>
        </a:prstGeom>
        <a:solidFill>
          <a:srgbClr val="FFFF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D23D67-81EB-48DF-B187-03A15984CA37}">
      <dsp:nvSpPr>
        <dsp:cNvPr id="0" name=""/>
        <dsp:cNvSpPr/>
      </dsp:nvSpPr>
      <dsp:spPr>
        <a:xfrm>
          <a:off x="990606" y="2654731"/>
          <a:ext cx="1391960" cy="1079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304" tIns="0" rIns="0" bIns="0" numCol="1" spcCol="1270" anchor="t" anchorCtr="0">
          <a:noAutofit/>
        </a:bodyPr>
        <a:lstStyle/>
        <a:p>
          <a:pPr lvl="0" algn="l" defTabSz="1244600">
            <a:lnSpc>
              <a:spcPct val="90000"/>
            </a:lnSpc>
            <a:spcBef>
              <a:spcPct val="0"/>
            </a:spcBef>
            <a:spcAft>
              <a:spcPct val="35000"/>
            </a:spcAft>
          </a:pPr>
          <a:r>
            <a:rPr lang="en-US" sz="2800" kern="1200" dirty="0" smtClean="0">
              <a:latin typeface="Verdana" pitchFamily="34" charset="0"/>
            </a:rPr>
            <a:t>ISSUE</a:t>
          </a:r>
          <a:endParaRPr lang="en-US" sz="2800" kern="1200" dirty="0">
            <a:latin typeface="Verdana" pitchFamily="34" charset="0"/>
          </a:endParaRPr>
        </a:p>
      </dsp:txBody>
      <dsp:txXfrm>
        <a:off x="990606" y="2654731"/>
        <a:ext cx="1391960" cy="1079068"/>
      </dsp:txXfrm>
    </dsp:sp>
    <dsp:sp modelId="{C913C66B-46A7-4757-A442-134A2335FBB6}">
      <dsp:nvSpPr>
        <dsp:cNvPr id="0" name=""/>
        <dsp:cNvSpPr/>
      </dsp:nvSpPr>
      <dsp:spPr>
        <a:xfrm>
          <a:off x="2133601" y="1447801"/>
          <a:ext cx="433181" cy="481217"/>
        </a:xfrm>
        <a:prstGeom prst="ellipse">
          <a:avLst/>
        </a:prstGeom>
        <a:solidFill>
          <a:srgbClr val="FF99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1E52D9-8228-40FC-9F0F-DE0636010DC1}">
      <dsp:nvSpPr>
        <dsp:cNvPr id="0" name=""/>
        <dsp:cNvSpPr/>
      </dsp:nvSpPr>
      <dsp:spPr>
        <a:xfrm>
          <a:off x="2362201" y="1802587"/>
          <a:ext cx="3505203" cy="1931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780" tIns="0" rIns="0" bIns="0" numCol="1" spcCol="1270" anchor="t" anchorCtr="0">
          <a:noAutofit/>
        </a:bodyPr>
        <a:lstStyle/>
        <a:p>
          <a:pPr lvl="0" algn="l" defTabSz="1244600">
            <a:lnSpc>
              <a:spcPct val="90000"/>
            </a:lnSpc>
            <a:spcBef>
              <a:spcPct val="0"/>
            </a:spcBef>
            <a:spcAft>
              <a:spcPct val="35000"/>
            </a:spcAft>
          </a:pPr>
          <a:r>
            <a:rPr lang="en-US" sz="2800" kern="1200" dirty="0" smtClean="0">
              <a:latin typeface="Verdana" pitchFamily="34" charset="0"/>
            </a:rPr>
            <a:t>EMERGENCY</a:t>
          </a:r>
          <a:endParaRPr lang="en-US" sz="2800" kern="1200" dirty="0">
            <a:latin typeface="Verdana" pitchFamily="34" charset="0"/>
          </a:endParaRPr>
        </a:p>
      </dsp:txBody>
      <dsp:txXfrm>
        <a:off x="2362201" y="1802587"/>
        <a:ext cx="3505203" cy="1931212"/>
      </dsp:txXfrm>
    </dsp:sp>
    <dsp:sp modelId="{D753AC97-1E28-44C2-8D8F-FAA7A1242088}">
      <dsp:nvSpPr>
        <dsp:cNvPr id="0" name=""/>
        <dsp:cNvSpPr/>
      </dsp:nvSpPr>
      <dsp:spPr>
        <a:xfrm>
          <a:off x="3809999" y="914401"/>
          <a:ext cx="388315" cy="388315"/>
        </a:xfrm>
        <a:prstGeom prst="ellipse">
          <a:avLst/>
        </a:prstGeom>
        <a:solidFill>
          <a:srgbClr val="FF0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8E5ED0-E790-4A2B-A4AC-8018D14D6A23}">
      <dsp:nvSpPr>
        <dsp:cNvPr id="0" name=""/>
        <dsp:cNvSpPr/>
      </dsp:nvSpPr>
      <dsp:spPr>
        <a:xfrm>
          <a:off x="3962407" y="1143012"/>
          <a:ext cx="2071409" cy="2129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760" tIns="0" rIns="0" bIns="0" numCol="1" spcCol="1270" anchor="t" anchorCtr="0">
          <a:noAutofit/>
        </a:bodyPr>
        <a:lstStyle/>
        <a:p>
          <a:pPr lvl="0" algn="l" defTabSz="1244600">
            <a:lnSpc>
              <a:spcPct val="90000"/>
            </a:lnSpc>
            <a:spcBef>
              <a:spcPct val="0"/>
            </a:spcBef>
            <a:spcAft>
              <a:spcPct val="35000"/>
            </a:spcAft>
          </a:pPr>
          <a:r>
            <a:rPr lang="en-US" sz="2800" kern="1200" dirty="0" smtClean="0">
              <a:latin typeface="Verdana" pitchFamily="34" charset="0"/>
            </a:rPr>
            <a:t>CRISIS</a:t>
          </a:r>
          <a:endParaRPr lang="en-US" sz="2800" kern="1200" dirty="0">
            <a:latin typeface="Verdana" pitchFamily="34" charset="0"/>
          </a:endParaRPr>
        </a:p>
      </dsp:txBody>
      <dsp:txXfrm>
        <a:off x="3962407" y="1143012"/>
        <a:ext cx="2071409" cy="212939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0.14706</cdr:x>
      <cdr:y>0.05</cdr:y>
    </cdr:from>
    <cdr:to>
      <cdr:x>0.81373</cdr:x>
      <cdr:y>0.65</cdr:y>
    </cdr:to>
    <cdr:sp macro="" textlink="">
      <cdr:nvSpPr>
        <cdr:cNvPr id="3" name="Rounded Rectangular Callout 2"/>
        <cdr:cNvSpPr/>
      </cdr:nvSpPr>
      <cdr:spPr>
        <a:xfrm xmlns:a="http://schemas.openxmlformats.org/drawingml/2006/main">
          <a:off x="1143000" y="228600"/>
          <a:ext cx="5181600" cy="2743200"/>
        </a:xfrm>
        <a:prstGeom xmlns:a="http://schemas.openxmlformats.org/drawingml/2006/main" prst="wedgeRoundRectCallout">
          <a:avLst>
            <a:gd name="adj1" fmla="val -23501"/>
            <a:gd name="adj2" fmla="val 86732"/>
            <a:gd name="adj3" fmla="val 16667"/>
          </a:avLst>
        </a:prstGeom>
        <a:solidFill xmlns:a="http://schemas.openxmlformats.org/drawingml/2006/main">
          <a:schemeClr val="bg1">
            <a:lumMod val="65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endParaRPr lang="en-US" dirty="0"/>
        </a:p>
      </cdr:txBody>
    </cdr:sp>
  </cdr:relSizeAnchor>
  <cdr:relSizeAnchor xmlns:cdr="http://schemas.openxmlformats.org/drawingml/2006/chartDrawing">
    <cdr:from>
      <cdr:x>0.15686</cdr:x>
      <cdr:y>0.08333</cdr:y>
    </cdr:from>
    <cdr:to>
      <cdr:x>0.78431</cdr:x>
      <cdr:y>0.41667</cdr:y>
    </cdr:to>
    <cdr:sp macro="" textlink="">
      <cdr:nvSpPr>
        <cdr:cNvPr id="4" name="TextBox 1"/>
        <cdr:cNvSpPr txBox="1"/>
      </cdr:nvSpPr>
      <cdr:spPr>
        <a:xfrm xmlns:a="http://schemas.openxmlformats.org/drawingml/2006/main">
          <a:off x="1219200" y="381000"/>
          <a:ext cx="4876800" cy="1524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Perpetua"/>
            </a:defRPr>
          </a:lvl1pPr>
          <a:lvl2pPr marL="457200" indent="0">
            <a:defRPr sz="1100">
              <a:latin typeface="Perpetua"/>
            </a:defRPr>
          </a:lvl2pPr>
          <a:lvl3pPr marL="914400" indent="0">
            <a:defRPr sz="1100">
              <a:latin typeface="Perpetua"/>
            </a:defRPr>
          </a:lvl3pPr>
          <a:lvl4pPr marL="1371600" indent="0">
            <a:defRPr sz="1100">
              <a:latin typeface="Perpetua"/>
            </a:defRPr>
          </a:lvl4pPr>
          <a:lvl5pPr marL="1828800" indent="0">
            <a:defRPr sz="1100">
              <a:latin typeface="Perpetua"/>
            </a:defRPr>
          </a:lvl5pPr>
          <a:lvl6pPr marL="2286000" indent="0">
            <a:defRPr sz="1100">
              <a:latin typeface="Perpetua"/>
            </a:defRPr>
          </a:lvl6pPr>
          <a:lvl7pPr marL="2743200" indent="0">
            <a:defRPr sz="1100">
              <a:latin typeface="Perpetua"/>
            </a:defRPr>
          </a:lvl7pPr>
          <a:lvl8pPr marL="3200400" indent="0">
            <a:defRPr sz="1100">
              <a:latin typeface="Perpetua"/>
            </a:defRPr>
          </a:lvl8pPr>
          <a:lvl9pPr marL="3657600" indent="0">
            <a:defRPr sz="1100">
              <a:latin typeface="Perpetua"/>
            </a:defRPr>
          </a:lvl9pPr>
        </a:lstStyle>
        <a:p xmlns:a="http://schemas.openxmlformats.org/drawingml/2006/main">
          <a:pPr algn="ctr"/>
          <a:r>
            <a:rPr lang="en-US" sz="2600" dirty="0" smtClean="0">
              <a:latin typeface="Verdana" pitchFamily="34" charset="0"/>
            </a:rPr>
            <a:t>Prompt response is critical, as 65% of the general public believe a Company is guilty of wrongdoing when it says</a:t>
          </a:r>
        </a:p>
        <a:p xmlns:a="http://schemas.openxmlformats.org/drawingml/2006/main">
          <a:pPr algn="ctr"/>
          <a:r>
            <a:rPr lang="en-US" sz="2600" dirty="0" smtClean="0">
              <a:latin typeface="Verdana" pitchFamily="34" charset="0"/>
            </a:rPr>
            <a:t> “</a:t>
          </a:r>
          <a:r>
            <a:rPr lang="en-US" sz="2600" b="1" dirty="0" smtClean="0">
              <a:latin typeface="Verdana" pitchFamily="34" charset="0"/>
            </a:rPr>
            <a:t>No Comment</a:t>
          </a:r>
          <a:r>
            <a:rPr lang="en-US" sz="2600" dirty="0" smtClean="0">
              <a:latin typeface="Verdana" pitchFamily="34" charset="0"/>
            </a:rPr>
            <a:t>.”</a:t>
          </a:r>
          <a:endParaRPr lang="en-US" sz="2600" dirty="0">
            <a:latin typeface="Verdana" pitchFamily="34" charset="0"/>
          </a:endParaRPr>
        </a:p>
      </cdr:txBody>
    </cdr:sp>
  </cdr:relSizeAnchor>
  <cdr:relSizeAnchor xmlns:cdr="http://schemas.openxmlformats.org/drawingml/2006/chartDrawing">
    <cdr:from>
      <cdr:x>0.16667</cdr:x>
      <cdr:y>0.86667</cdr:y>
    </cdr:from>
    <cdr:to>
      <cdr:x>0.90196</cdr:x>
      <cdr:y>0.95</cdr:y>
    </cdr:to>
    <cdr:sp macro="" textlink="">
      <cdr:nvSpPr>
        <cdr:cNvPr id="5" name="TextBox 4"/>
        <cdr:cNvSpPr txBox="1"/>
      </cdr:nvSpPr>
      <cdr:spPr>
        <a:xfrm xmlns:a="http://schemas.openxmlformats.org/drawingml/2006/main">
          <a:off x="1295400" y="3962400"/>
          <a:ext cx="57150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dirty="0" smtClean="0"/>
            <a:t>(</a:t>
          </a:r>
          <a:r>
            <a:rPr lang="en-US" sz="1800" dirty="0" smtClean="0">
              <a:latin typeface="Verdana" pitchFamily="34" charset="0"/>
            </a:rPr>
            <a:t>According to a Porter/Novelli Survey)</a:t>
          </a:r>
          <a:endParaRPr lang="en-US" sz="1800" dirty="0">
            <a:latin typeface="Verdana"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8A1C8F15-0A4B-468C-900A-108E4A7FCF2E}" type="datetimeFigureOut">
              <a:rPr lang="en-US" smtClean="0"/>
              <a:pPr/>
              <a:t>3/23/2012</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19F80C54-3FA4-4DEA-9170-351960D2820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FE119951-E14A-49FC-A828-953BC8EB98FC}" type="datetimeFigureOut">
              <a:rPr lang="en-US" smtClean="0"/>
              <a:pPr/>
              <a:t>3/23/2012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B0D02871-49C4-45CB-AFC9-A1BF4421A82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67536AD-BE04-4D79-88C9-6382C7B0C92F}" type="datetime1">
              <a:rPr lang="en-US" smtClean="0"/>
              <a:pPr/>
              <a:t>3/23/2012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DC897F9-7C51-4831-9163-75CB51C0253A}"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202023-983F-4D3D-9113-BC743C82F36E}" type="datetime1">
              <a:rPr lang="en-US" smtClean="0"/>
              <a:pPr/>
              <a:t>3/23/2012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897F9-7C51-4831-9163-75CB51C0253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E0C2C3-DAEF-4AC9-902E-8E8A34C60A96}" type="datetime1">
              <a:rPr lang="en-US" smtClean="0"/>
              <a:pPr/>
              <a:t>3/23/2012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897F9-7C51-4831-9163-75CB51C0253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58C211E-19D0-4238-A0A6-8F98DFC46788}" type="datetime1">
              <a:rPr lang="en-US" smtClean="0"/>
              <a:pPr/>
              <a:t>3/23/2012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C897F9-7C51-4831-9163-75CB51C0253A}"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67DBA9-1844-416E-9AE4-E859DC84C90A}" type="datetime1">
              <a:rPr lang="en-US" smtClean="0"/>
              <a:pPr/>
              <a:t>3/23/2012</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3DC897F9-7C51-4831-9163-75CB51C0253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CD162F4-2930-4013-95C3-70F34E91646B}" type="datetime1">
              <a:rPr lang="en-US" smtClean="0"/>
              <a:pPr/>
              <a:t>3/23/2012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C897F9-7C51-4831-9163-75CB51C0253A}"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2259D9-15F7-4EC3-A380-B3448009F147}" type="datetime1">
              <a:rPr lang="en-US" smtClean="0"/>
              <a:pPr/>
              <a:t>3/23/2012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C897F9-7C51-4831-9163-75CB51C0253A}"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975412-8367-49E8-ABC0-4670195617E3}" type="datetime1">
              <a:rPr lang="en-US" smtClean="0"/>
              <a:pPr/>
              <a:t>3/23/2012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C897F9-7C51-4831-9163-75CB51C0253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A5F9D8-49B9-42D3-8937-3CAD969AFA24}" type="datetime1">
              <a:rPr lang="en-US" smtClean="0"/>
              <a:pPr/>
              <a:t>3/23/2012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C897F9-7C51-4831-9163-75CB51C0253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FE46B7-F322-4911-8ADC-E3734B10AC15}" type="datetime1">
              <a:rPr lang="en-US" smtClean="0"/>
              <a:pPr/>
              <a:t>3/23/2012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C897F9-7C51-4831-9163-75CB51C0253A}"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F7106F-3BDE-44C5-9969-CB483DA2A053}" type="datetime1">
              <a:rPr lang="en-US" smtClean="0"/>
              <a:pPr/>
              <a:t>3/23/2012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3DC897F9-7C51-4831-9163-75CB51C0253A}"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B4B8956-F065-405F-A1BD-8B1AE5C14523}" type="datetime1">
              <a:rPr lang="en-US" smtClean="0"/>
              <a:pPr/>
              <a:t>3/23/2012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DC897F9-7C51-4831-9163-75CB51C0253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657600"/>
            <a:ext cx="7772400" cy="2715768"/>
          </a:xfrm>
        </p:spPr>
        <p:txBody>
          <a:bodyPr>
            <a:normAutofit fontScale="92500" lnSpcReduction="10000"/>
          </a:bodyPr>
          <a:lstStyle/>
          <a:p>
            <a:pPr algn="ctr"/>
            <a:endParaRPr lang="en-US" dirty="0" smtClean="0"/>
          </a:p>
          <a:p>
            <a:pPr algn="ctr"/>
            <a:r>
              <a:rPr lang="en-US" sz="3000" dirty="0" smtClean="0">
                <a:solidFill>
                  <a:schemeClr val="tx1">
                    <a:lumMod val="85000"/>
                    <a:lumOff val="15000"/>
                  </a:schemeClr>
                </a:solidFill>
                <a:latin typeface="Verdana" pitchFamily="34" charset="0"/>
              </a:rPr>
              <a:t>Marcia N. Keeler</a:t>
            </a:r>
          </a:p>
          <a:p>
            <a:pPr algn="ctr"/>
            <a:r>
              <a:rPr lang="en-US" sz="3000" dirty="0" smtClean="0">
                <a:solidFill>
                  <a:schemeClr val="tx1">
                    <a:lumMod val="85000"/>
                    <a:lumOff val="15000"/>
                  </a:schemeClr>
                </a:solidFill>
                <a:latin typeface="Verdana" pitchFamily="34" charset="0"/>
              </a:rPr>
              <a:t>Corporate Counsel and First Vice President</a:t>
            </a:r>
          </a:p>
          <a:p>
            <a:pPr algn="ctr"/>
            <a:r>
              <a:rPr lang="en-US" sz="3000" dirty="0" smtClean="0">
                <a:solidFill>
                  <a:schemeClr val="tx1">
                    <a:lumMod val="85000"/>
                    <a:lumOff val="15000"/>
                  </a:schemeClr>
                </a:solidFill>
                <a:latin typeface="Verdana" pitchFamily="34" charset="0"/>
              </a:rPr>
              <a:t>MB Financial Bank, N.A.</a:t>
            </a:r>
          </a:p>
          <a:p>
            <a:pPr algn="ctr"/>
            <a:r>
              <a:rPr lang="en-US" sz="3000" dirty="0" smtClean="0">
                <a:solidFill>
                  <a:schemeClr val="tx1">
                    <a:lumMod val="85000"/>
                    <a:lumOff val="15000"/>
                  </a:schemeClr>
                </a:solidFill>
                <a:latin typeface="Verdana" pitchFamily="34" charset="0"/>
              </a:rPr>
              <a:t>March 29, 2012</a:t>
            </a:r>
            <a:endParaRPr lang="en-US" sz="3000" dirty="0">
              <a:solidFill>
                <a:schemeClr val="tx1">
                  <a:lumMod val="85000"/>
                  <a:lumOff val="15000"/>
                </a:schemeClr>
              </a:solidFill>
              <a:latin typeface="Verdana" pitchFamily="34" charset="0"/>
            </a:endParaRPr>
          </a:p>
        </p:txBody>
      </p:sp>
      <p:sp>
        <p:nvSpPr>
          <p:cNvPr id="2" name="Title 1"/>
          <p:cNvSpPr>
            <a:spLocks noGrp="1"/>
          </p:cNvSpPr>
          <p:nvPr>
            <p:ph type="ctrTitle"/>
          </p:nvPr>
        </p:nvSpPr>
        <p:spPr>
          <a:xfrm>
            <a:off x="304800" y="533400"/>
            <a:ext cx="8458200" cy="2667000"/>
          </a:xfrm>
        </p:spPr>
        <p:txBody>
          <a:bodyPr/>
          <a:lstStyle/>
          <a:p>
            <a: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dirty="0" smtClean="0">
                <a:ln w="12700">
                  <a:solidFill>
                    <a:schemeClr val="bg1"/>
                  </a:solidFill>
                  <a:prstDash val="solid"/>
                </a:ln>
                <a:solidFill>
                  <a:schemeClr val="tx1"/>
                </a:solidFill>
                <a:latin typeface="Verdana" pitchFamily="34" charset="0"/>
              </a:rPr>
              <a:t> </a:t>
            </a:r>
            <a:r>
              <a:rPr lang="en-US" dirty="0" smtClean="0">
                <a:ln w="12700">
                  <a:noFill/>
                  <a:prstDash val="solid"/>
                </a:ln>
                <a:solidFill>
                  <a:schemeClr val="tx1"/>
                </a:solidFill>
                <a:latin typeface="Verdana" pitchFamily="34" charset="0"/>
              </a:rPr>
              <a:t>How to React and Survive </a:t>
            </a:r>
            <a:r>
              <a:rPr lang="en-US" dirty="0" smtClean="0">
                <a:solidFill>
                  <a:schemeClr val="tx1">
                    <a:lumMod val="85000"/>
                    <a:lumOff val="15000"/>
                  </a:schemeClr>
                </a:solidFill>
                <a:latin typeface="Verdana" pitchFamily="34" charset="0"/>
              </a:rPr>
              <a:t/>
            </a:r>
            <a:br>
              <a:rPr lang="en-US" dirty="0" smtClean="0">
                <a:solidFill>
                  <a:schemeClr val="tx1">
                    <a:lumMod val="85000"/>
                    <a:lumOff val="15000"/>
                  </a:schemeClr>
                </a:solidFill>
                <a:latin typeface="Verdana" pitchFamily="34" charset="0"/>
              </a:rPr>
            </a:br>
            <a:r>
              <a:rPr lang="en-US" sz="4000" dirty="0" smtClean="0">
                <a:ln w="12700">
                  <a:noFill/>
                  <a:prstDash val="solid"/>
                </a:ln>
                <a:solidFill>
                  <a:schemeClr val="tx1"/>
                </a:solidFill>
                <a:latin typeface="Verdana" pitchFamily="34" charset="0"/>
              </a:rPr>
              <a:t>A Crisis</a:t>
            </a:r>
            <a:endParaRPr lang="en-US" sz="4000" dirty="0">
              <a:ln w="12700">
                <a:noFill/>
                <a:prstDash val="solid"/>
              </a:ln>
              <a:solidFill>
                <a:schemeClr val="tx1"/>
              </a:solidFill>
              <a:latin typeface="Verdana" pitchFamily="34" charset="0"/>
            </a:endParaRPr>
          </a:p>
        </p:txBody>
      </p:sp>
      <p:sp>
        <p:nvSpPr>
          <p:cNvPr id="4" name="Slide Number Placeholder 3"/>
          <p:cNvSpPr>
            <a:spLocks noGrp="1"/>
          </p:cNvSpPr>
          <p:nvPr>
            <p:ph type="sldNum" sz="quarter" idx="12"/>
          </p:nvPr>
        </p:nvSpPr>
        <p:spPr/>
        <p:txBody>
          <a:bodyPr/>
          <a:lstStyle/>
          <a:p>
            <a:fld id="{3DC897F9-7C51-4831-9163-75CB51C0253A}"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715962"/>
          </a:xfrm>
          <a:solidFill>
            <a:srgbClr val="FF0000"/>
          </a:solidFill>
        </p:spPr>
        <p:txBody>
          <a:bodyPr>
            <a:noAutofit/>
          </a:bodyPr>
          <a:lstStyle/>
          <a:p>
            <a:pPr algn="ctr"/>
            <a:r>
              <a:rPr lang="en-US" sz="2800" dirty="0" smtClean="0">
                <a:solidFill>
                  <a:schemeClr val="tx1"/>
                </a:solidFill>
                <a:latin typeface="Verdana" pitchFamily="34" charset="0"/>
              </a:rPr>
              <a:t>Working Definition of Crisis Management</a:t>
            </a:r>
            <a:endParaRPr lang="en-US" sz="2800" dirty="0">
              <a:solidFill>
                <a:schemeClr val="tx1"/>
              </a:solidFill>
              <a:latin typeface="Verdana" pitchFamily="34" charset="0"/>
            </a:endParaRPr>
          </a:p>
        </p:txBody>
      </p:sp>
      <p:sp>
        <p:nvSpPr>
          <p:cNvPr id="3" name="Content Placeholder 2"/>
          <p:cNvSpPr>
            <a:spLocks noGrp="1"/>
          </p:cNvSpPr>
          <p:nvPr>
            <p:ph sz="quarter" idx="1"/>
          </p:nvPr>
        </p:nvSpPr>
        <p:spPr>
          <a:xfrm>
            <a:off x="762000" y="1447800"/>
            <a:ext cx="7924800" cy="4572000"/>
          </a:xfrm>
        </p:spPr>
        <p:txBody>
          <a:bodyPr/>
          <a:lstStyle/>
          <a:p>
            <a:pPr>
              <a:buFont typeface="Wingdings" pitchFamily="2" charset="2"/>
              <a:buChar char="v"/>
            </a:pPr>
            <a:r>
              <a:rPr lang="en-US" dirty="0" smtClean="0">
                <a:latin typeface="Verdana" pitchFamily="34" charset="0"/>
              </a:rPr>
              <a:t> Practices, procedures and policies that are used to handle, contain, and resolve emergency situations in a planned way.</a:t>
            </a:r>
          </a:p>
          <a:p>
            <a:pPr>
              <a:buNone/>
            </a:pPr>
            <a:endParaRPr lang="en-US" dirty="0" smtClean="0">
              <a:latin typeface="Verdana" pitchFamily="34" charset="0"/>
            </a:endParaRPr>
          </a:p>
          <a:p>
            <a:pPr>
              <a:buFont typeface="Wingdings" pitchFamily="2" charset="2"/>
              <a:buChar char="v"/>
            </a:pPr>
            <a:r>
              <a:rPr lang="en-US" dirty="0" smtClean="0">
                <a:latin typeface="Verdana" pitchFamily="34" charset="0"/>
              </a:rPr>
              <a:t> Good crisis management requires     identifying threats to the organization and its </a:t>
            </a:r>
            <a:r>
              <a:rPr lang="en-US" dirty="0" smtClean="0">
                <a:latin typeface="Verdana" pitchFamily="34" charset="0"/>
              </a:rPr>
              <a:t>stakeholders.</a:t>
            </a:r>
            <a:endParaRPr lang="en-US" dirty="0">
              <a:latin typeface="Verdana" pitchFamily="34" charset="0"/>
            </a:endParaRPr>
          </a:p>
        </p:txBody>
      </p:sp>
      <p:sp>
        <p:nvSpPr>
          <p:cNvPr id="4" name="Slide Number Placeholder 3"/>
          <p:cNvSpPr>
            <a:spLocks noGrp="1"/>
          </p:cNvSpPr>
          <p:nvPr>
            <p:ph type="sldNum" sz="quarter" idx="12"/>
          </p:nvPr>
        </p:nvSpPr>
        <p:spPr/>
        <p:txBody>
          <a:bodyPr/>
          <a:lstStyle/>
          <a:p>
            <a:fld id="{3DC897F9-7C51-4831-9163-75CB51C0253A}"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2800" dirty="0" smtClean="0">
                <a:solidFill>
                  <a:schemeClr val="tx1"/>
                </a:solidFill>
                <a:latin typeface="Verdana" pitchFamily="34" charset="0"/>
              </a:rPr>
              <a:t>Working Definition of Crisis Management</a:t>
            </a:r>
            <a:endParaRPr lang="en-US" sz="2800" dirty="0">
              <a:solidFill>
                <a:schemeClr val="tx1"/>
              </a:solidFill>
              <a:latin typeface="Verdana" pitchFamily="34" charset="0"/>
            </a:endParaRPr>
          </a:p>
        </p:txBody>
      </p:sp>
      <p:pic>
        <p:nvPicPr>
          <p:cNvPr id="34818" name="Picture 2"/>
          <p:cNvPicPr>
            <a:picLocks noGrp="1" noChangeAspect="1" noChangeArrowheads="1"/>
          </p:cNvPicPr>
          <p:nvPr>
            <p:ph sz="quarter" idx="1"/>
          </p:nvPr>
        </p:nvPicPr>
        <p:blipFill>
          <a:blip r:embed="rId2" cstate="print"/>
          <a:srcRect/>
          <a:stretch>
            <a:fillRect/>
          </a:stretch>
        </p:blipFill>
        <p:spPr bwMode="auto">
          <a:xfrm>
            <a:off x="1019175" y="1614487"/>
            <a:ext cx="7562850" cy="4238625"/>
          </a:xfrm>
          <a:prstGeom prst="rect">
            <a:avLst/>
          </a:prstGeom>
          <a:noFill/>
          <a:ln w="9525">
            <a:noFill/>
            <a:miter lim="800000"/>
            <a:headEnd/>
            <a:tailEnd/>
          </a:ln>
        </p:spPr>
      </p:pic>
      <p:sp>
        <p:nvSpPr>
          <p:cNvPr id="10" name="Slide Number Placeholder 9"/>
          <p:cNvSpPr>
            <a:spLocks noGrp="1"/>
          </p:cNvSpPr>
          <p:nvPr>
            <p:ph type="sldNum" sz="quarter" idx="12"/>
          </p:nvPr>
        </p:nvSpPr>
        <p:spPr/>
        <p:txBody>
          <a:bodyPr/>
          <a:lstStyle/>
          <a:p>
            <a:fld id="{3DC897F9-7C51-4831-9163-75CB51C0253A}"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219200"/>
            <a:ext cx="8229600" cy="4572000"/>
          </a:xfrm>
        </p:spPr>
        <p:txBody>
          <a:bodyPr>
            <a:noAutofit/>
          </a:bodyPr>
          <a:lstStyle/>
          <a:p>
            <a:pPr>
              <a:lnSpc>
                <a:spcPct val="120000"/>
              </a:lnSpc>
              <a:buSzPct val="100000"/>
              <a:buFont typeface="Wingdings" pitchFamily="2" charset="2"/>
              <a:buChar char="v"/>
            </a:pPr>
            <a:r>
              <a:rPr lang="en-US" sz="2200" dirty="0" smtClean="0">
                <a:latin typeface="Verdana" pitchFamily="34" charset="0"/>
              </a:rPr>
              <a:t> Absence of a plan</a:t>
            </a:r>
          </a:p>
          <a:p>
            <a:pPr>
              <a:lnSpc>
                <a:spcPct val="120000"/>
              </a:lnSpc>
              <a:buFont typeface="Wingdings" pitchFamily="2" charset="2"/>
              <a:buChar char="v"/>
            </a:pPr>
            <a:r>
              <a:rPr lang="en-US" sz="2200" dirty="0" smtClean="0">
                <a:latin typeface="Verdana" pitchFamily="34" charset="0"/>
              </a:rPr>
              <a:t> Inadequate or inappropriate implementation of a plan</a:t>
            </a:r>
          </a:p>
          <a:p>
            <a:pPr>
              <a:lnSpc>
                <a:spcPct val="120000"/>
              </a:lnSpc>
              <a:buFont typeface="Wingdings" pitchFamily="2" charset="2"/>
              <a:buChar char="v"/>
            </a:pPr>
            <a:r>
              <a:rPr lang="en-US" sz="2200" dirty="0" smtClean="0">
                <a:latin typeface="Verdana" pitchFamily="34" charset="0"/>
              </a:rPr>
              <a:t> Absence of honesty, open communication </a:t>
            </a:r>
            <a:r>
              <a:rPr lang="en-US" sz="2200" dirty="0" smtClean="0">
                <a:latin typeface="Verdana" pitchFamily="34" charset="0"/>
              </a:rPr>
              <a:t>and involvement </a:t>
            </a:r>
            <a:r>
              <a:rPr lang="en-US" sz="2200" dirty="0" smtClean="0">
                <a:latin typeface="Verdana" pitchFamily="34" charset="0"/>
              </a:rPr>
              <a:t>of the top individuals within the company</a:t>
            </a:r>
          </a:p>
          <a:p>
            <a:pPr>
              <a:lnSpc>
                <a:spcPct val="120000"/>
              </a:lnSpc>
              <a:buFont typeface="Wingdings" pitchFamily="2" charset="2"/>
              <a:buChar char="v"/>
            </a:pPr>
            <a:r>
              <a:rPr lang="en-US" sz="2200" dirty="0" smtClean="0">
                <a:latin typeface="Verdana" pitchFamily="34" charset="0"/>
              </a:rPr>
              <a:t> Displaying lack of commitment to customers</a:t>
            </a:r>
          </a:p>
          <a:p>
            <a:pPr>
              <a:lnSpc>
                <a:spcPct val="120000"/>
              </a:lnSpc>
              <a:buFont typeface="Wingdings" pitchFamily="2" charset="2"/>
              <a:buChar char="v"/>
            </a:pPr>
            <a:r>
              <a:rPr lang="en-US" sz="2200" dirty="0" smtClean="0">
                <a:latin typeface="Verdana" pitchFamily="34" charset="0"/>
              </a:rPr>
              <a:t> Significant financial and non-financial consequences</a:t>
            </a:r>
          </a:p>
          <a:p>
            <a:pPr lvl="1">
              <a:lnSpc>
                <a:spcPct val="120000"/>
              </a:lnSpc>
              <a:buFont typeface="Courier New" pitchFamily="49" charset="0"/>
              <a:buChar char="o"/>
            </a:pPr>
            <a:r>
              <a:rPr lang="en-US" sz="2200" dirty="0" smtClean="0">
                <a:latin typeface="Verdana" pitchFamily="34" charset="0"/>
              </a:rPr>
              <a:t>Devaluation of shares, reputation damage, loss of revenue, loss of human resources, failure to achieve entity’s performance and profitability targets</a:t>
            </a:r>
          </a:p>
        </p:txBody>
      </p:sp>
      <p:sp>
        <p:nvSpPr>
          <p:cNvPr id="5" name="Title 1"/>
          <p:cNvSpPr>
            <a:spLocks noGrp="1"/>
          </p:cNvSpPr>
          <p:nvPr>
            <p:ph type="title"/>
          </p:nvPr>
        </p:nvSpPr>
        <p:spPr>
          <a:xfrm>
            <a:off x="609600" y="228600"/>
            <a:ext cx="8077200" cy="609600"/>
          </a:xfrm>
          <a:solidFill>
            <a:srgbClr val="FF0000"/>
          </a:solidFill>
        </p:spPr>
        <p:txBody>
          <a:bodyPr>
            <a:noAutofit/>
          </a:bodyPr>
          <a:lstStyle/>
          <a:p>
            <a:pPr algn="ctr"/>
            <a:r>
              <a:rPr lang="en-US" sz="3600" dirty="0" smtClean="0">
                <a:solidFill>
                  <a:schemeClr val="tx1"/>
                </a:solidFill>
                <a:latin typeface="Verdana" pitchFamily="34" charset="0"/>
              </a:rPr>
              <a:t>Mismanaging a Crisis</a:t>
            </a:r>
            <a:endParaRPr lang="en-US" sz="3600" dirty="0">
              <a:solidFill>
                <a:schemeClr val="tx1"/>
              </a:solidFill>
              <a:latin typeface="Verdana" pitchFamily="34" charset="0"/>
            </a:endParaRPr>
          </a:p>
        </p:txBody>
      </p:sp>
      <p:sp>
        <p:nvSpPr>
          <p:cNvPr id="6" name="Slide Number Placeholder 5"/>
          <p:cNvSpPr>
            <a:spLocks noGrp="1"/>
          </p:cNvSpPr>
          <p:nvPr>
            <p:ph type="sldNum" sz="quarter" idx="12"/>
          </p:nvPr>
        </p:nvSpPr>
        <p:spPr/>
        <p:txBody>
          <a:bodyPr/>
          <a:lstStyle/>
          <a:p>
            <a:fld id="{3DC897F9-7C51-4831-9163-75CB51C0253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19200"/>
            <a:ext cx="7772400" cy="5257800"/>
          </a:xfrm>
        </p:spPr>
        <p:txBody>
          <a:bodyPr>
            <a:normAutofit fontScale="92500"/>
          </a:bodyPr>
          <a:lstStyle/>
          <a:p>
            <a:pPr>
              <a:buFont typeface="Wingdings" pitchFamily="2" charset="2"/>
              <a:buChar char="v"/>
            </a:pPr>
            <a:r>
              <a:rPr lang="en-US" sz="3000" dirty="0" smtClean="0">
                <a:latin typeface="Verdana" pitchFamily="34" charset="0"/>
              </a:rPr>
              <a:t>Sienna Food Ltd</a:t>
            </a:r>
            <a:r>
              <a:rPr lang="en-US" sz="3200" dirty="0" smtClean="0">
                <a:latin typeface="Verdana" pitchFamily="34" charset="0"/>
              </a:rPr>
              <a:t>.</a:t>
            </a:r>
          </a:p>
          <a:p>
            <a:pPr lvl="1">
              <a:buFont typeface="Courier New" pitchFamily="49" charset="0"/>
              <a:buChar char="o"/>
            </a:pPr>
            <a:r>
              <a:rPr lang="en-US" sz="2200" dirty="0" smtClean="0">
                <a:latin typeface="Verdana" pitchFamily="34" charset="0"/>
              </a:rPr>
              <a:t>Ontario based company</a:t>
            </a:r>
          </a:p>
          <a:p>
            <a:pPr lvl="1">
              <a:buFont typeface="Courier New" pitchFamily="49" charset="0"/>
              <a:buChar char="o"/>
            </a:pPr>
            <a:r>
              <a:rPr lang="en-US" sz="2200" dirty="0" smtClean="0">
                <a:latin typeface="Verdana" pitchFamily="34" charset="0"/>
              </a:rPr>
              <a:t>Faced class actions after a recall order by the Canadian Food Inspection Agency and the Ontario government started investigating its deli meat</a:t>
            </a:r>
          </a:p>
          <a:p>
            <a:pPr lvl="1">
              <a:buFont typeface="Courier New" pitchFamily="49" charset="0"/>
              <a:buChar char="o"/>
            </a:pPr>
            <a:r>
              <a:rPr lang="en-US" sz="2200" dirty="0" smtClean="0">
                <a:latin typeface="Verdana" pitchFamily="34" charset="0"/>
              </a:rPr>
              <a:t>Company’s response: silence</a:t>
            </a:r>
          </a:p>
          <a:p>
            <a:pPr lvl="1">
              <a:buFont typeface="Courier New" pitchFamily="49" charset="0"/>
              <a:buChar char="o"/>
            </a:pPr>
            <a:endParaRPr lang="en-US" dirty="0" smtClean="0"/>
          </a:p>
          <a:p>
            <a:pPr>
              <a:buFont typeface="Wingdings" pitchFamily="2" charset="2"/>
              <a:buChar char="v"/>
            </a:pPr>
            <a:r>
              <a:rPr lang="en-US" sz="3000" dirty="0" smtClean="0">
                <a:latin typeface="Verdana" pitchFamily="34" charset="0"/>
              </a:rPr>
              <a:t>Menu Food Income Fund</a:t>
            </a:r>
          </a:p>
          <a:p>
            <a:pPr lvl="1">
              <a:buFont typeface="Courier New" pitchFamily="49" charset="0"/>
              <a:buChar char="o"/>
            </a:pPr>
            <a:r>
              <a:rPr lang="en-US" sz="2200" dirty="0" smtClean="0">
                <a:latin typeface="Verdana" pitchFamily="34" charset="0"/>
              </a:rPr>
              <a:t>Major product recall of wet dog and cat food across North America in 2007</a:t>
            </a:r>
          </a:p>
          <a:p>
            <a:pPr lvl="1">
              <a:buFont typeface="Courier New" pitchFamily="49" charset="0"/>
              <a:buChar char="o"/>
            </a:pPr>
            <a:r>
              <a:rPr lang="en-US" sz="2200" dirty="0" smtClean="0">
                <a:latin typeface="Verdana" pitchFamily="34" charset="0"/>
              </a:rPr>
              <a:t>Response: “held back information”, had “big fights with plaintiff counsels in class actions, “ended up changing the names of some of its products, so some product lines just died out.” </a:t>
            </a:r>
          </a:p>
          <a:p>
            <a:pPr lvl="1">
              <a:buFont typeface="Courier New" pitchFamily="49" charset="0"/>
              <a:buChar char="o"/>
            </a:pPr>
            <a:endParaRPr lang="en-US" dirty="0" smtClean="0"/>
          </a:p>
          <a:p>
            <a:pPr lvl="1">
              <a:buFont typeface="Courier New" pitchFamily="49" charset="0"/>
              <a:buChar char="o"/>
            </a:pPr>
            <a:endParaRPr lang="en-US" dirty="0" smtClean="0"/>
          </a:p>
        </p:txBody>
      </p:sp>
      <p:sp>
        <p:nvSpPr>
          <p:cNvPr id="4" name="Title 1"/>
          <p:cNvSpPr>
            <a:spLocks noGrp="1"/>
          </p:cNvSpPr>
          <p:nvPr>
            <p:ph type="title"/>
          </p:nvPr>
        </p:nvSpPr>
        <p:spPr>
          <a:xfrm>
            <a:off x="914400" y="274638"/>
            <a:ext cx="7772400" cy="715962"/>
          </a:xfrm>
          <a:solidFill>
            <a:srgbClr val="FF0000"/>
          </a:solidFill>
        </p:spPr>
        <p:txBody>
          <a:bodyPr>
            <a:noAutofit/>
          </a:bodyPr>
          <a:lstStyle/>
          <a:p>
            <a:pPr algn="ctr"/>
            <a:r>
              <a:rPr lang="en-US" sz="3000" dirty="0" smtClean="0">
                <a:solidFill>
                  <a:schemeClr val="tx1"/>
                </a:solidFill>
                <a:latin typeface="Verdana" pitchFamily="34" charset="0"/>
              </a:rPr>
              <a:t>Examples of Crisis Mismanagement</a:t>
            </a:r>
            <a:endParaRPr lang="en-US" sz="30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19200"/>
            <a:ext cx="7772400" cy="4800600"/>
          </a:xfrm>
        </p:spPr>
        <p:txBody>
          <a:bodyPr/>
          <a:lstStyle/>
          <a:p>
            <a:pPr>
              <a:buFont typeface="Wingdings" pitchFamily="2" charset="2"/>
              <a:buChar char="v"/>
            </a:pPr>
            <a:r>
              <a:rPr lang="en-US" dirty="0" smtClean="0"/>
              <a:t>  </a:t>
            </a:r>
            <a:r>
              <a:rPr lang="en-US" dirty="0" smtClean="0">
                <a:latin typeface="Verdana" pitchFamily="34" charset="0"/>
              </a:rPr>
              <a:t>American International Group, Inc. (AIG)</a:t>
            </a:r>
          </a:p>
          <a:p>
            <a:pPr lvl="1">
              <a:buFont typeface="Courier New" pitchFamily="49" charset="0"/>
              <a:buChar char="o"/>
            </a:pPr>
            <a:r>
              <a:rPr lang="en-US" sz="2000" dirty="0" smtClean="0">
                <a:latin typeface="Verdana" pitchFamily="34" charset="0"/>
              </a:rPr>
              <a:t>Liquidity crisis at the centre of the 2008 financial crisis</a:t>
            </a:r>
          </a:p>
          <a:p>
            <a:pPr lvl="2">
              <a:buFont typeface="Arial" pitchFamily="34" charset="0"/>
              <a:buChar char="•"/>
            </a:pPr>
            <a:r>
              <a:rPr lang="en-US" dirty="0" smtClean="0">
                <a:latin typeface="Verdana" pitchFamily="34" charset="0"/>
              </a:rPr>
              <a:t>Credit ratings downgraded below “AA” levels</a:t>
            </a:r>
          </a:p>
          <a:p>
            <a:pPr lvl="1">
              <a:buFont typeface="Courier New" pitchFamily="49" charset="0"/>
              <a:buChar char="o"/>
            </a:pPr>
            <a:r>
              <a:rPr lang="en-US" sz="2000" dirty="0" smtClean="0">
                <a:latin typeface="Verdana" pitchFamily="34" charset="0"/>
              </a:rPr>
              <a:t>Hank Greenberg, chief executive accused of document destruction and theft</a:t>
            </a:r>
          </a:p>
          <a:p>
            <a:pPr lvl="1">
              <a:buFont typeface="Courier New" pitchFamily="49" charset="0"/>
              <a:buChar char="o"/>
            </a:pPr>
            <a:r>
              <a:rPr lang="en-US" sz="2000" dirty="0" smtClean="0">
                <a:latin typeface="Verdana" pitchFamily="34" charset="0"/>
              </a:rPr>
              <a:t>Eliot Spitzer, New York’s attorney general, forced the company to fire the world’s most experienced risk manager</a:t>
            </a:r>
          </a:p>
          <a:p>
            <a:pPr lvl="1">
              <a:buFont typeface="Courier New" pitchFamily="49" charset="0"/>
              <a:buChar char="o"/>
            </a:pPr>
            <a:r>
              <a:rPr lang="en-US" sz="2000" dirty="0" smtClean="0">
                <a:latin typeface="Verdana" pitchFamily="34" charset="0"/>
              </a:rPr>
              <a:t>Meetings and concern for risk management came to a halt after Mr. Greenberg left</a:t>
            </a:r>
          </a:p>
          <a:p>
            <a:pPr lvl="1">
              <a:buFont typeface="Courier New" pitchFamily="49" charset="0"/>
              <a:buChar char="o"/>
            </a:pPr>
            <a:r>
              <a:rPr lang="en-US" sz="2000" dirty="0" smtClean="0">
                <a:latin typeface="Verdana" pitchFamily="34" charset="0"/>
              </a:rPr>
              <a:t>AIG plunged into crisis</a:t>
            </a:r>
          </a:p>
          <a:p>
            <a:pPr lvl="1">
              <a:buFont typeface="Courier New" pitchFamily="49" charset="0"/>
              <a:buChar char="o"/>
            </a:pPr>
            <a:endParaRPr lang="en-US" dirty="0" smtClean="0"/>
          </a:p>
          <a:p>
            <a:pPr lvl="1">
              <a:buFont typeface="Courier New" pitchFamily="49" charset="0"/>
              <a:buChar char="o"/>
            </a:pPr>
            <a:endParaRPr lang="en-US" dirty="0" smtClean="0"/>
          </a:p>
          <a:p>
            <a:pPr lvl="2">
              <a:buFont typeface="Arial" pitchFamily="34" charset="0"/>
              <a:buChar char="•"/>
            </a:pPr>
            <a:endParaRPr lang="en-US" dirty="0"/>
          </a:p>
        </p:txBody>
      </p:sp>
      <p:sp>
        <p:nvSpPr>
          <p:cNvPr id="4" name="Title 1"/>
          <p:cNvSpPr>
            <a:spLocks noGrp="1"/>
          </p:cNvSpPr>
          <p:nvPr>
            <p:ph type="title"/>
          </p:nvPr>
        </p:nvSpPr>
        <p:spPr>
          <a:xfrm>
            <a:off x="914400" y="274638"/>
            <a:ext cx="7772400" cy="715962"/>
          </a:xfrm>
          <a:solidFill>
            <a:srgbClr val="FF0000"/>
          </a:solidFill>
        </p:spPr>
        <p:txBody>
          <a:bodyPr>
            <a:noAutofit/>
          </a:bodyPr>
          <a:lstStyle/>
          <a:p>
            <a:pPr algn="ctr"/>
            <a:r>
              <a:rPr lang="en-US" sz="3000" dirty="0" smtClean="0">
                <a:solidFill>
                  <a:schemeClr val="tx1"/>
                </a:solidFill>
                <a:latin typeface="Verdana" pitchFamily="34" charset="0"/>
              </a:rPr>
              <a:t>Examples of Crisis Mismanagement</a:t>
            </a:r>
            <a:endParaRPr lang="en-US" sz="3000" dirty="0">
              <a:solidFill>
                <a:schemeClr val="tx1"/>
              </a:solidFill>
              <a:latin typeface="Verdana" pitchFamily="34" charset="0"/>
            </a:endParaRPr>
          </a:p>
        </p:txBody>
      </p:sp>
      <p:pic>
        <p:nvPicPr>
          <p:cNvPr id="35842" name="Picture 2" descr="http://daily-portal.com/wp-content/uploads/2012/03/American-International-Group-Inc.jpg"/>
          <p:cNvPicPr>
            <a:picLocks noChangeAspect="1" noChangeArrowheads="1"/>
          </p:cNvPicPr>
          <p:nvPr/>
        </p:nvPicPr>
        <p:blipFill>
          <a:blip r:embed="rId2" cstate="print"/>
          <a:srcRect/>
          <a:stretch>
            <a:fillRect/>
          </a:stretch>
        </p:blipFill>
        <p:spPr bwMode="auto">
          <a:xfrm>
            <a:off x="5257800" y="4648200"/>
            <a:ext cx="3276600" cy="2052170"/>
          </a:xfrm>
          <a:prstGeom prst="rect">
            <a:avLst/>
          </a:prstGeom>
          <a:noFill/>
        </p:spPr>
      </p:pic>
      <p:sp>
        <p:nvSpPr>
          <p:cNvPr id="6" name="Slide Number Placeholder 5"/>
          <p:cNvSpPr>
            <a:spLocks noGrp="1"/>
          </p:cNvSpPr>
          <p:nvPr>
            <p:ph type="sldNum" sz="quarter" idx="12"/>
          </p:nvPr>
        </p:nvSpPr>
        <p:spPr/>
        <p:txBody>
          <a:bodyPr/>
          <a:lstStyle/>
          <a:p>
            <a:fld id="{3DC897F9-7C51-4831-9163-75CB51C0253A}"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772400" cy="792162"/>
          </a:xfrm>
          <a:solidFill>
            <a:schemeClr val="tx2">
              <a:lumMod val="20000"/>
              <a:lumOff val="80000"/>
            </a:schemeClr>
          </a:solidFill>
        </p:spPr>
        <p:txBody>
          <a:bodyPr>
            <a:noAutofit/>
          </a:bodyPr>
          <a:lstStyle/>
          <a:p>
            <a:pPr algn="ctr"/>
            <a:r>
              <a:rPr lang="en-US" sz="2800" dirty="0" smtClean="0">
                <a:solidFill>
                  <a:srgbClr val="FF0000"/>
                </a:solidFill>
                <a:latin typeface="Verdana" pitchFamily="34" charset="0"/>
              </a:rPr>
              <a:t>BP’s Tony Hayward: ‘I Want My Life Back’</a:t>
            </a:r>
            <a:endParaRPr lang="en-US" sz="2800" dirty="0">
              <a:solidFill>
                <a:srgbClr val="FF0000"/>
              </a:solidFill>
              <a:latin typeface="Verdana" pitchFamily="34" charset="0"/>
            </a:endParaRPr>
          </a:p>
        </p:txBody>
      </p:sp>
      <p:pic>
        <p:nvPicPr>
          <p:cNvPr id="40962" name="Picture 2" descr="http://media.treehugger.com/assets/images/2011/10/burning-oil-rig-explosion-fire-photo11.jpg"/>
          <p:cNvPicPr>
            <a:picLocks noChangeAspect="1" noChangeArrowheads="1"/>
          </p:cNvPicPr>
          <p:nvPr/>
        </p:nvPicPr>
        <p:blipFill>
          <a:blip r:embed="rId2" cstate="print"/>
          <a:srcRect/>
          <a:stretch>
            <a:fillRect/>
          </a:stretch>
        </p:blipFill>
        <p:spPr bwMode="auto">
          <a:xfrm>
            <a:off x="914400" y="1143001"/>
            <a:ext cx="4419600" cy="2438400"/>
          </a:xfrm>
          <a:prstGeom prst="rect">
            <a:avLst/>
          </a:prstGeom>
          <a:noFill/>
        </p:spPr>
      </p:pic>
      <p:pic>
        <p:nvPicPr>
          <p:cNvPr id="40964" name="Picture 4" descr="http://bpclaimsattorney.net/wp-content/uploads/2010/11/bp-oil-spill-wave-nasty.jpg"/>
          <p:cNvPicPr>
            <a:picLocks noChangeAspect="1" noChangeArrowheads="1"/>
          </p:cNvPicPr>
          <p:nvPr/>
        </p:nvPicPr>
        <p:blipFill>
          <a:blip r:embed="rId3" cstate="print"/>
          <a:srcRect/>
          <a:stretch>
            <a:fillRect/>
          </a:stretch>
        </p:blipFill>
        <p:spPr bwMode="auto">
          <a:xfrm>
            <a:off x="667981" y="3810001"/>
            <a:ext cx="3523019" cy="1870884"/>
          </a:xfrm>
          <a:prstGeom prst="rect">
            <a:avLst/>
          </a:prstGeom>
          <a:noFill/>
        </p:spPr>
      </p:pic>
      <p:sp>
        <p:nvSpPr>
          <p:cNvPr id="7" name="TextBox 6"/>
          <p:cNvSpPr txBox="1"/>
          <p:nvPr/>
        </p:nvSpPr>
        <p:spPr>
          <a:xfrm>
            <a:off x="5410200" y="1219201"/>
            <a:ext cx="3276600" cy="2308324"/>
          </a:xfrm>
          <a:prstGeom prst="rect">
            <a:avLst/>
          </a:prstGeom>
          <a:noFill/>
          <a:ln w="3175">
            <a:solidFill>
              <a:schemeClr val="tx1"/>
            </a:solidFill>
          </a:ln>
        </p:spPr>
        <p:txBody>
          <a:bodyPr wrap="square" rtlCol="0">
            <a:spAutoFit/>
          </a:bodyPr>
          <a:lstStyle/>
          <a:p>
            <a:r>
              <a:rPr lang="en-US" dirty="0" smtClean="0"/>
              <a:t>“…the board of directors failed to understand that the [Tony] Hayward regime had not addressed BP’s most serious safety issues at operational levels deep in the company – not withstanding chart presentations at board meetings.” </a:t>
            </a:r>
          </a:p>
          <a:p>
            <a:r>
              <a:rPr lang="en-US" dirty="0"/>
              <a:t> </a:t>
            </a:r>
            <a:r>
              <a:rPr lang="en-US" dirty="0" smtClean="0"/>
              <a:t>(</a:t>
            </a:r>
            <a:r>
              <a:rPr lang="en-US" sz="1600" dirty="0" smtClean="0"/>
              <a:t>BusinessWeek column, July 2010</a:t>
            </a:r>
            <a:r>
              <a:rPr lang="en-US" dirty="0" smtClean="0"/>
              <a:t>)</a:t>
            </a:r>
            <a:endParaRPr lang="en-US" dirty="0"/>
          </a:p>
        </p:txBody>
      </p:sp>
      <p:sp>
        <p:nvSpPr>
          <p:cNvPr id="8" name="TextBox 7"/>
          <p:cNvSpPr txBox="1"/>
          <p:nvPr/>
        </p:nvSpPr>
        <p:spPr>
          <a:xfrm>
            <a:off x="4343400" y="4343400"/>
            <a:ext cx="4495800" cy="923330"/>
          </a:xfrm>
          <a:prstGeom prst="rect">
            <a:avLst/>
          </a:prstGeom>
          <a:noFill/>
          <a:ln w="3175">
            <a:solidFill>
              <a:schemeClr val="tx1"/>
            </a:solidFill>
          </a:ln>
        </p:spPr>
        <p:txBody>
          <a:bodyPr wrap="square" rtlCol="0">
            <a:spAutoFit/>
          </a:bodyPr>
          <a:lstStyle/>
          <a:p>
            <a:r>
              <a:rPr lang="en-US" dirty="0" smtClean="0"/>
              <a:t>“Better management of decision-making processes within BP…would have prevented Macondo incident.” </a:t>
            </a:r>
            <a:r>
              <a:rPr lang="en-US" sz="1600" dirty="0" smtClean="0"/>
              <a:t>(White House Commission Report, Jan. 2011)</a:t>
            </a:r>
            <a:endParaRPr lang="en-US" sz="1600" dirty="0"/>
          </a:p>
        </p:txBody>
      </p:sp>
      <p:sp>
        <p:nvSpPr>
          <p:cNvPr id="9" name="Slide Number Placeholder 8"/>
          <p:cNvSpPr>
            <a:spLocks noGrp="1"/>
          </p:cNvSpPr>
          <p:nvPr>
            <p:ph type="sldNum" sz="quarter" idx="12"/>
          </p:nvPr>
        </p:nvSpPr>
        <p:spPr/>
        <p:txBody>
          <a:bodyPr/>
          <a:lstStyle/>
          <a:p>
            <a:fld id="{3DC897F9-7C51-4831-9163-75CB51C0253A}"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Font typeface="Wingdings" pitchFamily="2" charset="2"/>
              <a:buChar char="v"/>
            </a:pPr>
            <a:r>
              <a:rPr lang="en-US" dirty="0" smtClean="0"/>
              <a:t>  </a:t>
            </a:r>
            <a:r>
              <a:rPr lang="en-US" dirty="0" smtClean="0">
                <a:latin typeface="Verdana" pitchFamily="34" charset="0"/>
              </a:rPr>
              <a:t>Appointment of a Crisis Response Team</a:t>
            </a:r>
          </a:p>
          <a:p>
            <a:pPr>
              <a:buFont typeface="Wingdings" pitchFamily="2" charset="2"/>
              <a:buChar char="v"/>
            </a:pPr>
            <a:r>
              <a:rPr lang="en-US" dirty="0" smtClean="0">
                <a:latin typeface="Verdana" pitchFamily="34" charset="0"/>
              </a:rPr>
              <a:t>  Activate Crisis Action Plan</a:t>
            </a:r>
          </a:p>
          <a:p>
            <a:pPr lvl="1">
              <a:buFont typeface="Arial" pitchFamily="34" charset="0"/>
              <a:buChar char="•"/>
            </a:pPr>
            <a:r>
              <a:rPr lang="en-US" dirty="0" smtClean="0">
                <a:latin typeface="Verdana" pitchFamily="34" charset="0"/>
              </a:rPr>
              <a:t>Plan must include a provision for communication of consistent and accurate information</a:t>
            </a:r>
          </a:p>
          <a:p>
            <a:pPr lvl="1">
              <a:buFont typeface="Arial" pitchFamily="34" charset="0"/>
              <a:buChar char="•"/>
            </a:pPr>
            <a:r>
              <a:rPr lang="en-US" dirty="0" smtClean="0">
                <a:latin typeface="Verdana" pitchFamily="34" charset="0"/>
              </a:rPr>
              <a:t>Plan must outline the priorities, activities, responsibilities, timelines and communication needs</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Font typeface="Wingdings" pitchFamily="2" charset="2"/>
              <a:buChar char="v"/>
            </a:pPr>
            <a:r>
              <a:rPr lang="en-US" dirty="0" smtClean="0"/>
              <a:t> </a:t>
            </a:r>
            <a:r>
              <a:rPr lang="en-US" dirty="0" smtClean="0">
                <a:latin typeface="Verdana" pitchFamily="34" charset="0"/>
              </a:rPr>
              <a:t>Regardless of the type of crisis, the plan should </a:t>
            </a:r>
            <a:r>
              <a:rPr lang="en-US" b="1" u="sng" dirty="0" smtClean="0">
                <a:latin typeface="Verdana" pitchFamily="34" charset="0"/>
              </a:rPr>
              <a:t>ALWAYS</a:t>
            </a:r>
            <a:r>
              <a:rPr lang="en-US" b="1" dirty="0" smtClean="0">
                <a:latin typeface="Verdana" pitchFamily="34" charset="0"/>
              </a:rPr>
              <a:t> </a:t>
            </a:r>
            <a:r>
              <a:rPr lang="en-US" dirty="0" smtClean="0">
                <a:latin typeface="Verdana" pitchFamily="34" charset="0"/>
              </a:rPr>
              <a:t>include the following guidelines:</a:t>
            </a:r>
          </a:p>
          <a:p>
            <a:pPr>
              <a:buNone/>
            </a:pPr>
            <a:endParaRPr lang="en-US" dirty="0" smtClean="0">
              <a:latin typeface="Verdana" pitchFamily="34" charset="0"/>
            </a:endParaRPr>
          </a:p>
          <a:p>
            <a:pPr lvl="2">
              <a:buClr>
                <a:srgbClr val="C00000"/>
              </a:buClr>
              <a:buFont typeface="Wingdings" pitchFamily="2" charset="2"/>
              <a:buChar char="Ø"/>
            </a:pPr>
            <a:r>
              <a:rPr lang="en-US" sz="2400" dirty="0" smtClean="0"/>
              <a:t>   </a:t>
            </a:r>
            <a:r>
              <a:rPr lang="en-US" sz="2400" dirty="0" smtClean="0">
                <a:latin typeface="Verdana" pitchFamily="34" charset="0"/>
              </a:rPr>
              <a:t>The designated Corporate Spokesperson is the only team member who should make statements to the news media</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Font typeface="Wingdings" pitchFamily="2" charset="2"/>
              <a:buChar char="v"/>
            </a:pPr>
            <a:r>
              <a:rPr lang="en-US" dirty="0" smtClean="0"/>
              <a:t>  </a:t>
            </a:r>
            <a:r>
              <a:rPr lang="en-US" dirty="0" smtClean="0">
                <a:latin typeface="Verdana" pitchFamily="34" charset="0"/>
              </a:rPr>
              <a:t>Call Center staff and all other employees should be courteous to media but should refer media calls directly to the Media Contact, who </a:t>
            </a:r>
            <a:r>
              <a:rPr lang="en-US" dirty="0" smtClean="0">
                <a:latin typeface="Verdana" pitchFamily="34" charset="0"/>
              </a:rPr>
              <a:t>would </a:t>
            </a:r>
            <a:r>
              <a:rPr lang="en-US" dirty="0" smtClean="0">
                <a:latin typeface="Verdana" pitchFamily="34" charset="0"/>
              </a:rPr>
              <a:t>work with the Corporate Spokesperson to provide the company’s response</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Font typeface="Wingdings" pitchFamily="2" charset="2"/>
              <a:buChar char="v"/>
            </a:pPr>
            <a:r>
              <a:rPr lang="en-US" dirty="0" smtClean="0"/>
              <a:t>  </a:t>
            </a:r>
            <a:r>
              <a:rPr lang="en-US" dirty="0" smtClean="0">
                <a:latin typeface="Verdana" pitchFamily="34" charset="0"/>
              </a:rPr>
              <a:t>Speculations and opinions are </a:t>
            </a:r>
            <a:r>
              <a:rPr lang="en-US" b="1" dirty="0" smtClean="0">
                <a:latin typeface="Verdana" pitchFamily="34" charset="0"/>
              </a:rPr>
              <a:t>ABSOLUTELY</a:t>
            </a:r>
            <a:r>
              <a:rPr lang="en-US" dirty="0" smtClean="0">
                <a:latin typeface="Verdana" pitchFamily="34" charset="0"/>
              </a:rPr>
              <a:t> prohibited by team members to anyone outside the team.  This is </a:t>
            </a:r>
            <a:r>
              <a:rPr lang="en-US" b="1" dirty="0" smtClean="0">
                <a:latin typeface="Verdana" pitchFamily="34" charset="0"/>
              </a:rPr>
              <a:t>CRITICAL</a:t>
            </a:r>
            <a:r>
              <a:rPr lang="en-US" dirty="0" smtClean="0">
                <a:latin typeface="Verdana" pitchFamily="34" charset="0"/>
              </a:rPr>
              <a:t> and all employees should be made aware that providing speculative comments or opinions to </a:t>
            </a:r>
            <a:r>
              <a:rPr lang="en-US" b="1" i="1" dirty="0" smtClean="0">
                <a:latin typeface="Verdana" pitchFamily="34" charset="0"/>
              </a:rPr>
              <a:t>anyone </a:t>
            </a:r>
            <a:r>
              <a:rPr lang="en-US" dirty="0" smtClean="0">
                <a:latin typeface="Verdana" pitchFamily="34" charset="0"/>
              </a:rPr>
              <a:t>will</a:t>
            </a:r>
            <a:r>
              <a:rPr lang="en-US" b="1" i="1" dirty="0" smtClean="0">
                <a:latin typeface="Verdana" pitchFamily="34" charset="0"/>
              </a:rPr>
              <a:t> </a:t>
            </a:r>
            <a:r>
              <a:rPr lang="en-US" dirty="0" smtClean="0">
                <a:latin typeface="Verdana" pitchFamily="34" charset="0"/>
              </a:rPr>
              <a:t>result in severe consequences</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219200"/>
            <a:ext cx="8077200" cy="5262979"/>
          </a:xfrm>
          <a:prstGeom prst="rect">
            <a:avLst/>
          </a:prstGeom>
          <a:noFill/>
        </p:spPr>
        <p:txBody>
          <a:bodyPr wrap="square" rtlCol="0">
            <a:spAutoFit/>
          </a:bodyPr>
          <a:lstStyle/>
          <a:p>
            <a:r>
              <a:rPr lang="en-US" sz="2400" dirty="0" smtClean="0">
                <a:latin typeface="Verdana" pitchFamily="34" charset="0"/>
              </a:rPr>
              <a:t>This presentation does not reflect the views or opinions of the organization represented by the presenter.  This presentation has not been approved, disapproved, or otherwise acted upon by any regulatory or legal body and is provided for your education and insight.  This presentation should not be construed as professional advice, nor does it constitute a recommendation to achieve compliance with any applicable laws or regulations.  If you wish to pursue compliance initiatives based upon this presentation, you must review and analyze the applicable laws and </a:t>
            </a:r>
            <a:r>
              <a:rPr lang="en-US" sz="2400" dirty="0" smtClean="0">
                <a:latin typeface="Verdana" pitchFamily="34" charset="0"/>
              </a:rPr>
              <a:t>regulations </a:t>
            </a:r>
            <a:r>
              <a:rPr lang="en-US" sz="2400" dirty="0" smtClean="0">
                <a:latin typeface="Verdana" pitchFamily="34" charset="0"/>
              </a:rPr>
              <a:t>and seek professional advice, as appropriate.</a:t>
            </a:r>
            <a:endParaRPr lang="en-US" sz="2400" dirty="0">
              <a:latin typeface="Verdana" pitchFamily="34" charset="0"/>
            </a:endParaRPr>
          </a:p>
        </p:txBody>
      </p:sp>
      <p:sp>
        <p:nvSpPr>
          <p:cNvPr id="4" name="Title 3"/>
          <p:cNvSpPr>
            <a:spLocks noGrp="1"/>
          </p:cNvSpPr>
          <p:nvPr>
            <p:ph type="title"/>
          </p:nvPr>
        </p:nvSpPr>
        <p:spPr>
          <a:xfrm>
            <a:off x="533400" y="152400"/>
            <a:ext cx="8153400" cy="762000"/>
          </a:xfrm>
          <a:solidFill>
            <a:srgbClr val="FF0000"/>
          </a:solidFill>
        </p:spPr>
        <p:txBody>
          <a:bodyPr>
            <a:normAutofit/>
          </a:bodyPr>
          <a:lstStyle/>
          <a:p>
            <a:pPr algn="ctr"/>
            <a:r>
              <a:rPr lang="en-US" sz="3600" u="sng" dirty="0" smtClean="0">
                <a:solidFill>
                  <a:schemeClr val="tx1">
                    <a:lumMod val="85000"/>
                    <a:lumOff val="15000"/>
                  </a:schemeClr>
                </a:solidFill>
                <a:latin typeface="Verdana" pitchFamily="34" charset="0"/>
              </a:rPr>
              <a:t>Disclaimer</a:t>
            </a:r>
            <a:endParaRPr lang="en-US" sz="3600" u="sng" dirty="0">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1447800"/>
            <a:ext cx="7772400" cy="4572000"/>
          </a:xfrm>
        </p:spPr>
        <p:txBody>
          <a:bodyPr/>
          <a:lstStyle/>
          <a:p>
            <a:pPr>
              <a:buFont typeface="Wingdings" pitchFamily="2" charset="2"/>
              <a:buChar char="v"/>
            </a:pPr>
            <a:r>
              <a:rPr lang="en-US" dirty="0" smtClean="0"/>
              <a:t>  </a:t>
            </a:r>
            <a:r>
              <a:rPr lang="en-US" dirty="0" smtClean="0">
                <a:latin typeface="Verdana" pitchFamily="34" charset="0"/>
              </a:rPr>
              <a:t>A log of all media calls, public opinion calls/letters and visits to the property related to the emergency </a:t>
            </a:r>
            <a:r>
              <a:rPr lang="en-US" dirty="0" smtClean="0">
                <a:latin typeface="Verdana" pitchFamily="34" charset="0"/>
              </a:rPr>
              <a:t>should be </a:t>
            </a:r>
            <a:r>
              <a:rPr lang="en-US" dirty="0" smtClean="0">
                <a:latin typeface="Verdana" pitchFamily="34" charset="0"/>
              </a:rPr>
              <a:t>maintained and </a:t>
            </a:r>
            <a:r>
              <a:rPr lang="en-US" dirty="0" smtClean="0">
                <a:latin typeface="Verdana" pitchFamily="34" charset="0"/>
              </a:rPr>
              <a:t>would </a:t>
            </a:r>
            <a:r>
              <a:rPr lang="en-US" dirty="0" smtClean="0">
                <a:latin typeface="Verdana" pitchFamily="34" charset="0"/>
              </a:rPr>
              <a:t>include a record of what was said to each reporter</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95400"/>
            <a:ext cx="7772400" cy="4572000"/>
          </a:xfrm>
        </p:spPr>
        <p:txBody>
          <a:bodyPr>
            <a:normAutofit lnSpcReduction="10000"/>
          </a:bodyPr>
          <a:lstStyle/>
          <a:p>
            <a:pPr>
              <a:buFont typeface="Wingdings" pitchFamily="2" charset="2"/>
              <a:buChar char="v"/>
            </a:pPr>
            <a:r>
              <a:rPr lang="en-US" dirty="0" smtClean="0">
                <a:latin typeface="Verdana" pitchFamily="34" charset="0"/>
              </a:rPr>
              <a:t>  Assess the situation</a:t>
            </a:r>
          </a:p>
          <a:p>
            <a:pPr>
              <a:buNone/>
            </a:pPr>
            <a:endParaRPr lang="en-US" dirty="0" smtClean="0">
              <a:latin typeface="Verdana" pitchFamily="34" charset="0"/>
            </a:endParaRPr>
          </a:p>
          <a:p>
            <a:pPr>
              <a:buFont typeface="Wingdings" pitchFamily="2" charset="2"/>
              <a:buChar char="v"/>
            </a:pPr>
            <a:r>
              <a:rPr lang="en-US" dirty="0" smtClean="0">
                <a:latin typeface="Verdana" pitchFamily="34" charset="0"/>
              </a:rPr>
              <a:t>  Who needs to be contacted – determine  notification procedure, </a:t>
            </a:r>
            <a:r>
              <a:rPr lang="en-US" i="1" dirty="0" smtClean="0">
                <a:latin typeface="Verdana" pitchFamily="34" charset="0"/>
              </a:rPr>
              <a:t>i.e., </a:t>
            </a:r>
            <a:r>
              <a:rPr lang="en-US" dirty="0" smtClean="0">
                <a:latin typeface="Verdana" pitchFamily="34" charset="0"/>
              </a:rPr>
              <a:t>call tree, crisis website</a:t>
            </a:r>
          </a:p>
          <a:p>
            <a:pPr>
              <a:buNone/>
            </a:pPr>
            <a:endParaRPr lang="en-US" i="1" dirty="0" smtClean="0">
              <a:latin typeface="Verdana" pitchFamily="34" charset="0"/>
            </a:endParaRPr>
          </a:p>
          <a:p>
            <a:pPr>
              <a:buFont typeface="Wingdings" pitchFamily="2" charset="2"/>
              <a:buChar char="v"/>
            </a:pPr>
            <a:r>
              <a:rPr lang="en-US" dirty="0" smtClean="0">
                <a:latin typeface="Verdana" pitchFamily="34" charset="0"/>
              </a:rPr>
              <a:t>  Start with initial, pre-prepared outline of procedures to be followed</a:t>
            </a:r>
          </a:p>
          <a:p>
            <a:pPr>
              <a:buNone/>
            </a:pPr>
            <a:endParaRPr lang="en-US" dirty="0" smtClean="0">
              <a:latin typeface="Verdana" pitchFamily="34" charset="0"/>
            </a:endParaRPr>
          </a:p>
          <a:p>
            <a:pPr>
              <a:buFont typeface="Wingdings" pitchFamily="2" charset="2"/>
              <a:buChar char="v"/>
            </a:pPr>
            <a:r>
              <a:rPr lang="en-US" dirty="0" smtClean="0">
                <a:latin typeface="Verdana" pitchFamily="34" charset="0"/>
              </a:rPr>
              <a:t>  Continuously update current Crisis Plan throughout event</a:t>
            </a:r>
          </a:p>
          <a:p>
            <a:endParaRPr lang="en-US" dirty="0" smtClean="0"/>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Font typeface="Wingdings" pitchFamily="2" charset="2"/>
              <a:buChar char="v"/>
            </a:pPr>
            <a:r>
              <a:rPr lang="en-US" dirty="0" smtClean="0"/>
              <a:t>  </a:t>
            </a:r>
            <a:r>
              <a:rPr lang="en-US" dirty="0" smtClean="0">
                <a:latin typeface="Verdana" pitchFamily="34" charset="0"/>
              </a:rPr>
              <a:t>Fact sheets, information resources, copies of press releases, etc., should be captured and attached to Plan in real time</a:t>
            </a:r>
          </a:p>
          <a:p>
            <a:pPr>
              <a:buFont typeface="Wingdings" pitchFamily="2" charset="2"/>
              <a:buChar char="v"/>
            </a:pPr>
            <a:r>
              <a:rPr lang="en-US" dirty="0" smtClean="0">
                <a:latin typeface="Verdana" pitchFamily="34" charset="0"/>
              </a:rPr>
              <a:t>  Media training for Senior Executives</a:t>
            </a:r>
          </a:p>
          <a:p>
            <a:pPr>
              <a:buFont typeface="Wingdings" pitchFamily="2" charset="2"/>
              <a:buChar char="v"/>
            </a:pPr>
            <a:r>
              <a:rPr lang="en-US" dirty="0" smtClean="0">
                <a:latin typeface="Verdana" pitchFamily="34" charset="0"/>
              </a:rPr>
              <a:t>  Practice Plan annually</a:t>
            </a:r>
          </a:p>
          <a:p>
            <a:pPr>
              <a:buFont typeface="Wingdings" pitchFamily="2" charset="2"/>
              <a:buChar char="v"/>
            </a:pPr>
            <a:r>
              <a:rPr lang="en-US" dirty="0" smtClean="0">
                <a:latin typeface="Verdana" pitchFamily="34" charset="0"/>
              </a:rPr>
              <a:t>  Review Plan regularly and circulate updates to key staff</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Response Plan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dirty="0" smtClean="0">
                <a:latin typeface="Verdana" pitchFamily="34" charset="0"/>
              </a:rPr>
              <a:t>Media Communication Steps</a:t>
            </a:r>
          </a:p>
          <a:p>
            <a:pPr>
              <a:buNone/>
            </a:pPr>
            <a:endParaRPr lang="en-US" dirty="0" smtClean="0">
              <a:latin typeface="Verdana" pitchFamily="34" charset="0"/>
            </a:endParaRPr>
          </a:p>
          <a:p>
            <a:pPr lvl="1">
              <a:buFont typeface="Wingdings" pitchFamily="2" charset="2"/>
              <a:buChar char="v"/>
            </a:pPr>
            <a:r>
              <a:rPr lang="en-US" dirty="0" smtClean="0">
                <a:latin typeface="Verdana" pitchFamily="34" charset="0"/>
              </a:rPr>
              <a:t>  Issue a public response</a:t>
            </a:r>
          </a:p>
          <a:p>
            <a:pPr lvl="1">
              <a:buFont typeface="Wingdings" pitchFamily="2" charset="2"/>
              <a:buChar char="v"/>
            </a:pPr>
            <a:r>
              <a:rPr lang="en-US" dirty="0" smtClean="0">
                <a:latin typeface="Verdana" pitchFamily="34" charset="0"/>
              </a:rPr>
              <a:t>  Use a holding statement</a:t>
            </a:r>
          </a:p>
          <a:p>
            <a:pPr lvl="1">
              <a:buFont typeface="Wingdings" pitchFamily="2" charset="2"/>
              <a:buChar char="v"/>
            </a:pPr>
            <a:r>
              <a:rPr lang="en-US" dirty="0" smtClean="0">
                <a:latin typeface="Verdana" pitchFamily="34" charset="0"/>
              </a:rPr>
              <a:t>  Ensure alignment with legal strategy</a:t>
            </a:r>
          </a:p>
          <a:p>
            <a:pPr lvl="1">
              <a:buFont typeface="Wingdings" pitchFamily="2" charset="2"/>
              <a:buChar char="v"/>
            </a:pPr>
            <a:r>
              <a:rPr lang="en-US" dirty="0" smtClean="0">
                <a:latin typeface="Verdana" pitchFamily="34" charset="0"/>
              </a:rPr>
              <a:t>  Document all media communications</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Crisis Communications</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Crisis Communications</a:t>
            </a:r>
            <a:endParaRPr lang="en-US" sz="3600" dirty="0">
              <a:solidFill>
                <a:schemeClr val="tx1"/>
              </a:solidFill>
              <a:latin typeface="Verdana" pitchFamily="34" charset="0"/>
            </a:endParaRPr>
          </a:p>
        </p:txBody>
      </p:sp>
      <p:graphicFrame>
        <p:nvGraphicFramePr>
          <p:cNvPr id="6" name="Content Placeholder 5"/>
          <p:cNvGraphicFramePr>
            <a:graphicFrameLocks noGrp="1"/>
          </p:cNvGraphicFramePr>
          <p:nvPr>
            <p:ph sz="quarter" idx="1"/>
          </p:nvPr>
        </p:nvGraphicFramePr>
        <p:xfrm>
          <a:off x="838200" y="152400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3DC897F9-7C51-4831-9163-75CB51C0253A}"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b="1" dirty="0" smtClean="0">
                <a:latin typeface="Verdana" pitchFamily="34" charset="0"/>
              </a:rPr>
              <a:t>Legal Reminder</a:t>
            </a:r>
          </a:p>
          <a:p>
            <a:pPr>
              <a:buNone/>
            </a:pPr>
            <a:r>
              <a:rPr lang="en-US" dirty="0" smtClean="0">
                <a:latin typeface="Verdana" pitchFamily="34" charset="0"/>
              </a:rPr>
              <a:t>	All parties, including counsel, should operate under the assumption that all communications and factual work product will ultimately be disclosed to the government and/or third-party litigants at some time in the future. </a:t>
            </a:r>
          </a:p>
          <a:p>
            <a:pPr>
              <a:buNone/>
            </a:pPr>
            <a:r>
              <a:rPr lang="en-US" dirty="0" smtClean="0">
                <a:latin typeface="Verdana" pitchFamily="34" charset="0"/>
              </a:rPr>
              <a:t>  </a:t>
            </a:r>
          </a:p>
          <a:p>
            <a:pPr>
              <a:buNone/>
            </a:pPr>
            <a:r>
              <a:rPr lang="en-US" dirty="0" smtClean="0">
                <a:latin typeface="Verdana" pitchFamily="34" charset="0"/>
              </a:rPr>
              <a:t>  Documents, including </a:t>
            </a:r>
            <a:r>
              <a:rPr lang="en-US" dirty="0" smtClean="0">
                <a:latin typeface="Verdana" pitchFamily="34" charset="0"/>
              </a:rPr>
              <a:t>emails</a:t>
            </a:r>
            <a:r>
              <a:rPr lang="en-US" dirty="0" smtClean="0">
                <a:latin typeface="Verdana" pitchFamily="34" charset="0"/>
              </a:rPr>
              <a:t>, should be restricted to factual communications.</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Crisis Communications</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dirty="0" smtClean="0">
                <a:latin typeface="Verdana" pitchFamily="34" charset="0"/>
              </a:rPr>
              <a:t>Communications Dos and Don’ts</a:t>
            </a:r>
          </a:p>
          <a:p>
            <a:pPr>
              <a:buNone/>
            </a:pPr>
            <a:endParaRPr lang="en-US" dirty="0" smtClean="0">
              <a:latin typeface="Verdana" pitchFamily="34" charset="0"/>
            </a:endParaRPr>
          </a:p>
          <a:p>
            <a:pPr lvl="1">
              <a:buFont typeface="Wingdings" pitchFamily="2" charset="2"/>
              <a:buChar char="v"/>
            </a:pPr>
            <a:r>
              <a:rPr lang="en-US" dirty="0" smtClean="0">
                <a:latin typeface="Verdana" pitchFamily="34" charset="0"/>
              </a:rPr>
              <a:t>  Be proactive with the media</a:t>
            </a:r>
          </a:p>
          <a:p>
            <a:pPr lvl="1">
              <a:buFont typeface="Wingdings" pitchFamily="2" charset="2"/>
              <a:buChar char="v"/>
            </a:pPr>
            <a:r>
              <a:rPr lang="en-US" dirty="0" smtClean="0">
                <a:latin typeface="Verdana" pitchFamily="34" charset="0"/>
              </a:rPr>
              <a:t>  Never let errors go unchallenged</a:t>
            </a:r>
          </a:p>
          <a:p>
            <a:pPr lvl="1">
              <a:buFont typeface="Wingdings" pitchFamily="2" charset="2"/>
              <a:buChar char="v"/>
            </a:pPr>
            <a:r>
              <a:rPr lang="en-US" dirty="0" smtClean="0">
                <a:latin typeface="Verdana" pitchFamily="34" charset="0"/>
              </a:rPr>
              <a:t>  Speak to your audience</a:t>
            </a:r>
          </a:p>
          <a:p>
            <a:pPr lvl="1">
              <a:buFont typeface="Wingdings" pitchFamily="2" charset="2"/>
              <a:buChar char="v"/>
            </a:pPr>
            <a:r>
              <a:rPr lang="en-US" dirty="0" smtClean="0">
                <a:latin typeface="Verdana" pitchFamily="34" charset="0"/>
              </a:rPr>
              <a:t>  How much communication is too much?</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Crisis Communications</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dirty="0" smtClean="0">
                <a:latin typeface="Verdana" pitchFamily="34" charset="0"/>
              </a:rPr>
              <a:t>Communications Dos and Don’ts</a:t>
            </a:r>
          </a:p>
          <a:p>
            <a:pPr>
              <a:buNone/>
            </a:pPr>
            <a:endParaRPr lang="en-US" dirty="0" smtClean="0">
              <a:latin typeface="Verdana" pitchFamily="34" charset="0"/>
            </a:endParaRPr>
          </a:p>
          <a:p>
            <a:pPr lvl="1">
              <a:buFont typeface="Wingdings" pitchFamily="2" charset="2"/>
              <a:buChar char="v"/>
            </a:pPr>
            <a:r>
              <a:rPr lang="en-US" dirty="0" smtClean="0">
                <a:latin typeface="Verdana" pitchFamily="34" charset="0"/>
              </a:rPr>
              <a:t>  Show your concern</a:t>
            </a:r>
          </a:p>
          <a:p>
            <a:pPr lvl="1">
              <a:buFont typeface="Wingdings" pitchFamily="2" charset="2"/>
              <a:buChar char="v"/>
            </a:pPr>
            <a:r>
              <a:rPr lang="en-US" dirty="0" smtClean="0">
                <a:latin typeface="Verdana" pitchFamily="34" charset="0"/>
              </a:rPr>
              <a:t>  Detail your responsible actions to your key audience</a:t>
            </a:r>
          </a:p>
          <a:p>
            <a:pPr lvl="1">
              <a:buFont typeface="Wingdings" pitchFamily="2" charset="2"/>
              <a:buChar char="v"/>
            </a:pPr>
            <a:r>
              <a:rPr lang="en-US" dirty="0" smtClean="0">
                <a:latin typeface="Verdana" pitchFamily="34" charset="0"/>
              </a:rPr>
              <a:t>  Demonstrate your cooperative attitude</a:t>
            </a:r>
          </a:p>
          <a:p>
            <a:pPr lvl="1">
              <a:buFont typeface="Wingdings" pitchFamily="2" charset="2"/>
              <a:buChar char="v"/>
            </a:pPr>
            <a:r>
              <a:rPr lang="en-US" dirty="0" smtClean="0">
                <a:latin typeface="Verdana" pitchFamily="34" charset="0"/>
              </a:rPr>
              <a:t>  Show your resolve to do the right thing</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Crisis Communications</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dirty="0" smtClean="0"/>
              <a:t>    </a:t>
            </a:r>
            <a:r>
              <a:rPr lang="en-US" dirty="0" smtClean="0">
                <a:latin typeface="Verdana" pitchFamily="34" charset="0"/>
              </a:rPr>
              <a:t>Within two weeks of the incident the team should meet and review the Plan:</a:t>
            </a:r>
          </a:p>
          <a:p>
            <a:pPr>
              <a:buNone/>
            </a:pPr>
            <a:endParaRPr lang="en-US" dirty="0" smtClean="0">
              <a:latin typeface="Verdana" pitchFamily="34" charset="0"/>
            </a:endParaRPr>
          </a:p>
          <a:p>
            <a:pPr lvl="2">
              <a:buClr>
                <a:srgbClr val="C00000"/>
              </a:buClr>
              <a:buFont typeface="Wingdings" pitchFamily="2" charset="2"/>
              <a:buChar char="v"/>
            </a:pPr>
            <a:r>
              <a:rPr lang="en-US" dirty="0" smtClean="0">
                <a:latin typeface="Verdana" pitchFamily="34" charset="0"/>
              </a:rPr>
              <a:t>  </a:t>
            </a:r>
            <a:r>
              <a:rPr lang="en-US" sz="2400" dirty="0" smtClean="0">
                <a:latin typeface="Verdana" pitchFamily="34" charset="0"/>
              </a:rPr>
              <a:t>What worked</a:t>
            </a:r>
          </a:p>
          <a:p>
            <a:pPr lvl="2">
              <a:buClr>
                <a:srgbClr val="C00000"/>
              </a:buClr>
              <a:buFont typeface="Wingdings" pitchFamily="2" charset="2"/>
              <a:buChar char="v"/>
            </a:pPr>
            <a:r>
              <a:rPr lang="en-US" sz="2400" dirty="0" smtClean="0">
                <a:latin typeface="Verdana" pitchFamily="34" charset="0"/>
              </a:rPr>
              <a:t>  What didn’t work</a:t>
            </a:r>
          </a:p>
          <a:p>
            <a:pPr lvl="2">
              <a:buClr>
                <a:srgbClr val="C00000"/>
              </a:buClr>
              <a:buFont typeface="Wingdings" pitchFamily="2" charset="2"/>
              <a:buChar char="v"/>
            </a:pPr>
            <a:r>
              <a:rPr lang="en-US" sz="2400" dirty="0" smtClean="0">
                <a:latin typeface="Verdana" pitchFamily="34" charset="0"/>
              </a:rPr>
              <a:t>  What to implement differently</a:t>
            </a:r>
          </a:p>
          <a:p>
            <a:pPr lvl="2">
              <a:buClr>
                <a:srgbClr val="C00000"/>
              </a:buClr>
              <a:buFont typeface="Wingdings" pitchFamily="2" charset="2"/>
              <a:buChar char="v"/>
            </a:pPr>
            <a:r>
              <a:rPr lang="en-US" sz="2400" dirty="0" smtClean="0">
                <a:latin typeface="Verdana" pitchFamily="34" charset="0"/>
              </a:rPr>
              <a:t>  Is long term support/counseling necessary?</a:t>
            </a:r>
          </a:p>
          <a:p>
            <a:pPr lvl="2">
              <a:buClr>
                <a:srgbClr val="C00000"/>
              </a:buClr>
              <a:buFont typeface="Wingdings" pitchFamily="2" charset="2"/>
              <a:buChar char="v"/>
            </a:pPr>
            <a:r>
              <a:rPr lang="en-US" sz="2400" dirty="0" smtClean="0">
                <a:latin typeface="Verdana" pitchFamily="34" charset="0"/>
              </a:rPr>
              <a:t>  Should day-to-day procedural changes be made?</a:t>
            </a:r>
          </a:p>
          <a:p>
            <a:pPr lvl="2">
              <a:buClr>
                <a:srgbClr val="C00000"/>
              </a:buClr>
              <a:buFont typeface="Wingdings" pitchFamily="2" charset="2"/>
              <a:buChar char="v"/>
            </a:pPr>
            <a:r>
              <a:rPr lang="en-US" sz="2400" dirty="0" smtClean="0">
                <a:latin typeface="Verdana" pitchFamily="34" charset="0"/>
              </a:rPr>
              <a:t>  Create summary document</a:t>
            </a:r>
          </a:p>
          <a:p>
            <a:pPr lvl="1">
              <a:buNone/>
            </a:pPr>
            <a:endParaRPr lang="en-US" dirty="0"/>
          </a:p>
        </p:txBody>
      </p:sp>
      <p:sp>
        <p:nvSpPr>
          <p:cNvPr id="4" name="Title 1"/>
          <p:cNvSpPr>
            <a:spLocks noGrp="1"/>
          </p:cNvSpPr>
          <p:nvPr>
            <p:ph type="title"/>
          </p:nvPr>
        </p:nvSpPr>
        <p:spPr>
          <a:xfrm>
            <a:off x="914400" y="274638"/>
            <a:ext cx="7772400" cy="639762"/>
          </a:xfrm>
          <a:solidFill>
            <a:srgbClr val="FF0000"/>
          </a:solidFill>
        </p:spPr>
        <p:txBody>
          <a:bodyPr>
            <a:noAutofit/>
          </a:bodyPr>
          <a:lstStyle/>
          <a:p>
            <a:pPr algn="ctr"/>
            <a:r>
              <a:rPr lang="en-US" sz="3600" dirty="0" smtClean="0">
                <a:solidFill>
                  <a:schemeClr val="tx1"/>
                </a:solidFill>
                <a:latin typeface="Verdana" pitchFamily="34" charset="0"/>
              </a:rPr>
              <a:t>Post Crisis Self Evaluation</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DC897F9-7C51-4831-9163-75CB51C0253A}" type="slidenum">
              <a:rPr lang="en-US" smtClean="0"/>
              <a:pPr/>
              <a:t>29</a:t>
            </a:fld>
            <a:endParaRPr lang="en-US" dirty="0"/>
          </a:p>
        </p:txBody>
      </p:sp>
      <p:sp>
        <p:nvSpPr>
          <p:cNvPr id="4" name="Content Placeholder 3"/>
          <p:cNvSpPr>
            <a:spLocks noGrp="1"/>
          </p:cNvSpPr>
          <p:nvPr>
            <p:ph sz="quarter" idx="1"/>
          </p:nvPr>
        </p:nvSpPr>
        <p:spPr>
          <a:xfrm>
            <a:off x="762000" y="685800"/>
            <a:ext cx="7772400" cy="5410200"/>
          </a:xfrm>
        </p:spPr>
        <p:txBody>
          <a:bodyPr>
            <a:normAutofit fontScale="92500" lnSpcReduction="20000"/>
          </a:bodyPr>
          <a:lstStyle/>
          <a:p>
            <a:pPr algn="ctr">
              <a:buNone/>
            </a:pPr>
            <a:endParaRPr lang="en-US" sz="3600" dirty="0" smtClean="0">
              <a:latin typeface="Verdana" pitchFamily="34" charset="0"/>
            </a:endParaRPr>
          </a:p>
          <a:p>
            <a:pPr algn="ctr">
              <a:buNone/>
            </a:pPr>
            <a:endParaRPr lang="en-US" sz="3600" dirty="0" smtClean="0">
              <a:latin typeface="Verdana" pitchFamily="34" charset="0"/>
            </a:endParaRPr>
          </a:p>
          <a:p>
            <a:pPr algn="ctr">
              <a:buNone/>
            </a:pPr>
            <a:endParaRPr lang="en-US" sz="3600" dirty="0" smtClean="0">
              <a:latin typeface="Verdana" pitchFamily="34" charset="0"/>
            </a:endParaRPr>
          </a:p>
          <a:p>
            <a:pPr algn="ctr">
              <a:buNone/>
            </a:pPr>
            <a:r>
              <a:rPr lang="en-US" sz="5900" dirty="0" smtClean="0">
                <a:latin typeface="Script MT Bold" pitchFamily="66" charset="0"/>
              </a:rPr>
              <a:t>Thank you</a:t>
            </a:r>
          </a:p>
          <a:p>
            <a:pPr algn="ctr">
              <a:buNone/>
            </a:pPr>
            <a:endParaRPr lang="en-US" sz="3600" dirty="0" smtClean="0">
              <a:latin typeface="Verdana" pitchFamily="34" charset="0"/>
            </a:endParaRPr>
          </a:p>
          <a:p>
            <a:pPr algn="ctr">
              <a:buNone/>
            </a:pPr>
            <a:endParaRPr lang="en-US" sz="3600" dirty="0" smtClean="0">
              <a:latin typeface="Verdana" pitchFamily="34" charset="0"/>
            </a:endParaRPr>
          </a:p>
          <a:p>
            <a:pPr algn="ctr">
              <a:buNone/>
            </a:pPr>
            <a:endParaRPr lang="en-US" sz="3600" dirty="0" smtClean="0">
              <a:latin typeface="Verdana" pitchFamily="34" charset="0"/>
            </a:endParaRPr>
          </a:p>
          <a:p>
            <a:pPr algn="ctr">
              <a:buNone/>
            </a:pPr>
            <a:r>
              <a:rPr lang="en-US" sz="3300" dirty="0" smtClean="0">
                <a:latin typeface="Verdana" pitchFamily="34" charset="0"/>
              </a:rPr>
              <a:t>Marcia N. Keeler</a:t>
            </a:r>
          </a:p>
          <a:p>
            <a:pPr algn="ctr">
              <a:buNone/>
            </a:pPr>
            <a:r>
              <a:rPr lang="en-US" sz="3300" dirty="0" smtClean="0">
                <a:latin typeface="Verdana" pitchFamily="34" charset="0"/>
              </a:rPr>
              <a:t>(847) 653-1780</a:t>
            </a:r>
          </a:p>
          <a:p>
            <a:pPr algn="ctr">
              <a:buNone/>
            </a:pPr>
            <a:r>
              <a:rPr lang="en-US" sz="3300" dirty="0" smtClean="0">
                <a:latin typeface="Verdana" pitchFamily="34" charset="0"/>
              </a:rPr>
              <a:t>mkeeler@mbfinancial.com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1295400"/>
            <a:ext cx="7772400" cy="4572000"/>
          </a:xfrm>
        </p:spPr>
        <p:txBody>
          <a:bodyPr>
            <a:normAutofit/>
          </a:bodyPr>
          <a:lstStyle/>
          <a:p>
            <a:pPr>
              <a:buFont typeface="Wingdings" pitchFamily="2" charset="2"/>
              <a:buChar char="v"/>
            </a:pPr>
            <a:r>
              <a:rPr lang="en-US" sz="3000" dirty="0" smtClean="0"/>
              <a:t>   </a:t>
            </a:r>
            <a:r>
              <a:rPr lang="en-US" sz="3000" dirty="0" smtClean="0">
                <a:latin typeface="Verdana" pitchFamily="34" charset="0"/>
              </a:rPr>
              <a:t>What is a Crisis?</a:t>
            </a:r>
          </a:p>
          <a:p>
            <a:pPr>
              <a:buFont typeface="Wingdings" pitchFamily="2" charset="2"/>
              <a:buChar char="v"/>
            </a:pPr>
            <a:r>
              <a:rPr lang="en-US" sz="3000" dirty="0" smtClean="0">
                <a:latin typeface="Verdana" pitchFamily="34" charset="0"/>
              </a:rPr>
              <a:t>   Crisis Management</a:t>
            </a:r>
          </a:p>
          <a:p>
            <a:pPr>
              <a:buFont typeface="Wingdings" pitchFamily="2" charset="2"/>
              <a:buChar char="v"/>
            </a:pPr>
            <a:r>
              <a:rPr lang="en-US" sz="3000" dirty="0" smtClean="0">
                <a:latin typeface="Verdana" pitchFamily="34" charset="0"/>
              </a:rPr>
              <a:t>   Crisis Mismanagement</a:t>
            </a:r>
          </a:p>
          <a:p>
            <a:pPr>
              <a:buFont typeface="Wingdings" pitchFamily="2" charset="2"/>
              <a:buChar char="v"/>
            </a:pPr>
            <a:r>
              <a:rPr lang="en-US" sz="3000" dirty="0" smtClean="0">
                <a:latin typeface="Verdana" pitchFamily="34" charset="0"/>
              </a:rPr>
              <a:t>   Response Plan</a:t>
            </a:r>
          </a:p>
          <a:p>
            <a:pPr>
              <a:buFont typeface="Wingdings" pitchFamily="2" charset="2"/>
              <a:buChar char="v"/>
            </a:pPr>
            <a:r>
              <a:rPr lang="en-US" sz="3000" dirty="0" smtClean="0">
                <a:latin typeface="Verdana" pitchFamily="34" charset="0"/>
              </a:rPr>
              <a:t>   Communications</a:t>
            </a:r>
          </a:p>
          <a:p>
            <a:pPr>
              <a:buFont typeface="Wingdings" pitchFamily="2" charset="2"/>
              <a:buChar char="v"/>
            </a:pPr>
            <a:r>
              <a:rPr lang="en-US" sz="3000" dirty="0" smtClean="0">
                <a:latin typeface="Verdana" pitchFamily="34" charset="0"/>
              </a:rPr>
              <a:t>   Post Crisis Self Evaluation</a:t>
            </a:r>
            <a:endParaRPr lang="en-US" sz="3000" dirty="0">
              <a:latin typeface="Verdana" pitchFamily="34" charset="0"/>
            </a:endParaRPr>
          </a:p>
        </p:txBody>
      </p:sp>
      <p:sp>
        <p:nvSpPr>
          <p:cNvPr id="4" name="Title 1"/>
          <p:cNvSpPr>
            <a:spLocks noGrp="1"/>
          </p:cNvSpPr>
          <p:nvPr>
            <p:ph type="title"/>
          </p:nvPr>
        </p:nvSpPr>
        <p:spPr>
          <a:xfrm>
            <a:off x="381000" y="152400"/>
            <a:ext cx="8183880" cy="762000"/>
          </a:xfrm>
          <a:solidFill>
            <a:srgbClr val="FF0000"/>
          </a:solidFill>
        </p:spPr>
        <p:txBody>
          <a:bodyPr>
            <a:normAutofit fontScale="90000"/>
          </a:bodyPr>
          <a:lstStyle/>
          <a:p>
            <a:pPr algn="ct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dirty="0" smtClean="0"/>
              <a:t/>
            </a:r>
            <a:br>
              <a:rPr lang="en-US" dirty="0" smtClean="0"/>
            </a:br>
            <a:r>
              <a:rPr lang="en-US" dirty="0" smtClean="0">
                <a:solidFill>
                  <a:schemeClr val="tx1">
                    <a:lumMod val="85000"/>
                    <a:lumOff val="15000"/>
                  </a:schemeClr>
                </a:solidFill>
                <a:latin typeface="Verdana" pitchFamily="34" charset="0"/>
              </a:rPr>
              <a:t> Outline</a:t>
            </a:r>
            <a:endParaRPr lang="en-US" dirty="0">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183880" cy="762000"/>
          </a:xfrm>
          <a:solidFill>
            <a:srgbClr val="FF0000"/>
          </a:solidFill>
        </p:spPr>
        <p:txBody>
          <a:bodyPr>
            <a:normAutofit fontScale="90000"/>
          </a:bodyPr>
          <a:lstStyle/>
          <a:p>
            <a:pPr algn="ct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sz="4400" dirty="0" smtClean="0">
                <a:solidFill>
                  <a:schemeClr val="tx1">
                    <a:lumMod val="85000"/>
                    <a:lumOff val="15000"/>
                  </a:schemeClr>
                </a:solidFill>
                <a:latin typeface="Verdana" pitchFamily="34" charset="0"/>
              </a:rPr>
              <a:t/>
            </a:r>
            <a:br>
              <a:rPr lang="en-US" sz="4400" dirty="0" smtClean="0">
                <a:solidFill>
                  <a:schemeClr val="tx1">
                    <a:lumMod val="85000"/>
                    <a:lumOff val="15000"/>
                  </a:schemeClr>
                </a:solidFill>
                <a:latin typeface="Verdana" pitchFamily="34" charset="0"/>
              </a:rPr>
            </a:br>
            <a:r>
              <a:rPr lang="en-US" dirty="0" smtClean="0"/>
              <a:t/>
            </a:r>
            <a:br>
              <a:rPr lang="en-US" dirty="0" smtClean="0"/>
            </a:br>
            <a:r>
              <a:rPr lang="en-US" dirty="0" smtClean="0">
                <a:solidFill>
                  <a:schemeClr val="tx1">
                    <a:lumMod val="85000"/>
                    <a:lumOff val="15000"/>
                  </a:schemeClr>
                </a:solidFill>
                <a:latin typeface="Verdana" pitchFamily="34" charset="0"/>
              </a:rPr>
              <a:t> Crisis Definition</a:t>
            </a:r>
            <a:endParaRPr lang="en-US" dirty="0">
              <a:latin typeface="Verdana" pitchFamily="34" charset="0"/>
            </a:endParaRPr>
          </a:p>
        </p:txBody>
      </p:sp>
      <p:sp>
        <p:nvSpPr>
          <p:cNvPr id="3" name="TextBox 2"/>
          <p:cNvSpPr txBox="1"/>
          <p:nvPr/>
        </p:nvSpPr>
        <p:spPr>
          <a:xfrm>
            <a:off x="533400" y="1524001"/>
            <a:ext cx="7924800" cy="4401205"/>
          </a:xfrm>
          <a:prstGeom prst="rect">
            <a:avLst/>
          </a:prstGeom>
          <a:noFill/>
        </p:spPr>
        <p:txBody>
          <a:bodyPr wrap="square" rtlCol="0">
            <a:spAutoFit/>
          </a:bodyPr>
          <a:lstStyle/>
          <a:p>
            <a:pPr algn="ctr"/>
            <a:r>
              <a:rPr lang="en-US" sz="3000" dirty="0" smtClean="0">
                <a:latin typeface="Verdana" pitchFamily="34" charset="0"/>
              </a:rPr>
              <a:t>When does an event trigger Crisis Management Plan?</a:t>
            </a:r>
          </a:p>
          <a:p>
            <a:pPr algn="ctr"/>
            <a:endParaRPr lang="en-US" sz="2200" dirty="0">
              <a:latin typeface="Verdana" pitchFamily="34" charset="0"/>
            </a:endParaRPr>
          </a:p>
          <a:p>
            <a:pPr algn="ctr"/>
            <a:endParaRPr lang="en-US" sz="2200" dirty="0" smtClean="0">
              <a:latin typeface="Verdana" pitchFamily="34" charset="0"/>
            </a:endParaRPr>
          </a:p>
          <a:p>
            <a:pPr algn="ctr"/>
            <a:endParaRPr lang="en-US" sz="2200" dirty="0">
              <a:latin typeface="Verdana" pitchFamily="34" charset="0"/>
            </a:endParaRPr>
          </a:p>
          <a:p>
            <a:pPr algn="ctr"/>
            <a:endParaRPr lang="en-US" sz="2200" dirty="0" smtClean="0">
              <a:latin typeface="Verdana" pitchFamily="34" charset="0"/>
            </a:endParaRPr>
          </a:p>
          <a:p>
            <a:pPr algn="ctr"/>
            <a:endParaRPr lang="en-US" sz="2200" dirty="0">
              <a:latin typeface="Verdana" pitchFamily="34" charset="0"/>
            </a:endParaRPr>
          </a:p>
          <a:p>
            <a:pPr algn="ctr"/>
            <a:endParaRPr lang="en-US" sz="2200" dirty="0" smtClean="0">
              <a:latin typeface="Verdana" pitchFamily="34" charset="0"/>
            </a:endParaRPr>
          </a:p>
          <a:p>
            <a:pPr algn="ctr"/>
            <a:endParaRPr lang="en-US" sz="2200" dirty="0">
              <a:latin typeface="Verdana" pitchFamily="34" charset="0"/>
            </a:endParaRPr>
          </a:p>
          <a:p>
            <a:pPr algn="ctr"/>
            <a:endParaRPr lang="en-US" sz="2200" dirty="0" smtClean="0">
              <a:latin typeface="Verdana" pitchFamily="34" charset="0"/>
            </a:endParaRPr>
          </a:p>
          <a:p>
            <a:pPr algn="ctr"/>
            <a:endParaRPr lang="en-US" sz="2200" dirty="0">
              <a:latin typeface="Verdana" pitchFamily="34" charset="0"/>
            </a:endParaRPr>
          </a:p>
          <a:p>
            <a:pPr algn="ctr"/>
            <a:endParaRPr lang="en-US" sz="2200" dirty="0">
              <a:latin typeface="Verdana" pitchFamily="34" charset="0"/>
            </a:endParaRPr>
          </a:p>
        </p:txBody>
      </p:sp>
      <p:graphicFrame>
        <p:nvGraphicFramePr>
          <p:cNvPr id="6" name="Diagram 5"/>
          <p:cNvGraphicFramePr/>
          <p:nvPr/>
        </p:nvGraphicFramePr>
        <p:xfrm>
          <a:off x="1524000" y="2514600"/>
          <a:ext cx="60960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3DC897F9-7C51-4831-9163-75CB51C0253A}"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685800"/>
          </a:xfrm>
          <a:solidFill>
            <a:srgbClr val="FF0000"/>
          </a:solidFill>
        </p:spPr>
        <p:txBody>
          <a:bodyPr>
            <a:noAutofit/>
          </a:bodyPr>
          <a:lstStyle/>
          <a:p>
            <a:pPr algn="ctr"/>
            <a:r>
              <a:rPr lang="en-US" sz="3600" dirty="0" smtClean="0">
                <a:solidFill>
                  <a:schemeClr val="tx1"/>
                </a:solidFill>
                <a:latin typeface="Verdana" pitchFamily="34" charset="0"/>
              </a:rPr>
              <a:t>What is a Crisis?</a:t>
            </a:r>
            <a:endParaRPr lang="en-US" sz="3600" dirty="0">
              <a:solidFill>
                <a:schemeClr val="tx1"/>
              </a:solidFill>
              <a:latin typeface="Verdana" pitchFamily="34" charset="0"/>
            </a:endParaRPr>
          </a:p>
        </p:txBody>
      </p:sp>
      <p:sp>
        <p:nvSpPr>
          <p:cNvPr id="3" name="Content Placeholder 2"/>
          <p:cNvSpPr>
            <a:spLocks noGrp="1"/>
          </p:cNvSpPr>
          <p:nvPr>
            <p:ph sz="quarter" idx="1"/>
          </p:nvPr>
        </p:nvSpPr>
        <p:spPr>
          <a:xfrm>
            <a:off x="762000" y="1447800"/>
            <a:ext cx="7924800" cy="4572000"/>
          </a:xfrm>
        </p:spPr>
        <p:txBody>
          <a:bodyPr/>
          <a:lstStyle/>
          <a:p>
            <a:pPr>
              <a:buSzPct val="100000"/>
              <a:buFont typeface="Wingdings" pitchFamily="2" charset="2"/>
              <a:buChar char="v"/>
            </a:pPr>
            <a:r>
              <a:rPr lang="en-US" dirty="0" smtClean="0"/>
              <a:t> </a:t>
            </a:r>
            <a:r>
              <a:rPr lang="en-US" sz="3000" dirty="0" smtClean="0">
                <a:latin typeface="Verdana" pitchFamily="34" charset="0"/>
              </a:rPr>
              <a:t>An action or event that has a                       reasonable likelihood of generating </a:t>
            </a:r>
            <a:r>
              <a:rPr lang="en-US" sz="3000" b="1" u="sng" dirty="0" smtClean="0">
                <a:solidFill>
                  <a:schemeClr val="tx1">
                    <a:lumMod val="85000"/>
                    <a:lumOff val="15000"/>
                  </a:schemeClr>
                </a:solidFill>
                <a:latin typeface="Verdana" pitchFamily="34" charset="0"/>
              </a:rPr>
              <a:t>SUBSTANTIA</a:t>
            </a:r>
            <a:r>
              <a:rPr lang="en-US" sz="3000" b="1" u="sng" dirty="0" smtClean="0">
                <a:latin typeface="Verdana" pitchFamily="34" charset="0"/>
              </a:rPr>
              <a:t>L</a:t>
            </a:r>
            <a:r>
              <a:rPr lang="en-US" sz="3000" dirty="0" smtClean="0">
                <a:latin typeface="Verdana" pitchFamily="34" charset="0"/>
              </a:rPr>
              <a:t> financial or </a:t>
            </a:r>
            <a:r>
              <a:rPr lang="en-US" sz="3000" dirty="0" smtClean="0">
                <a:latin typeface="Verdana" pitchFamily="34" charset="0"/>
              </a:rPr>
              <a:t>reputational </a:t>
            </a:r>
            <a:r>
              <a:rPr lang="en-US" sz="3000" dirty="0" smtClean="0">
                <a:latin typeface="Verdana" pitchFamily="34" charset="0"/>
              </a:rPr>
              <a:t>harm</a:t>
            </a:r>
            <a:r>
              <a:rPr lang="en-US" dirty="0" smtClean="0">
                <a:latin typeface="Verdana" pitchFamily="34" charset="0"/>
              </a:rPr>
              <a:t>.</a:t>
            </a:r>
            <a:endParaRPr lang="en-US" b="1" u="sng" dirty="0">
              <a:latin typeface="Verdana" pitchFamily="34" charset="0"/>
            </a:endParaRPr>
          </a:p>
        </p:txBody>
      </p:sp>
      <p:sp>
        <p:nvSpPr>
          <p:cNvPr id="4" name="Slide Number Placeholder 3"/>
          <p:cNvSpPr>
            <a:spLocks noGrp="1"/>
          </p:cNvSpPr>
          <p:nvPr>
            <p:ph type="sldNum" sz="quarter" idx="12"/>
          </p:nvPr>
        </p:nvSpPr>
        <p:spPr/>
        <p:txBody>
          <a:bodyPr/>
          <a:lstStyle/>
          <a:p>
            <a:fld id="{3DC897F9-7C51-4831-9163-75CB51C0253A}"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848600" cy="685800"/>
          </a:xfrm>
          <a:solidFill>
            <a:srgbClr val="FF0000"/>
          </a:solidFill>
        </p:spPr>
        <p:txBody>
          <a:bodyPr>
            <a:normAutofit fontScale="90000"/>
          </a:bodyPr>
          <a:lstStyle/>
          <a:p>
            <a:pPr algn="ct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latin typeface="Verdana" pitchFamily="34" charset="0"/>
              </a:rPr>
              <a:t/>
            </a:r>
            <a:br>
              <a:rPr lang="en-US" dirty="0" smtClean="0">
                <a:latin typeface="Verdana" pitchFamily="34" charset="0"/>
              </a:rPr>
            </a:br>
            <a:r>
              <a:rPr lang="en-US" dirty="0" smtClean="0">
                <a:solidFill>
                  <a:schemeClr val="tx1"/>
                </a:solidFill>
                <a:latin typeface="Verdana" pitchFamily="34" charset="0"/>
              </a:rPr>
              <a:t>What is a Crisis?</a:t>
            </a:r>
            <a:endParaRPr lang="en-US" dirty="0">
              <a:solidFill>
                <a:schemeClr val="tx1"/>
              </a:solidFill>
              <a:latin typeface="Verdana" pitchFamily="34" charset="0"/>
            </a:endParaRPr>
          </a:p>
        </p:txBody>
      </p:sp>
      <p:sp>
        <p:nvSpPr>
          <p:cNvPr id="3" name="Content Placeholder 2"/>
          <p:cNvSpPr>
            <a:spLocks noGrp="1"/>
          </p:cNvSpPr>
          <p:nvPr>
            <p:ph sz="quarter" idx="1"/>
          </p:nvPr>
        </p:nvSpPr>
        <p:spPr/>
        <p:txBody>
          <a:bodyPr/>
          <a:lstStyle/>
          <a:p>
            <a:pPr>
              <a:buNone/>
            </a:pPr>
            <a:r>
              <a:rPr lang="en-US" sz="3000" dirty="0" smtClean="0">
                <a:latin typeface="Verdana" pitchFamily="34" charset="0"/>
              </a:rPr>
              <a:t>A Major Event</a:t>
            </a:r>
          </a:p>
          <a:p>
            <a:pPr>
              <a:buNone/>
            </a:pPr>
            <a:r>
              <a:rPr lang="en-US" sz="3000" dirty="0" smtClean="0">
                <a:latin typeface="Verdana" pitchFamily="34" charset="0"/>
              </a:rPr>
              <a:t>	</a:t>
            </a:r>
            <a:r>
              <a:rPr lang="en-US" sz="2800" dirty="0" smtClean="0">
                <a:latin typeface="Verdana" pitchFamily="34" charset="0"/>
              </a:rPr>
              <a:t>Natural – Earthquake , fire, hurricane, blizzard, tornado, flood, tsunami, landslide</a:t>
            </a:r>
            <a:r>
              <a:rPr lang="en-US" dirty="0" smtClean="0">
                <a:latin typeface="Verdana" pitchFamily="34" charset="0"/>
              </a:rPr>
              <a:t>.</a:t>
            </a:r>
          </a:p>
          <a:p>
            <a:pPr>
              <a:buNone/>
            </a:pPr>
            <a:endParaRPr lang="en-US" dirty="0" smtClean="0"/>
          </a:p>
          <a:p>
            <a:pPr>
              <a:buNone/>
            </a:pPr>
            <a:endParaRPr lang="en-US" dirty="0"/>
          </a:p>
        </p:txBody>
      </p:sp>
      <p:pic>
        <p:nvPicPr>
          <p:cNvPr id="17418" name="Picture 10" descr="http://pinoytutorial.com/lifebytes/wp-content/uploads/2010/02/hotel-on-fire.jpg"/>
          <p:cNvPicPr>
            <a:picLocks noChangeAspect="1" noChangeArrowheads="1"/>
          </p:cNvPicPr>
          <p:nvPr/>
        </p:nvPicPr>
        <p:blipFill>
          <a:blip r:embed="rId2" cstate="print"/>
          <a:srcRect/>
          <a:stretch>
            <a:fillRect/>
          </a:stretch>
        </p:blipFill>
        <p:spPr bwMode="auto">
          <a:xfrm>
            <a:off x="4267200" y="3048000"/>
            <a:ext cx="4457700" cy="2895600"/>
          </a:xfrm>
          <a:prstGeom prst="rect">
            <a:avLst/>
          </a:prstGeom>
          <a:noFill/>
        </p:spPr>
      </p:pic>
      <p:sp>
        <p:nvSpPr>
          <p:cNvPr id="9" name="Slide Number Placeholder 8"/>
          <p:cNvSpPr>
            <a:spLocks noGrp="1"/>
          </p:cNvSpPr>
          <p:nvPr>
            <p:ph type="sldNum" sz="quarter" idx="12"/>
          </p:nvPr>
        </p:nvSpPr>
        <p:spPr/>
        <p:txBody>
          <a:bodyPr/>
          <a:lstStyle/>
          <a:p>
            <a:fld id="{3DC897F9-7C51-4831-9163-75CB51C0253A}"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715962"/>
          </a:xfrm>
          <a:solidFill>
            <a:srgbClr val="FF0000"/>
          </a:solidFill>
        </p:spPr>
        <p:txBody>
          <a:bodyPr>
            <a:normAutofit fontScale="90000"/>
          </a:bodyPr>
          <a:lstStyle/>
          <a:p>
            <a:pPr algn="ctr"/>
            <a:r>
              <a:rPr lang="en-US" dirty="0" smtClean="0">
                <a:latin typeface="Verdana" pitchFamily="34" charset="0"/>
              </a:rPr>
              <a:t/>
            </a:r>
            <a:br>
              <a:rPr lang="en-US" dirty="0" smtClean="0">
                <a:latin typeface="Verdana" pitchFamily="34" charset="0"/>
              </a:rPr>
            </a:br>
            <a:r>
              <a:rPr lang="en-US" dirty="0" smtClean="0">
                <a:solidFill>
                  <a:schemeClr val="tx1"/>
                </a:solidFill>
                <a:latin typeface="Verdana" pitchFamily="34" charset="0"/>
              </a:rPr>
              <a:t>What is a Crisis?</a:t>
            </a:r>
            <a:endParaRPr lang="en-US" dirty="0">
              <a:solidFill>
                <a:schemeClr val="tx1"/>
              </a:solidFill>
              <a:latin typeface="Verdana" pitchFamily="34" charset="0"/>
            </a:endParaRPr>
          </a:p>
        </p:txBody>
      </p:sp>
      <p:sp>
        <p:nvSpPr>
          <p:cNvPr id="3" name="Content Placeholder 2"/>
          <p:cNvSpPr>
            <a:spLocks noGrp="1"/>
          </p:cNvSpPr>
          <p:nvPr>
            <p:ph sz="quarter" idx="1"/>
          </p:nvPr>
        </p:nvSpPr>
        <p:spPr>
          <a:xfrm>
            <a:off x="914400" y="1295400"/>
            <a:ext cx="7772400" cy="4724400"/>
          </a:xfrm>
        </p:spPr>
        <p:txBody>
          <a:bodyPr>
            <a:normAutofit fontScale="40000" lnSpcReduction="20000"/>
          </a:bodyPr>
          <a:lstStyle/>
          <a:p>
            <a:pPr>
              <a:buNone/>
            </a:pPr>
            <a:r>
              <a:rPr lang="en-US" sz="3000" dirty="0" smtClean="0">
                <a:latin typeface="Verdana" pitchFamily="34" charset="0"/>
              </a:rPr>
              <a:t> </a:t>
            </a:r>
          </a:p>
          <a:p>
            <a:pPr>
              <a:buNone/>
            </a:pPr>
            <a:r>
              <a:rPr lang="en-US" sz="7500" u="sng" dirty="0" smtClean="0">
                <a:latin typeface="Verdana" pitchFamily="34" charset="0"/>
              </a:rPr>
              <a:t>Technological</a:t>
            </a:r>
          </a:p>
          <a:p>
            <a:pPr>
              <a:buNone/>
            </a:pPr>
            <a:endParaRPr lang="en-US" sz="3000" dirty="0" smtClean="0">
              <a:latin typeface="Verdana" pitchFamily="34" charset="0"/>
            </a:endParaRPr>
          </a:p>
          <a:p>
            <a:pPr lvl="1">
              <a:buNone/>
            </a:pPr>
            <a:r>
              <a:rPr lang="en-US" sz="3700" dirty="0" smtClean="0"/>
              <a:t>     </a:t>
            </a:r>
            <a:r>
              <a:rPr lang="en-US" sz="7000" dirty="0" smtClean="0">
                <a:latin typeface="Verdana" pitchFamily="34" charset="0"/>
              </a:rPr>
              <a:t>Non-routine failures of our technological systems. A “non-routine” failure means there is an unplanned system shut down or interruptions in services for a significant period of time which results in a real, obvious, and negative impact on our business operations.  Technological crisis may include communication failures, electrical failures, HVAC failures and/or loss of information systems.</a:t>
            </a:r>
            <a:endParaRPr lang="en-US" sz="7000" dirty="0">
              <a:latin typeface="Verdana" pitchFamily="34" charset="0"/>
            </a:endParaRPr>
          </a:p>
        </p:txBody>
      </p:sp>
      <p:sp>
        <p:nvSpPr>
          <p:cNvPr id="6" name="Slide Number Placeholder 5"/>
          <p:cNvSpPr>
            <a:spLocks noGrp="1"/>
          </p:cNvSpPr>
          <p:nvPr>
            <p:ph type="sldNum" sz="quarter" idx="12"/>
          </p:nvPr>
        </p:nvSpPr>
        <p:spPr/>
        <p:txBody>
          <a:bodyPr/>
          <a:lstStyle/>
          <a:p>
            <a:fld id="{3DC897F9-7C51-4831-9163-75CB51C0253A}"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sz="3000" u="sng" dirty="0" smtClean="0">
                <a:latin typeface="Verdana" pitchFamily="34" charset="0"/>
              </a:rPr>
              <a:t>Human</a:t>
            </a:r>
          </a:p>
          <a:p>
            <a:pPr>
              <a:buNone/>
            </a:pPr>
            <a:r>
              <a:rPr lang="en-US" dirty="0" smtClean="0"/>
              <a:t>    </a:t>
            </a:r>
            <a:r>
              <a:rPr lang="en-US" sz="2800" dirty="0" smtClean="0">
                <a:latin typeface="Verdana" pitchFamily="34" charset="0"/>
              </a:rPr>
              <a:t>Terrorist attack, bomb threat, civil disturbance, and/or unexpected loss of senior management personnel. </a:t>
            </a:r>
            <a:endParaRPr lang="en-US" sz="2800" dirty="0">
              <a:latin typeface="Verdana" pitchFamily="34" charset="0"/>
            </a:endParaRPr>
          </a:p>
        </p:txBody>
      </p:sp>
      <p:sp>
        <p:nvSpPr>
          <p:cNvPr id="4" name="Title 1"/>
          <p:cNvSpPr>
            <a:spLocks noGrp="1"/>
          </p:cNvSpPr>
          <p:nvPr>
            <p:ph type="title"/>
          </p:nvPr>
        </p:nvSpPr>
        <p:spPr>
          <a:xfrm>
            <a:off x="838200" y="228600"/>
            <a:ext cx="7848600" cy="685800"/>
          </a:xfrm>
          <a:solidFill>
            <a:srgbClr val="FF0000"/>
          </a:solidFill>
        </p:spPr>
        <p:txBody>
          <a:bodyPr>
            <a:noAutofit/>
          </a:bodyPr>
          <a:lstStyle/>
          <a:p>
            <a:pPr algn="ctr"/>
            <a:r>
              <a:rPr lang="en-US" sz="3600" dirty="0" smtClean="0">
                <a:solidFill>
                  <a:schemeClr val="tx1"/>
                </a:solidFill>
                <a:latin typeface="Verdana" pitchFamily="34" charset="0"/>
              </a:rPr>
              <a:t>What is a Crisis?</a:t>
            </a:r>
            <a:endParaRPr lang="en-US" sz="3600" dirty="0">
              <a:solidFill>
                <a:schemeClr val="tx1"/>
              </a:solidFill>
              <a:latin typeface="Verdana" pitchFamily="34" charset="0"/>
            </a:endParaRPr>
          </a:p>
        </p:txBody>
      </p:sp>
      <p:pic>
        <p:nvPicPr>
          <p:cNvPr id="32770" name="Picture 2" descr="http://www.stripes.com/polopoly_fs/1.161172.1321637825!/image/290110905.jpg_gen/derivatives/landscape_490/290110905.jpg"/>
          <p:cNvPicPr>
            <a:picLocks noChangeAspect="1" noChangeArrowheads="1"/>
          </p:cNvPicPr>
          <p:nvPr/>
        </p:nvPicPr>
        <p:blipFill>
          <a:blip r:embed="rId2" cstate="print"/>
          <a:srcRect/>
          <a:stretch>
            <a:fillRect/>
          </a:stretch>
        </p:blipFill>
        <p:spPr bwMode="auto">
          <a:xfrm>
            <a:off x="2286000" y="3505200"/>
            <a:ext cx="4667250" cy="3095625"/>
          </a:xfrm>
          <a:prstGeom prst="rect">
            <a:avLst/>
          </a:prstGeom>
          <a:noFill/>
        </p:spPr>
      </p:pic>
      <p:sp>
        <p:nvSpPr>
          <p:cNvPr id="6" name="Slide Number Placeholder 5"/>
          <p:cNvSpPr>
            <a:spLocks noGrp="1"/>
          </p:cNvSpPr>
          <p:nvPr>
            <p:ph type="sldNum" sz="quarter" idx="12"/>
          </p:nvPr>
        </p:nvSpPr>
        <p:spPr/>
        <p:txBody>
          <a:bodyPr/>
          <a:lstStyle/>
          <a:p>
            <a:fld id="{3DC897F9-7C51-4831-9163-75CB51C0253A}"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pPr>
              <a:buNone/>
            </a:pPr>
            <a:r>
              <a:rPr lang="en-US" sz="3000" u="sng" dirty="0" smtClean="0">
                <a:latin typeface="Verdana" pitchFamily="34" charset="0"/>
              </a:rPr>
              <a:t>Marketplace/Legal</a:t>
            </a:r>
          </a:p>
          <a:p>
            <a:pPr>
              <a:buNone/>
            </a:pPr>
            <a:endParaRPr lang="en-US" sz="3000" dirty="0" smtClean="0">
              <a:latin typeface="Verdana" pitchFamily="34" charset="0"/>
            </a:endParaRPr>
          </a:p>
          <a:p>
            <a:pPr>
              <a:buNone/>
            </a:pPr>
            <a:r>
              <a:rPr lang="en-US" dirty="0" smtClean="0"/>
              <a:t>	</a:t>
            </a:r>
            <a:r>
              <a:rPr lang="en-US" sz="2800" dirty="0" smtClean="0">
                <a:latin typeface="Verdana" pitchFamily="34" charset="0"/>
              </a:rPr>
              <a:t>Material violation of stock exchange rules, losing the company’s status as an </a:t>
            </a:r>
            <a:r>
              <a:rPr lang="en-US" sz="2800" dirty="0" smtClean="0">
                <a:latin typeface="Verdana" pitchFamily="34" charset="0"/>
              </a:rPr>
              <a:t>exchange-listed company</a:t>
            </a:r>
            <a:r>
              <a:rPr lang="en-US" sz="2800" dirty="0" smtClean="0">
                <a:latin typeface="Verdana" pitchFamily="34" charset="0"/>
              </a:rPr>
              <a:t>, stock volatility – </a:t>
            </a:r>
            <a:r>
              <a:rPr lang="en-US" sz="2800" i="1" dirty="0" smtClean="0">
                <a:latin typeface="Verdana" pitchFamily="34" charset="0"/>
              </a:rPr>
              <a:t>i.e. </a:t>
            </a:r>
            <a:r>
              <a:rPr lang="en-US" sz="2800" dirty="0" smtClean="0">
                <a:latin typeface="Verdana" pitchFamily="34" charset="0"/>
              </a:rPr>
              <a:t>wild swings in the stock price, unfavorable publicity </a:t>
            </a:r>
            <a:r>
              <a:rPr lang="en-US" sz="2800" dirty="0" smtClean="0">
                <a:latin typeface="Verdana" pitchFamily="34" charset="0"/>
              </a:rPr>
              <a:t>(whether </a:t>
            </a:r>
            <a:r>
              <a:rPr lang="en-US" sz="2800" dirty="0" smtClean="0">
                <a:latin typeface="Verdana" pitchFamily="34" charset="0"/>
              </a:rPr>
              <a:t>true or </a:t>
            </a:r>
            <a:r>
              <a:rPr lang="en-US" sz="2800" dirty="0" smtClean="0">
                <a:latin typeface="Verdana" pitchFamily="34" charset="0"/>
              </a:rPr>
              <a:t>not), </a:t>
            </a:r>
            <a:r>
              <a:rPr lang="en-US" sz="2800" dirty="0" smtClean="0">
                <a:latin typeface="Verdana" pitchFamily="34" charset="0"/>
              </a:rPr>
              <a:t>criminal </a:t>
            </a:r>
            <a:r>
              <a:rPr lang="en-US" sz="2800" dirty="0" smtClean="0">
                <a:latin typeface="Verdana" pitchFamily="34" charset="0"/>
              </a:rPr>
              <a:t>and other government investigations</a:t>
            </a:r>
            <a:r>
              <a:rPr lang="en-US" sz="2800" dirty="0" smtClean="0">
                <a:latin typeface="Verdana" pitchFamily="34" charset="0"/>
              </a:rPr>
              <a:t>, hostile takeover attempts by other companies, significant legal actions like large, multimillion dollar lawsuits, and regulatory investigations.</a:t>
            </a:r>
            <a:endParaRPr lang="en-US" sz="2800" i="1" dirty="0">
              <a:latin typeface="Verdana" pitchFamily="34" charset="0"/>
            </a:endParaRPr>
          </a:p>
        </p:txBody>
      </p:sp>
      <p:sp>
        <p:nvSpPr>
          <p:cNvPr id="4" name="Title 1"/>
          <p:cNvSpPr>
            <a:spLocks noGrp="1"/>
          </p:cNvSpPr>
          <p:nvPr>
            <p:ph type="title"/>
          </p:nvPr>
        </p:nvSpPr>
        <p:spPr>
          <a:xfrm>
            <a:off x="838200" y="152400"/>
            <a:ext cx="7848600" cy="715962"/>
          </a:xfrm>
          <a:solidFill>
            <a:srgbClr val="FF0000"/>
          </a:solidFill>
        </p:spPr>
        <p:txBody>
          <a:bodyPr>
            <a:noAutofit/>
          </a:bodyPr>
          <a:lstStyle/>
          <a:p>
            <a:pPr algn="ctr"/>
            <a:r>
              <a:rPr lang="en-US" sz="3600" dirty="0" smtClean="0">
                <a:solidFill>
                  <a:schemeClr val="tx1"/>
                </a:solidFill>
                <a:latin typeface="Verdana" pitchFamily="34" charset="0"/>
              </a:rPr>
              <a:t>What is a Crisis?</a:t>
            </a:r>
            <a:endParaRPr lang="en-US" sz="3600" dirty="0">
              <a:solidFill>
                <a:schemeClr val="tx1"/>
              </a:solidFill>
              <a:latin typeface="Verdana" pitchFamily="34" charset="0"/>
            </a:endParaRPr>
          </a:p>
        </p:txBody>
      </p:sp>
      <p:sp>
        <p:nvSpPr>
          <p:cNvPr id="5" name="Slide Number Placeholder 4"/>
          <p:cNvSpPr>
            <a:spLocks noGrp="1"/>
          </p:cNvSpPr>
          <p:nvPr>
            <p:ph type="sldNum" sz="quarter" idx="12"/>
          </p:nvPr>
        </p:nvSpPr>
        <p:spPr/>
        <p:txBody>
          <a:bodyPr/>
          <a:lstStyle/>
          <a:p>
            <a:fld id="{3DC897F9-7C51-4831-9163-75CB51C0253A}"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257</TotalTime>
  <Words>1154</Words>
  <Application>Microsoft Office PowerPoint</Application>
  <PresentationFormat>On-screen Show (4:3)</PresentationFormat>
  <Paragraphs>185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  How to React and Survive  A Crisis</vt:lpstr>
      <vt:lpstr>Disclaimer</vt:lpstr>
      <vt:lpstr>            Outline</vt:lpstr>
      <vt:lpstr>            Crisis Definition</vt:lpstr>
      <vt:lpstr>What is a Crisis?</vt:lpstr>
      <vt:lpstr>         What is a Crisis?</vt:lpstr>
      <vt:lpstr> What is a Crisis?</vt:lpstr>
      <vt:lpstr>What is a Crisis?</vt:lpstr>
      <vt:lpstr>What is a Crisis?</vt:lpstr>
      <vt:lpstr>Working Definition of Crisis Management</vt:lpstr>
      <vt:lpstr>Working Definition of Crisis Management</vt:lpstr>
      <vt:lpstr>Mismanaging a Crisis</vt:lpstr>
      <vt:lpstr>Examples of Crisis Mismanagement</vt:lpstr>
      <vt:lpstr>Examples of Crisis Mismanagement</vt:lpstr>
      <vt:lpstr>BP’s Tony Hayward: ‘I Want My Life Back’</vt:lpstr>
      <vt:lpstr>Response Plan</vt:lpstr>
      <vt:lpstr>Response Plan</vt:lpstr>
      <vt:lpstr>Response Plan</vt:lpstr>
      <vt:lpstr>Response Plan</vt:lpstr>
      <vt:lpstr>Response Plan</vt:lpstr>
      <vt:lpstr>Response Plan</vt:lpstr>
      <vt:lpstr>Response Plan</vt:lpstr>
      <vt:lpstr>Crisis Communications</vt:lpstr>
      <vt:lpstr>Crisis Communications</vt:lpstr>
      <vt:lpstr>Crisis Communications</vt:lpstr>
      <vt:lpstr>Crisis Communications</vt:lpstr>
      <vt:lpstr>Crisis Communications</vt:lpstr>
      <vt:lpstr>Post Crisis Self Evaluation</vt:lpstr>
      <vt:lpstr>Slide 29</vt:lpstr>
    </vt:vector>
  </TitlesOfParts>
  <Company>MB Financial Bank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React and Survive  A Crisis</dc:title>
  <dc:creator>MB Financial Authorized User</dc:creator>
  <cp:lastModifiedBy>Brian Richard Connors</cp:lastModifiedBy>
  <cp:revision>51</cp:revision>
  <dcterms:created xsi:type="dcterms:W3CDTF">2012-03-23T15:16:01Z</dcterms:created>
  <dcterms:modified xsi:type="dcterms:W3CDTF">2012-03-23T19:57:35Z</dcterms:modified>
</cp:coreProperties>
</file>