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6"/>
  </p:handoutMasterIdLst>
  <p:sldIdLst>
    <p:sldId id="256" r:id="rId2"/>
    <p:sldId id="257" r:id="rId3"/>
    <p:sldId id="258" r:id="rId4"/>
    <p:sldId id="259" r:id="rId5"/>
    <p:sldId id="260" r:id="rId6"/>
    <p:sldId id="261" r:id="rId7"/>
    <p:sldId id="264" r:id="rId8"/>
    <p:sldId id="262" r:id="rId9"/>
    <p:sldId id="267" r:id="rId10"/>
    <p:sldId id="278" r:id="rId11"/>
    <p:sldId id="263" r:id="rId12"/>
    <p:sldId id="265" r:id="rId13"/>
    <p:sldId id="269" r:id="rId14"/>
    <p:sldId id="270" r:id="rId15"/>
    <p:sldId id="266" r:id="rId16"/>
    <p:sldId id="268" r:id="rId17"/>
    <p:sldId id="271" r:id="rId18"/>
    <p:sldId id="272" r:id="rId19"/>
    <p:sldId id="273" r:id="rId20"/>
    <p:sldId id="274" r:id="rId21"/>
    <p:sldId id="275" r:id="rId22"/>
    <p:sldId id="276" r:id="rId23"/>
    <p:sldId id="280" r:id="rId24"/>
    <p:sldId id="279"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18406C2D-4D0B-4DFC-8B65-49918725C14E}" type="datetimeFigureOut">
              <a:rPr lang="en-US" smtClean="0"/>
              <a:pPr/>
              <a:t>2/21/2012</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CC477E49-0C92-495C-904E-8B3DD0D86FEC}"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F06DE29-948A-466A-B724-84D78CF2CA81}" type="datetimeFigureOut">
              <a:rPr lang="en-US" smtClean="0"/>
              <a:pPr/>
              <a:t>2/21/2012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67AF57-55F3-4151-93D5-811FA68EEE50}"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06DE29-948A-466A-B724-84D78CF2CA81}" type="datetimeFigureOut">
              <a:rPr lang="en-US" smtClean="0"/>
              <a:pPr/>
              <a:t>2/21/2012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67AF57-55F3-4151-93D5-811FA68EEE5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06DE29-948A-466A-B724-84D78CF2CA81}" type="datetimeFigureOut">
              <a:rPr lang="en-US" smtClean="0"/>
              <a:pPr/>
              <a:t>2/21/2012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67AF57-55F3-4151-93D5-811FA68EEE50}"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06DE29-948A-466A-B724-84D78CF2CA81}" type="datetimeFigureOut">
              <a:rPr lang="en-US" smtClean="0"/>
              <a:pPr/>
              <a:t>2/21/2012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67AF57-55F3-4151-93D5-811FA68EEE5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06DE29-948A-466A-B724-84D78CF2CA81}" type="datetimeFigureOut">
              <a:rPr lang="en-US" smtClean="0"/>
              <a:pPr/>
              <a:t>2/21/2012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567AF57-55F3-4151-93D5-811FA68EEE5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06DE29-948A-466A-B724-84D78CF2CA81}" type="datetimeFigureOut">
              <a:rPr lang="en-US" smtClean="0"/>
              <a:pPr/>
              <a:t>2/21/2012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67AF57-55F3-4151-93D5-811FA68EEE5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06DE29-948A-466A-B724-84D78CF2CA81}" type="datetimeFigureOut">
              <a:rPr lang="en-US" smtClean="0"/>
              <a:pPr/>
              <a:t>2/21/2012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567AF57-55F3-4151-93D5-811FA68EEE5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F06DE29-948A-466A-B724-84D78CF2CA81}" type="datetimeFigureOut">
              <a:rPr lang="en-US" smtClean="0"/>
              <a:pPr/>
              <a:t>2/21/2012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567AF57-55F3-4151-93D5-811FA68EEE5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06DE29-948A-466A-B724-84D78CF2CA81}" type="datetimeFigureOut">
              <a:rPr lang="en-US" smtClean="0"/>
              <a:pPr/>
              <a:t>2/21/2012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567AF57-55F3-4151-93D5-811FA68EEE5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06DE29-948A-466A-B724-84D78CF2CA81}" type="datetimeFigureOut">
              <a:rPr lang="en-US" smtClean="0"/>
              <a:pPr/>
              <a:t>2/21/2012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67AF57-55F3-4151-93D5-811FA68EEE5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06DE29-948A-466A-B724-84D78CF2CA81}" type="datetimeFigureOut">
              <a:rPr lang="en-US" smtClean="0"/>
              <a:pPr/>
              <a:t>2/21/2012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567AF57-55F3-4151-93D5-811FA68EEE5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06DE29-948A-466A-B724-84D78CF2CA81}" type="datetimeFigureOut">
              <a:rPr lang="en-US" smtClean="0"/>
              <a:pPr/>
              <a:t>2/21/2012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67AF57-55F3-4151-93D5-811FA68EEE5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Ethical Walls</a:t>
            </a:r>
            <a:endParaRPr lang="en-US" dirty="0"/>
          </a:p>
        </p:txBody>
      </p:sp>
      <p:sp>
        <p:nvSpPr>
          <p:cNvPr id="3" name="Subtitle 2"/>
          <p:cNvSpPr>
            <a:spLocks noGrp="1"/>
          </p:cNvSpPr>
          <p:nvPr>
            <p:ph type="subTitle" idx="1"/>
          </p:nvPr>
        </p:nvSpPr>
        <p:spPr>
          <a:xfrm>
            <a:off x="1219200" y="3886200"/>
            <a:ext cx="6781800" cy="1447800"/>
          </a:xfrm>
        </p:spPr>
        <p:txBody>
          <a:bodyPr/>
          <a:lstStyle/>
          <a:p>
            <a:r>
              <a:rPr lang="en-US" dirty="0" smtClean="0"/>
              <a:t>(formerly known as the Chinese Wall…)</a:t>
            </a:r>
          </a:p>
          <a:p>
            <a:r>
              <a:rPr lang="en-US" dirty="0" smtClean="0"/>
              <a:t>Today’s View</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Insider Trading</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“Trading that takes place when those privileged with confidential information about important events use the special advantage of that knowledge to reap profits or avoid losses on the stock market, to the detriment of the source of the information and to the typical investors who buy or sell their stock without the advantage of ‘inside’ information.”</a:t>
            </a:r>
          </a:p>
          <a:p>
            <a:pPr algn="r">
              <a:buNone/>
            </a:pPr>
            <a:r>
              <a:rPr lang="en-US" sz="2600" dirty="0" smtClean="0"/>
              <a:t>(From comments by Melissa A. Robertson</a:t>
            </a:r>
          </a:p>
          <a:p>
            <a:pPr algn="r">
              <a:buNone/>
            </a:pPr>
            <a:r>
              <a:rPr lang="en-US" sz="2600" dirty="0" smtClean="0"/>
              <a:t>then, Associate Director, Division of Enforcement, SEC 1998)</a:t>
            </a:r>
            <a:endParaRPr lang="en-US" sz="2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Other notes on enforcement: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Nonpublic information may emanate from a company, company employees, or simply from knowledge about significant trading plans.</a:t>
            </a:r>
          </a:p>
          <a:p>
            <a:r>
              <a:rPr lang="en-US" dirty="0" smtClean="0"/>
              <a:t>Remember, it is the </a:t>
            </a:r>
            <a:r>
              <a:rPr lang="en-US" u="sng" dirty="0" smtClean="0"/>
              <a:t>misuse</a:t>
            </a:r>
            <a:r>
              <a:rPr lang="en-US" dirty="0" smtClean="0"/>
              <a:t> and not simply the possession of inside or nonpublic information that is problematic (and illegal).</a:t>
            </a:r>
          </a:p>
          <a:p>
            <a:r>
              <a:rPr lang="en-US" dirty="0" smtClean="0"/>
              <a:t>The SEC is working aggressively in this area of illegal activity.  They allocate a significant portion of their resources to insider trading abuses.  Investigation of insider trading abuses will always net congressional and public support!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SEC’s active enforcement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Rajaratnam (Galleon Group LLC)</a:t>
            </a:r>
          </a:p>
          <a:p>
            <a:r>
              <a:rPr lang="en-US" dirty="0" smtClean="0"/>
              <a:t>Spencer Mindlin (Goldman Sachs)</a:t>
            </a:r>
          </a:p>
          <a:p>
            <a:r>
              <a:rPr lang="en-US" dirty="0" smtClean="0"/>
              <a:t>DeCinces (Retired Baseball Player)</a:t>
            </a:r>
          </a:p>
          <a:p>
            <a:r>
              <a:rPr lang="en-US" dirty="0" smtClean="0"/>
              <a:t>Donald L. Johnson (former Managing Director of NASDAQ)</a:t>
            </a:r>
          </a:p>
          <a:p>
            <a:r>
              <a:rPr lang="en-US" dirty="0" smtClean="0"/>
              <a:t>Expert Networks</a:t>
            </a:r>
          </a:p>
          <a:p>
            <a:r>
              <a:rPr lang="en-US" dirty="0" smtClean="0"/>
              <a:t>Deloitte Partner</a:t>
            </a:r>
          </a:p>
          <a:p>
            <a:r>
              <a:rPr lang="en-US" dirty="0" smtClean="0"/>
              <a:t>Kluger</a:t>
            </a:r>
          </a:p>
          <a:p>
            <a:r>
              <a:rPr lang="en-US" dirty="0" smtClean="0"/>
              <a:t>Anthony Chiasson (Level Global)</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have ethical walls?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SEC has always encouraged action by financial companies to prevent passing nonpublic information and/or to prevent the usage of such information when employees acquire nonpublic information in the course of their normal duties pursuant to employment with the firm.</a:t>
            </a:r>
          </a:p>
          <a:p>
            <a:r>
              <a:rPr lang="en-US" dirty="0" smtClean="0"/>
              <a:t>Suspected misuse can be overcome where there is evidence supporting the absence of misuse.</a:t>
            </a:r>
          </a:p>
          <a:p>
            <a:r>
              <a:rPr lang="en-US" dirty="0" smtClean="0"/>
              <a:t>Given the strong public opinion, reputation risk attached to trading abuses are significant.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Possible arguments against maintaining ethical walls</a:t>
            </a:r>
            <a:endParaRPr lang="en-US" dirty="0"/>
          </a:p>
        </p:txBody>
      </p:sp>
      <p:sp>
        <p:nvSpPr>
          <p:cNvPr id="3" name="Content Placeholder 2"/>
          <p:cNvSpPr>
            <a:spLocks noGrp="1"/>
          </p:cNvSpPr>
          <p:nvPr>
            <p:ph idx="1"/>
          </p:nvPr>
        </p:nvSpPr>
        <p:spPr/>
        <p:txBody>
          <a:bodyPr/>
          <a:lstStyle/>
          <a:p>
            <a:r>
              <a:rPr lang="en-US" dirty="0" smtClean="0"/>
              <a:t>Ethical walls, in actuality, do not effectively restrict passage of information or restrict employee trading activities.</a:t>
            </a:r>
          </a:p>
          <a:p>
            <a:r>
              <a:rPr lang="en-US" dirty="0" smtClean="0"/>
              <a:t>Ethical walls are expensive to support and don’t provide strong evidence of effectiveness.</a:t>
            </a:r>
          </a:p>
          <a:p>
            <a:r>
              <a:rPr lang="en-US" dirty="0" smtClean="0"/>
              <a:t>Not technically required under statute or regulation.</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Applicability to functions within financial institutions today</a:t>
            </a: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Two general areas where oversight and control are important:</a:t>
            </a:r>
          </a:p>
          <a:p>
            <a:r>
              <a:rPr lang="en-US" dirty="0" smtClean="0"/>
              <a:t>where employees encounter nonpublic information in conjunction with their duties, and</a:t>
            </a:r>
          </a:p>
          <a:p>
            <a:r>
              <a:rPr lang="en-US" dirty="0" smtClean="0"/>
              <a:t>where investment discretion is exercised and trades are executed in an environment because it is known that inside information may be encountered.</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 should we find ethical walls?</a:t>
            </a:r>
            <a:endParaRPr lang="en-US" dirty="0"/>
          </a:p>
        </p:txBody>
      </p:sp>
      <p:sp>
        <p:nvSpPr>
          <p:cNvPr id="3" name="Content Placeholder 2"/>
          <p:cNvSpPr>
            <a:spLocks noGrp="1"/>
          </p:cNvSpPr>
          <p:nvPr>
            <p:ph idx="1"/>
          </p:nvPr>
        </p:nvSpPr>
        <p:spPr/>
        <p:txBody>
          <a:bodyPr>
            <a:normAutofit lnSpcReduction="10000"/>
          </a:bodyPr>
          <a:lstStyle/>
          <a:p>
            <a:r>
              <a:rPr lang="en-US" dirty="0" smtClean="0"/>
              <a:t>Start with the Code of Ethics – every financial institution should incorporate robust guidance and strict standards into the corporate Code of Ethics.  This will:</a:t>
            </a:r>
          </a:p>
          <a:p>
            <a:pPr lvl="1"/>
            <a:r>
              <a:rPr lang="en-US" dirty="0" smtClean="0"/>
              <a:t>serve to educate employees, and </a:t>
            </a:r>
          </a:p>
          <a:p>
            <a:pPr lvl="1"/>
            <a:r>
              <a:rPr lang="en-US" dirty="0" smtClean="0"/>
              <a:t>make clear to employees (and “other inquirers”) the position of the company, and</a:t>
            </a:r>
          </a:p>
          <a:p>
            <a:pPr lvl="1"/>
            <a:r>
              <a:rPr lang="en-US" dirty="0" smtClean="0"/>
              <a:t>document ample warning for the necessary disposition of cases when abusive action is encountered.</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 should we find ethical walls?</a:t>
            </a:r>
            <a:br>
              <a:rPr lang="en-US" dirty="0" smtClean="0"/>
            </a:br>
            <a:r>
              <a:rPr lang="en-US" dirty="0" smtClean="0"/>
              <a:t>							</a:t>
            </a:r>
            <a:r>
              <a:rPr lang="en-US" sz="3100" dirty="0" smtClean="0"/>
              <a:t>-continued</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Insider Trading prohibitions in the Code of Ethics should:</a:t>
            </a:r>
          </a:p>
          <a:p>
            <a:pPr lvl="1"/>
            <a:r>
              <a:rPr lang="en-US" dirty="0" smtClean="0"/>
              <a:t>Clearly define inside and nonpublic information,</a:t>
            </a:r>
          </a:p>
          <a:p>
            <a:pPr lvl="1"/>
            <a:r>
              <a:rPr lang="en-US" dirty="0" smtClean="0"/>
              <a:t>Prohibit communication and/or improper usage of nonpublic information,</a:t>
            </a:r>
          </a:p>
          <a:p>
            <a:pPr lvl="1"/>
            <a:r>
              <a:rPr lang="en-US" dirty="0" smtClean="0"/>
              <a:t>Explain the parallel between the provisions of the Code and federal law and regulation,</a:t>
            </a:r>
          </a:p>
          <a:p>
            <a:pPr lvl="1"/>
            <a:r>
              <a:rPr lang="en-US" dirty="0" smtClean="0"/>
              <a:t>Detail potential penalties for non-compliance.</a:t>
            </a:r>
          </a:p>
          <a:p>
            <a:r>
              <a:rPr lang="en-US" dirty="0" smtClean="0"/>
              <a:t>Ensure that all employees are provided education that will help them understand the nature of material nonpublic information, the limitations on usage, and the potential risk to the company and to the individual in the event such information is used inappropriately.</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Where should we find ethical walls?</a:t>
            </a:r>
            <a:br>
              <a:rPr lang="en-US" dirty="0" smtClean="0"/>
            </a:br>
            <a:r>
              <a:rPr lang="en-US" dirty="0" smtClean="0"/>
              <a:t>							</a:t>
            </a:r>
            <a:r>
              <a:rPr lang="en-US" sz="3100" dirty="0" smtClean="0"/>
              <a:t>-continued</a:t>
            </a:r>
            <a:endParaRPr lang="en-US" sz="3100" dirty="0"/>
          </a:p>
        </p:txBody>
      </p:sp>
      <p:sp>
        <p:nvSpPr>
          <p:cNvPr id="3" name="Content Placeholder 2"/>
          <p:cNvSpPr>
            <a:spLocks noGrp="1"/>
          </p:cNvSpPr>
          <p:nvPr>
            <p:ph idx="1"/>
          </p:nvPr>
        </p:nvSpPr>
        <p:spPr/>
        <p:txBody>
          <a:bodyPr>
            <a:normAutofit fontScale="92500" lnSpcReduction="10000"/>
          </a:bodyPr>
          <a:lstStyle/>
          <a:p>
            <a:r>
              <a:rPr lang="en-US" dirty="0" smtClean="0"/>
              <a:t>Ethical walls should also be developed within departmental policy and procedure where nonpublic information might be encountered or improperly leveraged. </a:t>
            </a:r>
          </a:p>
          <a:p>
            <a:r>
              <a:rPr lang="en-US" dirty="0" smtClean="0"/>
              <a:t>Departmental policy limitations should be more closely aligned with the specific business activities.</a:t>
            </a:r>
          </a:p>
          <a:p>
            <a:r>
              <a:rPr lang="en-US" dirty="0" smtClean="0"/>
              <a:t>Consider personal trading restrictions and/or programs providing for review and pre-approval of personal trades, where  appropriate.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Reviewing ethical walls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Evaluate all business activities to determine the probability of encountering nonpublic information.  Any area where financial or other corporate information is requested from, or voluntarily provided by, publicly traded companies should be analyzed.</a:t>
            </a:r>
          </a:p>
          <a:p>
            <a:r>
              <a:rPr lang="en-US" dirty="0" smtClean="0"/>
              <a:t>Ensure that proper policies are in place to caution employees about the confidentiality of information that may be encountered and the related limitations under the Code of Ethics and the law.</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“Chinese Wall” – what is it?</a:t>
            </a:r>
            <a:endParaRPr lang="en-US" dirty="0"/>
          </a:p>
        </p:txBody>
      </p:sp>
      <p:pic>
        <p:nvPicPr>
          <p:cNvPr id="6" name="Content Placeholder 5" descr="519px-Greatwall_large.jpg"/>
          <p:cNvPicPr>
            <a:picLocks noGrp="1" noChangeAspect="1"/>
          </p:cNvPicPr>
          <p:nvPr>
            <p:ph idx="1"/>
          </p:nvPr>
        </p:nvPicPr>
        <p:blipFill>
          <a:blip r:embed="rId2" cstate="print"/>
          <a:stretch>
            <a:fillRect/>
          </a:stretch>
        </p:blipFill>
        <p:spPr>
          <a:xfrm>
            <a:off x="2614521" y="1600200"/>
            <a:ext cx="3914958" cy="4525963"/>
          </a:xfrm>
        </p:spPr>
      </p:pic>
      <p:sp>
        <p:nvSpPr>
          <p:cNvPr id="7" name="TextBox 6"/>
          <p:cNvSpPr txBox="1"/>
          <p:nvPr/>
        </p:nvSpPr>
        <p:spPr>
          <a:xfrm>
            <a:off x="6629400" y="5943600"/>
            <a:ext cx="1066800" cy="215444"/>
          </a:xfrm>
          <a:prstGeom prst="rect">
            <a:avLst/>
          </a:prstGeom>
          <a:noFill/>
        </p:spPr>
        <p:txBody>
          <a:bodyPr wrap="square" rtlCol="0">
            <a:spAutoFit/>
          </a:bodyPr>
          <a:lstStyle/>
          <a:p>
            <a:r>
              <a:rPr lang="en-US" sz="800" dirty="0" smtClean="0"/>
              <a:t>Public Domain Photo</a:t>
            </a:r>
            <a:endParaRPr lang="en-US" sz="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smtClean="0"/>
              <a:t>Reviewing ethical walls</a:t>
            </a:r>
            <a:r>
              <a:rPr lang="en-US" dirty="0" smtClean="0"/>
              <a:t/>
            </a:r>
            <a:br>
              <a:rPr lang="en-US" dirty="0" smtClean="0"/>
            </a:br>
            <a:r>
              <a:rPr lang="en-US" sz="2700" dirty="0" smtClean="0"/>
              <a:t>							-continued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Ensure that policies, procedures, and (to the extent practicable) physical controls prevent any unnecessary communication of confidential information to any party both inside or outside of the line of business.</a:t>
            </a:r>
          </a:p>
          <a:p>
            <a:r>
              <a:rPr lang="en-US" dirty="0" smtClean="0"/>
              <a:t>Identify support team members (IT, operational, legal, etc.) who may encounter confidential information pursuant to their job functions and ascertain that policy and internal control coverage is clearly applied to their activities.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smtClean="0"/>
              <a:t>Reviewing ethical walls</a:t>
            </a:r>
            <a:r>
              <a:rPr lang="en-US" dirty="0" smtClean="0"/>
              <a:t/>
            </a:r>
            <a:br>
              <a:rPr lang="en-US" dirty="0" smtClean="0"/>
            </a:br>
            <a:r>
              <a:rPr lang="en-US" sz="2700" dirty="0" smtClean="0"/>
              <a:t>							-continued</a:t>
            </a:r>
            <a:endParaRPr lang="en-US" dirty="0"/>
          </a:p>
        </p:txBody>
      </p:sp>
      <p:sp>
        <p:nvSpPr>
          <p:cNvPr id="3" name="Content Placeholder 2"/>
          <p:cNvSpPr>
            <a:spLocks noGrp="1"/>
          </p:cNvSpPr>
          <p:nvPr>
            <p:ph idx="1"/>
          </p:nvPr>
        </p:nvSpPr>
        <p:spPr/>
        <p:txBody>
          <a:bodyPr>
            <a:normAutofit lnSpcReduction="10000"/>
          </a:bodyPr>
          <a:lstStyle/>
          <a:p>
            <a:r>
              <a:rPr lang="en-US" dirty="0" smtClean="0"/>
              <a:t>Where employees routinely encounter nonpublic information as part of their job function, consider implementation of personal trading restrictions and/or corporate trading oversight programs.</a:t>
            </a:r>
          </a:p>
          <a:p>
            <a:r>
              <a:rPr lang="en-US" dirty="0" smtClean="0"/>
              <a:t>Identify any area of financial activity that involves making investment decisions and/or executing trades on behalf of the company or on behalf of any third party.</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dirty="0" smtClean="0"/>
              <a:t>Reviewing ethical walls</a:t>
            </a:r>
            <a:r>
              <a:rPr lang="en-US" dirty="0" smtClean="0"/>
              <a:t/>
            </a:r>
            <a:br>
              <a:rPr lang="en-US" dirty="0" smtClean="0"/>
            </a:br>
            <a:r>
              <a:rPr lang="en-US" sz="2700" dirty="0" smtClean="0"/>
              <a:t>							-continued</a:t>
            </a:r>
            <a:endParaRPr lang="en-US" sz="2700" dirty="0"/>
          </a:p>
        </p:txBody>
      </p:sp>
      <p:sp>
        <p:nvSpPr>
          <p:cNvPr id="3" name="Content Placeholder 2"/>
          <p:cNvSpPr>
            <a:spLocks noGrp="1"/>
          </p:cNvSpPr>
          <p:nvPr>
            <p:ph idx="1"/>
          </p:nvPr>
        </p:nvSpPr>
        <p:spPr>
          <a:xfrm>
            <a:off x="457200" y="1600200"/>
            <a:ext cx="8229600" cy="4495800"/>
          </a:xfrm>
        </p:spPr>
        <p:txBody>
          <a:bodyPr>
            <a:normAutofit fontScale="92500" lnSpcReduction="20000"/>
          </a:bodyPr>
          <a:lstStyle/>
          <a:p>
            <a:r>
              <a:rPr lang="en-US" dirty="0" smtClean="0"/>
              <a:t>Ensure that policies and procedures provide clear guidance on understanding and identifying information that might be nonpublic and the prohibitions on using it in making investment decisions.</a:t>
            </a:r>
          </a:p>
          <a:p>
            <a:r>
              <a:rPr lang="en-US" dirty="0" smtClean="0"/>
              <a:t>Procedures should provide for actions to take when nonpublic information is inadvertently communicated or received.  Self-disclosure to appropriate control officials, recusal, and potential trading suspensions may be included as components of these procedures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lnSpcReduction="10000"/>
          </a:bodyPr>
          <a:lstStyle/>
          <a:p>
            <a:r>
              <a:rPr lang="en-US" dirty="0" smtClean="0"/>
              <a:t>Ironically the Great Wall of China, though erected to keep enemies out, wasn’t very effective.  The Mongols repeatedly crossed over  or otherwise breached the Wall during the Ming Dynasty.</a:t>
            </a:r>
          </a:p>
          <a:p>
            <a:r>
              <a:rPr lang="en-US" dirty="0" smtClean="0"/>
              <a:t>Similarly, our namesake control structures are in reality more conceptual and may certainly be breached, particularly when the lure of money is involved.</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While ethical walls can’t ensure total protection, they are still a good idea and highly recommended.</a:t>
            </a:r>
          </a:p>
          <a:p>
            <a:r>
              <a:rPr lang="en-US" dirty="0" smtClean="0"/>
              <a:t>Illegal insider trading is seen as a significant threat to our open market system and repulsive to our society.  Law enforcement, regulators and our Court system are all vigorously searching out and penalizing those who violate that standard.</a:t>
            </a:r>
          </a:p>
          <a:p>
            <a:r>
              <a:rPr lang="en-US" dirty="0" smtClean="0"/>
              <a:t>Any perceived lack of controls or failure to attempt to prevent an occurrence of illegal insider trading might present immeasurable reputation risk exposure for your institution.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Great Wall of China</a:t>
            </a:r>
            <a:endParaRPr lang="en-US" dirty="0"/>
          </a:p>
        </p:txBody>
      </p:sp>
      <p:sp>
        <p:nvSpPr>
          <p:cNvPr id="3" name="Content Placeholder 2"/>
          <p:cNvSpPr>
            <a:spLocks noGrp="1"/>
          </p:cNvSpPr>
          <p:nvPr>
            <p:ph idx="1"/>
          </p:nvPr>
        </p:nvSpPr>
        <p:spPr>
          <a:xfrm>
            <a:off x="381000" y="1600200"/>
            <a:ext cx="8382000" cy="4525963"/>
          </a:xfrm>
        </p:spPr>
        <p:txBody>
          <a:bodyPr/>
          <a:lstStyle/>
          <a:p>
            <a:r>
              <a:rPr lang="en-US" dirty="0" smtClean="0"/>
              <a:t>Longest “building” on earth</a:t>
            </a:r>
          </a:p>
          <a:p>
            <a:r>
              <a:rPr lang="en-US" dirty="0" smtClean="0"/>
              <a:t>Runs for several hundred miles east to west across northern China</a:t>
            </a:r>
          </a:p>
          <a:p>
            <a:r>
              <a:rPr lang="en-US" dirty="0" smtClean="0"/>
              <a:t>Built throughout a number of years</a:t>
            </a:r>
          </a:p>
          <a:p>
            <a:r>
              <a:rPr lang="en-US" dirty="0" smtClean="0"/>
              <a:t>Purpose was to protect the borders of China from invading people</a:t>
            </a:r>
          </a:p>
          <a:p>
            <a:pPr lvl="1">
              <a:buNone/>
            </a:pPr>
            <a:r>
              <a:rPr lang="en-US" dirty="0" smtClean="0"/>
              <a:t>…but that’s probably not exactly what you’re looking for here!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for the hour:</a:t>
            </a:r>
            <a:endParaRPr lang="en-US" dirty="0"/>
          </a:p>
        </p:txBody>
      </p:sp>
      <p:sp>
        <p:nvSpPr>
          <p:cNvPr id="3" name="Content Placeholder 2"/>
          <p:cNvSpPr>
            <a:spLocks noGrp="1"/>
          </p:cNvSpPr>
          <p:nvPr>
            <p:ph idx="1"/>
          </p:nvPr>
        </p:nvSpPr>
        <p:spPr/>
        <p:txBody>
          <a:bodyPr>
            <a:normAutofit lnSpcReduction="10000"/>
          </a:bodyPr>
          <a:lstStyle/>
          <a:p>
            <a:r>
              <a:rPr lang="en-US" dirty="0" smtClean="0"/>
              <a:t>Gain an understanding of what is meant by a “Chinese” or an “ethical wall.”</a:t>
            </a:r>
          </a:p>
          <a:p>
            <a:r>
              <a:rPr lang="en-US" dirty="0" smtClean="0"/>
              <a:t>Understand the historical purpose for these walls</a:t>
            </a:r>
          </a:p>
          <a:p>
            <a:r>
              <a:rPr lang="en-US" dirty="0" smtClean="0"/>
              <a:t>Understand how these walls might look today and the applicability of the concept in today’s environment.</a:t>
            </a:r>
          </a:p>
          <a:p>
            <a:r>
              <a:rPr lang="en-US" dirty="0" smtClean="0"/>
              <a:t>And, how to evaluate or assess controls in your company.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word about nomenclature…</a:t>
            </a:r>
            <a:endParaRPr lang="en-US" dirty="0"/>
          </a:p>
        </p:txBody>
      </p:sp>
      <p:sp>
        <p:nvSpPr>
          <p:cNvPr id="3" name="Content Placeholder 2"/>
          <p:cNvSpPr>
            <a:spLocks noGrp="1"/>
          </p:cNvSpPr>
          <p:nvPr>
            <p:ph idx="1"/>
          </p:nvPr>
        </p:nvSpPr>
        <p:spPr>
          <a:xfrm>
            <a:off x="457200" y="1600201"/>
            <a:ext cx="8229600" cy="3429000"/>
          </a:xfrm>
        </p:spPr>
        <p:txBody>
          <a:bodyPr>
            <a:normAutofit/>
          </a:bodyPr>
          <a:lstStyle/>
          <a:p>
            <a:r>
              <a:rPr lang="en-US" dirty="0" smtClean="0"/>
              <a:t>We have historically used the term “Chinese Wall” routinely to identify the information barriers that we will be discussing today.</a:t>
            </a:r>
          </a:p>
          <a:p>
            <a:r>
              <a:rPr lang="en-US" dirty="0" smtClean="0"/>
              <a:t>There is some evidence surfacing that people are beginning to take offense to the term, so…</a:t>
            </a:r>
          </a:p>
          <a:p>
            <a:r>
              <a:rPr lang="en-US" dirty="0" smtClean="0"/>
              <a:t>We will refer to it herein as an “ethical wall”.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the Wall</a:t>
            </a:r>
            <a:endParaRPr lang="en-US" dirty="0"/>
          </a:p>
        </p:txBody>
      </p:sp>
      <p:sp>
        <p:nvSpPr>
          <p:cNvPr id="3" name="Content Placeholder 2"/>
          <p:cNvSpPr>
            <a:spLocks noGrp="1"/>
          </p:cNvSpPr>
          <p:nvPr>
            <p:ph idx="1"/>
          </p:nvPr>
        </p:nvSpPr>
        <p:spPr/>
        <p:txBody>
          <a:bodyPr>
            <a:normAutofit lnSpcReduction="10000"/>
          </a:bodyPr>
          <a:lstStyle/>
          <a:p>
            <a:r>
              <a:rPr lang="en-US" dirty="0" smtClean="0"/>
              <a:t>In order to fully understand the concept of an ethical wall, one must first understand exactly what we are attempting to “contain” within, or protect against, via adoption of a wall.</a:t>
            </a:r>
          </a:p>
          <a:p>
            <a:r>
              <a:rPr lang="en-US" dirty="0" smtClean="0"/>
              <a:t>Following the market crash of 1929, Congress enacted the Securities Act of 1933 and the Securities Exchange Act of 1934, both specifically aimed at preventing abuses that contributed to the crash.</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 action against insider trading</a:t>
            </a:r>
            <a:endParaRPr lang="en-US" dirty="0"/>
          </a:p>
        </p:txBody>
      </p:sp>
      <p:sp>
        <p:nvSpPr>
          <p:cNvPr id="3" name="Content Placeholder 2"/>
          <p:cNvSpPr>
            <a:spLocks noGrp="1"/>
          </p:cNvSpPr>
          <p:nvPr>
            <p:ph idx="1"/>
          </p:nvPr>
        </p:nvSpPr>
        <p:spPr/>
        <p:txBody>
          <a:bodyPr>
            <a:normAutofit/>
          </a:bodyPr>
          <a:lstStyle/>
          <a:p>
            <a:r>
              <a:rPr lang="en-US" dirty="0" smtClean="0"/>
              <a:t>Insider Trading is addressed by the SEC in the 34 Act:</a:t>
            </a:r>
          </a:p>
          <a:p>
            <a:pPr lvl="1"/>
            <a:r>
              <a:rPr lang="en-US" dirty="0" smtClean="0"/>
              <a:t>Directly under section 16(b) prohibiting directors, officers, and majority shareholders from profiting off of short term swings in market price within a six month period, and</a:t>
            </a:r>
          </a:p>
          <a:p>
            <a:pPr lvl="1"/>
            <a:r>
              <a:rPr lang="en-US" dirty="0" smtClean="0"/>
              <a:t>Indirectly under section 10(b) which prohibits securities fraud. To implement section 10(b), the SEC adopted Rule 10b-5.</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 Rule 10b-5 or 17 CFR 240.10b-5</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b="1" dirty="0" smtClean="0"/>
              <a:t>§ 240.10b-5   Employment of manipulative and deceptive devices.</a:t>
            </a:r>
          </a:p>
          <a:p>
            <a:pPr>
              <a:buNone/>
            </a:pPr>
            <a:r>
              <a:rPr lang="en-US" dirty="0" smtClean="0"/>
              <a:t>	It shall be unlawful for any person, directly or indirectly, by the use of any means or instrumentality of interstate commerce, or of the mails or of any facility of any national securities exchange,</a:t>
            </a:r>
          </a:p>
          <a:p>
            <a:pPr>
              <a:buNone/>
            </a:pPr>
            <a:endParaRPr lang="en-US" dirty="0" smtClean="0"/>
          </a:p>
          <a:p>
            <a:pPr>
              <a:buNone/>
            </a:pPr>
            <a:r>
              <a:rPr lang="en-US" dirty="0" smtClean="0"/>
              <a:t>(a) To employ any device, scheme, or artifice to defraud,</a:t>
            </a:r>
          </a:p>
          <a:p>
            <a:pPr>
              <a:buNone/>
            </a:pPr>
            <a:r>
              <a:rPr lang="en-US" dirty="0" smtClean="0"/>
              <a:t>(b) To make any untrue statement of a material fact or to omit to state a material fact necessary in order to make the statements made, in the light of the circumstances under which they were made, not misleading, or</a:t>
            </a:r>
          </a:p>
          <a:p>
            <a:pPr>
              <a:buNone/>
            </a:pPr>
            <a:r>
              <a:rPr lang="en-US" dirty="0" smtClean="0"/>
              <a:t>(c) To engage in any act, practice, or course of business which operates or would operate as a fraud or deceit upon any person,</a:t>
            </a:r>
          </a:p>
          <a:p>
            <a:pPr lvl="1">
              <a:buNone/>
            </a:pPr>
            <a:endParaRPr lang="en-US" dirty="0" smtClean="0"/>
          </a:p>
          <a:p>
            <a:pPr>
              <a:buNone/>
            </a:pPr>
            <a:r>
              <a:rPr lang="en-US" dirty="0" smtClean="0"/>
              <a:t>	in connection with the purchase or sale of any security.</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Does 10b-5 actually address insider trading?</a:t>
            </a:r>
            <a:endParaRPr lang="en-US" dirty="0"/>
          </a:p>
        </p:txBody>
      </p:sp>
      <p:sp>
        <p:nvSpPr>
          <p:cNvPr id="3" name="Content Placeholder 2"/>
          <p:cNvSpPr>
            <a:spLocks noGrp="1"/>
          </p:cNvSpPr>
          <p:nvPr>
            <p:ph idx="1"/>
          </p:nvPr>
        </p:nvSpPr>
        <p:spPr/>
        <p:txBody>
          <a:bodyPr/>
          <a:lstStyle/>
          <a:p>
            <a:r>
              <a:rPr lang="en-US" dirty="0" smtClean="0"/>
              <a:t>Rule 10b-5 generally prohibits fraud.</a:t>
            </a:r>
          </a:p>
          <a:p>
            <a:r>
              <a:rPr lang="en-US" dirty="0" smtClean="0"/>
              <a:t>It is the position of the SEC that making use of nonpublic, inside information to execute a securities transaction in the markets is in actuality a fraudulent act against all others who are holding or effecting trades in the subject security.</a:t>
            </a:r>
          </a:p>
          <a:p>
            <a:r>
              <a:rPr lang="en-US" dirty="0" smtClean="0"/>
              <a:t>Courts have consistently upheld this position.</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1035</TotalTime>
  <Words>1362</Words>
  <Application>Microsoft Office PowerPoint</Application>
  <PresentationFormat>On-screen Show (4:3)</PresentationFormat>
  <Paragraphs>104</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Ethical Walls</vt:lpstr>
      <vt:lpstr>The “Chinese Wall” – what is it?</vt:lpstr>
      <vt:lpstr>The Great Wall of China</vt:lpstr>
      <vt:lpstr>Objectives for the hour:</vt:lpstr>
      <vt:lpstr>A word about nomenclature…</vt:lpstr>
      <vt:lpstr>Understanding the Wall</vt:lpstr>
      <vt:lpstr>SEC action against insider trading</vt:lpstr>
      <vt:lpstr>SEC Rule 10b-5 or 17 CFR 240.10b-5</vt:lpstr>
      <vt:lpstr>Does 10b-5 actually address insider trading?</vt:lpstr>
      <vt:lpstr>Definition of Insider Trading</vt:lpstr>
      <vt:lpstr>Other notes on enforcement:</vt:lpstr>
      <vt:lpstr>SEC’s active enforcement</vt:lpstr>
      <vt:lpstr>Why have ethical walls?</vt:lpstr>
      <vt:lpstr>Possible arguments against maintaining ethical walls</vt:lpstr>
      <vt:lpstr>Applicability to functions within financial institutions today</vt:lpstr>
      <vt:lpstr>Where should we find ethical walls?</vt:lpstr>
      <vt:lpstr>Where should we find ethical walls?        -continued</vt:lpstr>
      <vt:lpstr>Where should we find ethical walls?        -continued</vt:lpstr>
      <vt:lpstr>Reviewing ethical walls</vt:lpstr>
      <vt:lpstr>Reviewing ethical walls        -continued</vt:lpstr>
      <vt:lpstr>Reviewing ethical walls        -continued</vt:lpstr>
      <vt:lpstr>Reviewing ethical walls        -continued</vt:lpstr>
      <vt:lpstr>Conclusion</vt:lpstr>
      <vt:lpstr>Conclusion</vt:lpstr>
    </vt:vector>
  </TitlesOfParts>
  <Company>Wells Fargo &amp; Co.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Ethical Walls</dc:title>
  <dc:creator>Client Lackey</dc:creator>
  <cp:lastModifiedBy>Client Lackey</cp:lastModifiedBy>
  <cp:revision>111</cp:revision>
  <dcterms:created xsi:type="dcterms:W3CDTF">2012-02-08T21:56:19Z</dcterms:created>
  <dcterms:modified xsi:type="dcterms:W3CDTF">2012-02-21T17:53:00Z</dcterms:modified>
</cp:coreProperties>
</file>